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341" r:id="rId4"/>
    <p:sldId id="387" r:id="rId6"/>
    <p:sldId id="388" r:id="rId7"/>
    <p:sldId id="389" r:id="rId8"/>
    <p:sldId id="390" r:id="rId9"/>
    <p:sldId id="391" r:id="rId10"/>
    <p:sldId id="376" r:id="rId11"/>
  </p:sldIdLst>
  <p:sldSz cx="12190095" cy="6859270"/>
  <p:notesSz cx="6858000" cy="9144000"/>
  <p:embeddedFontLst>
    <p:embeddedFont>
      <p:font typeface="黑体" panose="02010609060101010101" pitchFamily="49" charset="-122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微软雅黑" panose="020B0503020204020204" pitchFamily="34" charset="-122"/>
      <p:regular r:id="rId20"/>
    </p:embeddedFont>
    <p:embeddedFont>
      <p:font typeface="Arial Unicode MS" panose="020B0604020202020204" pitchFamily="34" charset="-122"/>
      <p:regular r:id="rId21"/>
    </p:embeddedFont>
    <p:embeddedFont>
      <p:font typeface="Calibri Light" panose="020F0302020204030204" charset="0"/>
      <p:regular r:id="rId22"/>
      <p:italic r:id="rId23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008" y="-114"/>
      </p:cViewPr>
      <p:guideLst>
        <p:guide orient="horz" pos="2138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761193"/>
            <a:ext cx="8970220" cy="1240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从入门到精通</a:t>
            </a:r>
            <a:endParaRPr lang="zh-CN" altLang="en-US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2.0-易用性：标准化SQL支持以及更合理的API</a:t>
            </a:r>
            <a:endParaRPr sz="24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33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讲师：中华石杉  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标准化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支持以及更合理的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Spark</a:t>
            </a:r>
            <a:r>
              <a:rPr lang="zh-CN" altLang="en-US" sz="1800" dirty="0">
                <a:solidFill>
                  <a:schemeClr val="tx1"/>
                </a:solidFill>
              </a:rPr>
              <a:t>最引以为豪的几个特点就是简单、直观、表达性好。</a:t>
            </a:r>
            <a:r>
              <a:rPr lang="en-US" altLang="zh-CN" sz="1800" dirty="0">
                <a:solidFill>
                  <a:schemeClr val="tx1"/>
                </a:solidFill>
              </a:rPr>
              <a:t>Spark 2.0</a:t>
            </a:r>
            <a:r>
              <a:rPr lang="zh-CN" altLang="en-US" sz="1800" dirty="0">
                <a:solidFill>
                  <a:schemeClr val="tx1"/>
                </a:solidFill>
              </a:rPr>
              <a:t>为了继续加强这几个特点，做了两件事情：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、提供标准化的</a:t>
            </a:r>
            <a:r>
              <a:rPr lang="en-US" altLang="zh-CN" sz="1800" dirty="0">
                <a:solidFill>
                  <a:schemeClr val="tx1"/>
                </a:solidFill>
              </a:rPr>
              <a:t>SQL</a:t>
            </a:r>
            <a:r>
              <a:rPr lang="zh-CN" altLang="en-US" sz="1800" dirty="0">
                <a:solidFill>
                  <a:schemeClr val="tx1"/>
                </a:solidFill>
              </a:rPr>
              <a:t>支持；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zh-CN" altLang="en-US" sz="1800" dirty="0">
                <a:solidFill>
                  <a:schemeClr val="tx1"/>
                </a:solidFill>
              </a:rPr>
              <a:t>、统一了</a:t>
            </a:r>
            <a:r>
              <a:rPr lang="en-US" altLang="zh-CN" sz="1800" dirty="0">
                <a:solidFill>
                  <a:schemeClr val="tx1"/>
                </a:solidFill>
              </a:rPr>
              <a:t>Dataframe</a:t>
            </a:r>
            <a:r>
              <a:rPr lang="zh-CN" altLang="en-US" sz="1800" dirty="0">
                <a:solidFill>
                  <a:schemeClr val="tx1"/>
                </a:solidFill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</a:rPr>
              <a:t>Dataset</a:t>
            </a:r>
            <a:r>
              <a:rPr lang="zh-CN" altLang="en-US" sz="1800" dirty="0">
                <a:solidFill>
                  <a:schemeClr val="tx1"/>
                </a:solidFill>
              </a:rPr>
              <a:t>两套</a:t>
            </a:r>
            <a:r>
              <a:rPr lang="en-US" altLang="zh-CN" sz="1800" dirty="0">
                <a:solidFill>
                  <a:schemeClr val="tx1"/>
                </a:solidFill>
              </a:rPr>
              <a:t>API</a:t>
            </a:r>
            <a:r>
              <a:rPr lang="zh-CN" altLang="en-US" sz="1800" dirty="0">
                <a:solidFill>
                  <a:schemeClr val="tx1"/>
                </a:solidFill>
              </a:rPr>
              <a:t>。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在标准化</a:t>
            </a:r>
            <a:r>
              <a:rPr lang="en-US" altLang="zh-CN" sz="1800" dirty="0">
                <a:solidFill>
                  <a:schemeClr val="tx1"/>
                </a:solidFill>
              </a:rPr>
              <a:t>SQL</a:t>
            </a:r>
            <a:r>
              <a:rPr lang="zh-CN" altLang="en-US" sz="1800" dirty="0">
                <a:solidFill>
                  <a:schemeClr val="tx1"/>
                </a:solidFill>
              </a:rPr>
              <a:t>支持方面，引入了新的</a:t>
            </a:r>
            <a:r>
              <a:rPr lang="en-US" altLang="zh-CN" sz="1800" dirty="0">
                <a:solidFill>
                  <a:schemeClr val="tx1"/>
                </a:solidFill>
              </a:rPr>
              <a:t>ANSI-SQL</a:t>
            </a:r>
            <a:r>
              <a:rPr lang="zh-CN" altLang="en-US" sz="1800" dirty="0">
                <a:solidFill>
                  <a:schemeClr val="tx1"/>
                </a:solidFill>
              </a:rPr>
              <a:t>解析器，提供标准化</a:t>
            </a:r>
            <a:r>
              <a:rPr lang="en-US" altLang="zh-CN" sz="1800" dirty="0">
                <a:solidFill>
                  <a:schemeClr val="tx1"/>
                </a:solidFill>
              </a:rPr>
              <a:t>SQL</a:t>
            </a:r>
            <a:r>
              <a:rPr lang="zh-CN" altLang="en-US" sz="1800" dirty="0">
                <a:solidFill>
                  <a:schemeClr val="tx1"/>
                </a:solidFill>
              </a:rPr>
              <a:t>的解析功能，而且还提供了子查询的支持。</a:t>
            </a:r>
            <a:r>
              <a:rPr lang="en-US" altLang="zh-CN" sz="1800" dirty="0">
                <a:solidFill>
                  <a:schemeClr val="tx1"/>
                </a:solidFill>
              </a:rPr>
              <a:t>Spark</a:t>
            </a:r>
            <a:r>
              <a:rPr lang="zh-CN" altLang="en-US" sz="1800" dirty="0">
                <a:solidFill>
                  <a:schemeClr val="tx1"/>
                </a:solidFill>
              </a:rPr>
              <a:t>现在可以运行完整的</a:t>
            </a:r>
            <a:r>
              <a:rPr lang="en-US" altLang="zh-CN" sz="1800" dirty="0">
                <a:solidFill>
                  <a:schemeClr val="tx1"/>
                </a:solidFill>
              </a:rPr>
              <a:t>99</a:t>
            </a:r>
            <a:r>
              <a:rPr lang="zh-CN" altLang="en-US" sz="1800" dirty="0">
                <a:solidFill>
                  <a:schemeClr val="tx1"/>
                </a:solidFill>
              </a:rPr>
              <a:t>个</a:t>
            </a:r>
            <a:r>
              <a:rPr lang="en-US" altLang="zh-CN" sz="1800" dirty="0">
                <a:solidFill>
                  <a:schemeClr val="tx1"/>
                </a:solidFill>
              </a:rPr>
              <a:t>TPC-DS</a:t>
            </a:r>
            <a:r>
              <a:rPr lang="zh-CN" altLang="en-US" sz="1800" dirty="0">
                <a:solidFill>
                  <a:schemeClr val="tx1"/>
                </a:solidFill>
              </a:rPr>
              <a:t>查询，这就要求</a:t>
            </a:r>
            <a:r>
              <a:rPr lang="en-US" altLang="zh-CN" sz="1800" dirty="0">
                <a:solidFill>
                  <a:schemeClr val="tx1"/>
                </a:solidFill>
              </a:rPr>
              <a:t>Spark</a:t>
            </a:r>
            <a:r>
              <a:rPr lang="zh-CN" altLang="en-US" sz="1800" dirty="0">
                <a:solidFill>
                  <a:schemeClr val="tx1"/>
                </a:solidFill>
              </a:rPr>
              <a:t>包含大多数</a:t>
            </a:r>
            <a:r>
              <a:rPr lang="en-US" altLang="zh-CN" sz="1800" dirty="0">
                <a:solidFill>
                  <a:schemeClr val="tx1"/>
                </a:solidFill>
              </a:rPr>
              <a:t>SQL 2003</a:t>
            </a:r>
            <a:r>
              <a:rPr lang="zh-CN" altLang="en-US" sz="1800" dirty="0">
                <a:solidFill>
                  <a:schemeClr val="tx1"/>
                </a:solidFill>
              </a:rPr>
              <a:t>标准的特性。这么做的好处在于，</a:t>
            </a:r>
            <a:r>
              <a:rPr lang="en-US" altLang="zh-CN" sz="1800" dirty="0">
                <a:solidFill>
                  <a:schemeClr val="tx1"/>
                </a:solidFill>
              </a:rPr>
              <a:t>SQL</a:t>
            </a:r>
            <a:r>
              <a:rPr lang="zh-CN" altLang="en-US" sz="1800" dirty="0">
                <a:solidFill>
                  <a:schemeClr val="tx1"/>
                </a:solidFill>
              </a:rPr>
              <a:t>一直是大数据应用领域的一个最广泛接受的标准，比如说</a:t>
            </a:r>
            <a:r>
              <a:rPr lang="en-US" altLang="zh-CN" sz="1800" dirty="0">
                <a:solidFill>
                  <a:schemeClr val="tx1"/>
                </a:solidFill>
              </a:rPr>
              <a:t>Hadoop</a:t>
            </a:r>
            <a:r>
              <a:rPr lang="zh-CN" altLang="en-US" sz="1800" dirty="0">
                <a:solidFill>
                  <a:schemeClr val="tx1"/>
                </a:solidFill>
              </a:rPr>
              <a:t>，做大数据的企业</a:t>
            </a:r>
            <a:r>
              <a:rPr lang="en-US" altLang="zh-CN" sz="1800" dirty="0">
                <a:solidFill>
                  <a:schemeClr val="tx1"/>
                </a:solidFill>
              </a:rPr>
              <a:t>90%</a:t>
            </a:r>
            <a:r>
              <a:rPr lang="zh-CN" altLang="en-US" sz="1800" dirty="0">
                <a:solidFill>
                  <a:schemeClr val="tx1"/>
                </a:solidFill>
              </a:rPr>
              <a:t>的时间都在用</a:t>
            </a:r>
            <a:r>
              <a:rPr lang="en-US" altLang="zh-CN" sz="1800" dirty="0">
                <a:solidFill>
                  <a:schemeClr val="tx1"/>
                </a:solidFill>
              </a:rPr>
              <a:t>Hive</a:t>
            </a:r>
            <a:r>
              <a:rPr lang="zh-CN" altLang="en-US" sz="1800" dirty="0">
                <a:solidFill>
                  <a:schemeClr val="tx1"/>
                </a:solidFill>
              </a:rPr>
              <a:t>，写</a:t>
            </a:r>
            <a:r>
              <a:rPr lang="en-US" altLang="zh-CN" sz="1800" dirty="0">
                <a:solidFill>
                  <a:schemeClr val="tx1"/>
                </a:solidFill>
              </a:rPr>
              <a:t>SQL</a:t>
            </a:r>
            <a:r>
              <a:rPr lang="zh-CN" altLang="en-US" sz="1800" dirty="0">
                <a:solidFill>
                  <a:schemeClr val="tx1"/>
                </a:solidFill>
              </a:rPr>
              <a:t>做各种大数据的统计和分析。</a:t>
            </a:r>
            <a:r>
              <a:rPr lang="zh-CN" altLang="en-US" sz="1800" dirty="0">
                <a:solidFill>
                  <a:schemeClr val="tx1"/>
                </a:solidFill>
              </a:rPr>
              <a:t>因此</a:t>
            </a:r>
            <a:r>
              <a:rPr lang="en-US" altLang="zh-CN" sz="1800" dirty="0">
                <a:solidFill>
                  <a:schemeClr val="tx1"/>
                </a:solidFill>
              </a:rPr>
              <a:t>Spark SQL</a:t>
            </a:r>
            <a:r>
              <a:rPr lang="zh-CN" altLang="en-US" sz="1800" dirty="0">
                <a:solidFill>
                  <a:schemeClr val="tx1"/>
                </a:solidFill>
              </a:rPr>
              <a:t>提升对</a:t>
            </a:r>
            <a:r>
              <a:rPr lang="en-US" altLang="zh-CN" sz="1800" dirty="0">
                <a:solidFill>
                  <a:schemeClr val="tx1"/>
                </a:solidFill>
              </a:rPr>
              <a:t>SQL</a:t>
            </a:r>
            <a:r>
              <a:rPr lang="zh-CN" altLang="en-US" sz="1800" dirty="0">
                <a:solidFill>
                  <a:schemeClr val="tx1"/>
                </a:solidFill>
              </a:rPr>
              <a:t>的支持，可以大幅度减少用户将应用从其他技术（比如</a:t>
            </a:r>
            <a:r>
              <a:rPr lang="en-US" altLang="zh-CN" sz="1800" dirty="0">
                <a:solidFill>
                  <a:schemeClr val="tx1"/>
                </a:solidFill>
              </a:rPr>
              <a:t>Oracle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</a:rPr>
              <a:t>Hive</a:t>
            </a:r>
            <a:r>
              <a:rPr lang="zh-CN" altLang="en-US" sz="1800" dirty="0">
                <a:solidFill>
                  <a:schemeClr val="tx1"/>
                </a:solidFill>
              </a:rPr>
              <a:t>等）迁移过来的成本。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Dataset API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347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000" dirty="0">
                <a:solidFill>
                  <a:schemeClr val="tx1"/>
                </a:solidFill>
              </a:rPr>
              <a:t>从</a:t>
            </a:r>
            <a:r>
              <a:rPr lang="en-US" altLang="zh-CN" sz="2000" dirty="0">
                <a:solidFill>
                  <a:schemeClr val="tx1"/>
                </a:solidFill>
              </a:rPr>
              <a:t>Spark 2.0</a:t>
            </a:r>
            <a:r>
              <a:rPr lang="zh-CN" altLang="en-US" sz="2000" dirty="0">
                <a:solidFill>
                  <a:schemeClr val="tx1"/>
                </a:solidFill>
              </a:rPr>
              <a:t>开始，</a:t>
            </a:r>
            <a:r>
              <a:rPr lang="en-US" altLang="zh-CN" sz="2000" dirty="0">
                <a:solidFill>
                  <a:schemeClr val="tx1"/>
                </a:solidFill>
              </a:rPr>
              <a:t>Dataframe</a:t>
            </a:r>
            <a:r>
              <a:rPr lang="zh-CN" altLang="en-US" sz="2000" dirty="0">
                <a:solidFill>
                  <a:schemeClr val="tx1"/>
                </a:solidFill>
              </a:rPr>
              <a:t>就只是</a:t>
            </a:r>
            <a:r>
              <a:rPr lang="en-US" altLang="zh-CN" sz="2000" dirty="0">
                <a:solidFill>
                  <a:schemeClr val="tx1"/>
                </a:solidFill>
              </a:rPr>
              <a:t>Dataset[Row]</a:t>
            </a:r>
            <a:r>
              <a:rPr lang="zh-CN" altLang="en-US" sz="2000" dirty="0">
                <a:solidFill>
                  <a:schemeClr val="tx1"/>
                </a:solidFill>
              </a:rPr>
              <a:t>的一个别名，不再是一个单独的类了。无论是</a:t>
            </a:r>
            <a:r>
              <a:rPr lang="en-US" altLang="zh-CN" sz="2000" dirty="0">
                <a:solidFill>
                  <a:schemeClr val="tx1"/>
                </a:solidFill>
              </a:rPr>
              <a:t>typed</a:t>
            </a:r>
            <a:r>
              <a:rPr lang="zh-CN" altLang="en-US" sz="2000" dirty="0">
                <a:solidFill>
                  <a:schemeClr val="tx1"/>
                </a:solidFill>
              </a:rPr>
              <a:t>方法（</a:t>
            </a:r>
            <a:r>
              <a:rPr lang="en-US" altLang="zh-CN" sz="2000" dirty="0">
                <a:solidFill>
                  <a:schemeClr val="tx1"/>
                </a:solidFill>
              </a:rPr>
              <a:t>map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filter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groupByKey</a:t>
            </a:r>
            <a:r>
              <a:rPr lang="zh-CN" altLang="en-US" sz="2000" dirty="0">
                <a:solidFill>
                  <a:schemeClr val="tx1"/>
                </a:solidFill>
              </a:rPr>
              <a:t>等）还是</a:t>
            </a:r>
            <a:r>
              <a:rPr lang="en-US" altLang="zh-CN" sz="2000" dirty="0">
                <a:solidFill>
                  <a:schemeClr val="tx1"/>
                </a:solidFill>
              </a:rPr>
              <a:t>untyped</a:t>
            </a:r>
            <a:r>
              <a:rPr lang="zh-CN" altLang="en-US" sz="2000" dirty="0">
                <a:solidFill>
                  <a:schemeClr val="tx1"/>
                </a:solidFill>
              </a:rPr>
              <a:t>方法（</a:t>
            </a:r>
            <a:r>
              <a:rPr lang="en-US" altLang="zh-CN" sz="2000" dirty="0">
                <a:solidFill>
                  <a:schemeClr val="tx1"/>
                </a:solidFill>
              </a:rPr>
              <a:t>select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groupBy</a:t>
            </a:r>
            <a:r>
              <a:rPr lang="zh-CN" altLang="en-US" sz="2000" dirty="0">
                <a:solidFill>
                  <a:schemeClr val="tx1"/>
                </a:solidFill>
              </a:rPr>
              <a:t>等），都通过</a:t>
            </a:r>
            <a:r>
              <a:rPr lang="en-US" altLang="zh-CN" sz="2000" dirty="0">
                <a:solidFill>
                  <a:schemeClr val="tx1"/>
                </a:solidFill>
              </a:rPr>
              <a:t>Dataset</a:t>
            </a:r>
            <a:r>
              <a:rPr lang="zh-CN" altLang="en-US" sz="2000" dirty="0">
                <a:solidFill>
                  <a:schemeClr val="tx1"/>
                </a:solidFill>
              </a:rPr>
              <a:t>来提供。而且</a:t>
            </a:r>
            <a:r>
              <a:rPr lang="en-US" altLang="zh-CN" sz="2000" dirty="0">
                <a:solidFill>
                  <a:schemeClr val="tx1"/>
                </a:solidFill>
              </a:rPr>
              <a:t>Dataset API</a:t>
            </a:r>
            <a:r>
              <a:rPr lang="zh-CN" altLang="en-US" sz="2000" dirty="0">
                <a:solidFill>
                  <a:schemeClr val="tx1"/>
                </a:solidFill>
              </a:rPr>
              <a:t>将成为</a:t>
            </a:r>
            <a:r>
              <a:rPr lang="en-US" altLang="zh-CN" sz="2000" dirty="0">
                <a:solidFill>
                  <a:schemeClr val="tx1"/>
                </a:solidFill>
              </a:rPr>
              <a:t>Spark</a:t>
            </a:r>
            <a:r>
              <a:rPr lang="zh-CN" altLang="en-US" sz="2000" dirty="0">
                <a:solidFill>
                  <a:schemeClr val="tx1"/>
                </a:solidFill>
              </a:rPr>
              <a:t>的新一代流式计算框架</a:t>
            </a:r>
            <a:r>
              <a:rPr lang="en-US" altLang="zh-CN" sz="2000" dirty="0">
                <a:solidFill>
                  <a:schemeClr val="tx1"/>
                </a:solidFill>
              </a:rPr>
              <a:t>——structured streaming</a:t>
            </a:r>
            <a:r>
              <a:rPr lang="zh-CN" altLang="en-US" sz="2000" dirty="0">
                <a:solidFill>
                  <a:schemeClr val="tx1"/>
                </a:solidFill>
              </a:rPr>
              <a:t>的底层计算引擎。但是由于</a:t>
            </a:r>
            <a:r>
              <a:rPr lang="en-US" altLang="zh-CN" sz="2000" dirty="0">
                <a:solidFill>
                  <a:schemeClr val="tx1"/>
                </a:solidFill>
              </a:rPr>
              <a:t>Python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R</a:t>
            </a:r>
            <a:r>
              <a:rPr lang="zh-CN" altLang="en-US" sz="2000" dirty="0">
                <a:solidFill>
                  <a:schemeClr val="tx1"/>
                </a:solidFill>
              </a:rPr>
              <a:t>这两个语言都不具备</a:t>
            </a:r>
            <a:r>
              <a:rPr lang="en-US" altLang="zh-CN" sz="2000" dirty="0">
                <a:solidFill>
                  <a:schemeClr val="tx1"/>
                </a:solidFill>
              </a:rPr>
              <a:t>compile-time type-safety</a:t>
            </a:r>
            <a:r>
              <a:rPr lang="zh-CN" altLang="en-US" sz="2000" dirty="0">
                <a:solidFill>
                  <a:schemeClr val="tx1"/>
                </a:solidFill>
              </a:rPr>
              <a:t>的特性，所以就没有引入</a:t>
            </a:r>
            <a:r>
              <a:rPr lang="en-US" altLang="zh-CN" sz="2000" dirty="0">
                <a:solidFill>
                  <a:schemeClr val="tx1"/>
                </a:solidFill>
              </a:rPr>
              <a:t>Dataset API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</a:rPr>
              <a:t>所以这两种语言中的主要编程接口还是</a:t>
            </a:r>
            <a:r>
              <a:rPr lang="en-US" altLang="zh-CN" sz="2000" dirty="0">
                <a:solidFill>
                  <a:schemeClr val="tx1"/>
                </a:solidFill>
              </a:rPr>
              <a:t>Dataframe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SparkSession</a:t>
            </a:r>
            <a:endPara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SparkSession</a:t>
            </a:r>
            <a:r>
              <a:rPr lang="zh-CN" altLang="en-US" sz="2000" dirty="0">
                <a:solidFill>
                  <a:schemeClr val="tx1"/>
                </a:solidFill>
              </a:rPr>
              <a:t>是新的</a:t>
            </a:r>
            <a:r>
              <a:rPr lang="en-US" altLang="zh-CN" sz="2000" dirty="0">
                <a:solidFill>
                  <a:schemeClr val="tx1"/>
                </a:solidFill>
              </a:rPr>
              <a:t>Spark</a:t>
            </a:r>
            <a:r>
              <a:rPr lang="zh-CN" altLang="en-US" sz="2000" dirty="0">
                <a:solidFill>
                  <a:schemeClr val="tx1"/>
                </a:solidFill>
              </a:rPr>
              <a:t>上下文以及入口，用于合并</a:t>
            </a:r>
            <a:r>
              <a:rPr lang="en-US" altLang="zh-CN" sz="2000" dirty="0">
                <a:solidFill>
                  <a:schemeClr val="tx1"/>
                </a:solidFill>
              </a:rPr>
              <a:t>SQLContext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HiveContext</a:t>
            </a:r>
            <a:r>
              <a:rPr lang="zh-CN" altLang="en-US" sz="2000" dirty="0">
                <a:solidFill>
                  <a:schemeClr val="tx1"/>
                </a:solidFill>
              </a:rPr>
              <a:t>，并替代它们。因为以前提供了</a:t>
            </a:r>
            <a:r>
              <a:rPr lang="en-US" altLang="zh-CN" sz="2000" dirty="0">
                <a:solidFill>
                  <a:schemeClr val="tx1"/>
                </a:solidFill>
              </a:rPr>
              <a:t>SQLContext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HiveContext</a:t>
            </a:r>
            <a:r>
              <a:rPr lang="zh-CN" altLang="en-US" sz="2000" dirty="0">
                <a:solidFill>
                  <a:schemeClr val="tx1"/>
                </a:solidFill>
              </a:rPr>
              <a:t>两种上下文入口，因此用户有时会有些迷惑，到底该使用哪个接口。现在好了，只需要使用一个统一的</a:t>
            </a:r>
            <a:r>
              <a:rPr lang="en-US" altLang="zh-CN" sz="2000" dirty="0">
                <a:solidFill>
                  <a:schemeClr val="tx1"/>
                </a:solidFill>
              </a:rPr>
              <a:t>SparkSession</a:t>
            </a:r>
            <a:r>
              <a:rPr lang="zh-CN" altLang="en-US" sz="2000" dirty="0">
                <a:solidFill>
                  <a:schemeClr val="tx1"/>
                </a:solidFill>
              </a:rPr>
              <a:t>即可。但是为了向后兼容性，</a:t>
            </a:r>
            <a:r>
              <a:rPr lang="en-US" altLang="zh-CN" sz="2000" dirty="0">
                <a:solidFill>
                  <a:schemeClr val="tx1"/>
                </a:solidFill>
              </a:rPr>
              <a:t>SQLContext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HiveContext</a:t>
            </a:r>
            <a:r>
              <a:rPr lang="zh-CN" altLang="en-US" sz="2000" dirty="0">
                <a:solidFill>
                  <a:schemeClr val="tx1"/>
                </a:solidFill>
              </a:rPr>
              <a:t>还是保留下来了。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新版本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Accumulator API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Spark 2.0</a:t>
            </a:r>
            <a:r>
              <a:rPr lang="zh-CN" altLang="en-US" sz="2000" dirty="0">
                <a:solidFill>
                  <a:schemeClr val="tx1"/>
                </a:solidFill>
              </a:rPr>
              <a:t>提供了新版本的</a:t>
            </a:r>
            <a:r>
              <a:rPr lang="en-US" altLang="zh-CN" sz="2000" dirty="0">
                <a:solidFill>
                  <a:schemeClr val="tx1"/>
                </a:solidFill>
              </a:rPr>
              <a:t>Accumulator</a:t>
            </a:r>
            <a:r>
              <a:rPr lang="zh-CN" altLang="en-US" sz="2000" dirty="0">
                <a:solidFill>
                  <a:schemeClr val="tx1"/>
                </a:solidFill>
              </a:rPr>
              <a:t>，提供了各种方便的方法，比如说直接通过一个方法的调用，就可以创建各种</a:t>
            </a:r>
            <a:r>
              <a:rPr lang="en-US" altLang="zh-CN" sz="2000" dirty="0">
                <a:solidFill>
                  <a:schemeClr val="tx1"/>
                </a:solidFill>
              </a:rPr>
              <a:t>primitive data type</a:t>
            </a:r>
            <a:r>
              <a:rPr lang="zh-CN" altLang="en-US" sz="2000" dirty="0">
                <a:solidFill>
                  <a:schemeClr val="tx1"/>
                </a:solidFill>
              </a:rPr>
              <a:t>（原始数据类型，</a:t>
            </a:r>
            <a:r>
              <a:rPr lang="en-US" altLang="zh-CN" sz="2000" dirty="0">
                <a:solidFill>
                  <a:schemeClr val="tx1"/>
                </a:solidFill>
              </a:rPr>
              <a:t>int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long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double</a:t>
            </a:r>
            <a:r>
              <a:rPr lang="zh-CN" altLang="en-US" sz="2000" dirty="0">
                <a:solidFill>
                  <a:schemeClr val="tx1"/>
                </a:solidFill>
              </a:rPr>
              <a:t>）的</a:t>
            </a:r>
            <a:r>
              <a:rPr lang="en-US" altLang="zh-CN" sz="2000" dirty="0">
                <a:solidFill>
                  <a:schemeClr val="tx1"/>
                </a:solidFill>
              </a:rPr>
              <a:t>Accumulator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  <a:r>
              <a:rPr lang="zh-CN" altLang="en-US" sz="2000" dirty="0">
                <a:solidFill>
                  <a:schemeClr val="tx1"/>
                </a:solidFill>
              </a:rPr>
              <a:t>并且在</a:t>
            </a:r>
            <a:r>
              <a:rPr lang="en-US" altLang="zh-CN" sz="2000" dirty="0">
                <a:solidFill>
                  <a:schemeClr val="tx1"/>
                </a:solidFill>
              </a:rPr>
              <a:t>spark web ui</a:t>
            </a:r>
            <a:r>
              <a:rPr lang="zh-CN" altLang="en-US" sz="2000" dirty="0">
                <a:solidFill>
                  <a:schemeClr val="tx1"/>
                </a:solidFill>
              </a:rPr>
              <a:t>上也支持查看</a:t>
            </a:r>
            <a:r>
              <a:rPr lang="en-US" altLang="zh-CN" sz="2000" dirty="0">
                <a:solidFill>
                  <a:schemeClr val="tx1"/>
                </a:solidFill>
              </a:rPr>
              <a:t>spark application</a:t>
            </a:r>
            <a:r>
              <a:rPr lang="zh-CN" altLang="en-US" sz="2000" dirty="0">
                <a:solidFill>
                  <a:schemeClr val="tx1"/>
                </a:solidFill>
              </a:rPr>
              <a:t>的</a:t>
            </a:r>
            <a:r>
              <a:rPr lang="en-US" altLang="zh-CN" sz="2000" dirty="0">
                <a:solidFill>
                  <a:schemeClr val="tx1"/>
                </a:solidFill>
              </a:rPr>
              <a:t>accumulator</a:t>
            </a:r>
            <a:r>
              <a:rPr lang="zh-CN" altLang="en-US" sz="2000" dirty="0">
                <a:solidFill>
                  <a:schemeClr val="tx1"/>
                </a:solidFill>
              </a:rPr>
              <a:t>，性能也得到了提升。老的</a:t>
            </a:r>
            <a:r>
              <a:rPr lang="en-US" altLang="zh-CN" sz="2000" dirty="0">
                <a:solidFill>
                  <a:schemeClr val="tx1"/>
                </a:solidFill>
              </a:rPr>
              <a:t>Accumulator API</a:t>
            </a:r>
            <a:r>
              <a:rPr lang="zh-CN" altLang="en-US" sz="2000" dirty="0">
                <a:solidFill>
                  <a:schemeClr val="tx1"/>
                </a:solidFill>
              </a:rPr>
              <a:t>还保留着，主要是为了向后兼容性。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Dataframe/Dataset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MLlib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Spark 2.0</a:t>
            </a:r>
            <a:r>
              <a:rPr lang="zh-CN" altLang="en-US" sz="2000" dirty="0">
                <a:solidFill>
                  <a:schemeClr val="tx1"/>
                </a:solidFill>
              </a:rPr>
              <a:t>中，</a:t>
            </a:r>
            <a:r>
              <a:rPr lang="en-US" altLang="zh-CN" sz="2000" dirty="0">
                <a:solidFill>
                  <a:schemeClr val="tx1"/>
                </a:solidFill>
              </a:rPr>
              <a:t>spark.ml</a:t>
            </a:r>
            <a:r>
              <a:rPr lang="zh-CN" altLang="en-US" sz="2000" dirty="0">
                <a:solidFill>
                  <a:schemeClr val="tx1"/>
                </a:solidFill>
              </a:rPr>
              <a:t>包下的机器学习</a:t>
            </a:r>
            <a:r>
              <a:rPr lang="en-US" altLang="zh-CN" sz="2000" dirty="0">
                <a:solidFill>
                  <a:schemeClr val="tx1"/>
                </a:solidFill>
              </a:rPr>
              <a:t>API</a:t>
            </a:r>
            <a:r>
              <a:rPr lang="zh-CN" altLang="en-US" sz="2000" dirty="0">
                <a:solidFill>
                  <a:schemeClr val="tx1"/>
                </a:solidFill>
              </a:rPr>
              <a:t>，主要是基于</a:t>
            </a:r>
            <a:r>
              <a:rPr lang="en-US" altLang="zh-CN" sz="2000" dirty="0">
                <a:solidFill>
                  <a:schemeClr val="tx1"/>
                </a:solidFill>
              </a:rPr>
              <a:t>Dataframe/Dataset</a:t>
            </a:r>
            <a:r>
              <a:rPr lang="zh-CN" altLang="en-US" sz="2000" dirty="0">
                <a:solidFill>
                  <a:schemeClr val="tx1"/>
                </a:solidFill>
              </a:rPr>
              <a:t>来实现的，未来将会成为主要发展的</a:t>
            </a:r>
            <a:r>
              <a:rPr lang="en-US" altLang="zh-CN" sz="2000" dirty="0">
                <a:solidFill>
                  <a:schemeClr val="tx1"/>
                </a:solidFill>
              </a:rPr>
              <a:t>API</a:t>
            </a:r>
            <a:r>
              <a:rPr lang="zh-CN" altLang="en-US" sz="2000" dirty="0">
                <a:solidFill>
                  <a:schemeClr val="tx1"/>
                </a:solidFill>
              </a:rPr>
              <a:t>接口。原先老的基于</a:t>
            </a:r>
            <a:r>
              <a:rPr lang="en-US" altLang="zh-CN" sz="2000" dirty="0">
                <a:solidFill>
                  <a:schemeClr val="tx1"/>
                </a:solidFill>
              </a:rPr>
              <a:t>RDD</a:t>
            </a:r>
            <a:r>
              <a:rPr lang="zh-CN" altLang="en-US" sz="2000" dirty="0">
                <a:solidFill>
                  <a:schemeClr val="tx1"/>
                </a:solidFill>
              </a:rPr>
              <a:t>的</a:t>
            </a:r>
            <a:r>
              <a:rPr lang="en-US" altLang="zh-CN" sz="2000" dirty="0">
                <a:solidFill>
                  <a:schemeClr val="tx1"/>
                </a:solidFill>
              </a:rPr>
              <a:t>spark.mllib</a:t>
            </a:r>
            <a:r>
              <a:rPr lang="zh-CN" altLang="en-US" sz="2000" dirty="0">
                <a:solidFill>
                  <a:schemeClr val="tx1"/>
                </a:solidFill>
              </a:rPr>
              <a:t>包的机器学习</a:t>
            </a:r>
            <a:r>
              <a:rPr lang="en-US" altLang="zh-CN" sz="2000" dirty="0">
                <a:solidFill>
                  <a:schemeClr val="tx1"/>
                </a:solidFill>
              </a:rPr>
              <a:t>API</a:t>
            </a:r>
            <a:r>
              <a:rPr lang="zh-CN" altLang="en-US" sz="2000" dirty="0">
                <a:solidFill>
                  <a:schemeClr val="tx1"/>
                </a:solidFill>
              </a:rPr>
              <a:t>还会保留着，为了向后兼容性，但是未来主要会基于</a:t>
            </a:r>
            <a:r>
              <a:rPr lang="en-US" altLang="zh-CN" sz="2000" dirty="0">
                <a:solidFill>
                  <a:schemeClr val="tx1"/>
                </a:solidFill>
              </a:rPr>
              <a:t>spark.ml</a:t>
            </a:r>
            <a:r>
              <a:rPr lang="zh-CN" altLang="en-US" sz="2000" dirty="0">
                <a:solidFill>
                  <a:schemeClr val="tx1"/>
                </a:solidFill>
              </a:rPr>
              <a:t>包下的接口来进行开发。而且用户使用基于</a:t>
            </a:r>
            <a:r>
              <a:rPr lang="en-US" altLang="zh-CN" sz="2000" dirty="0">
                <a:solidFill>
                  <a:schemeClr val="tx1"/>
                </a:solidFill>
              </a:rPr>
              <a:t>Dataframe/Dataset</a:t>
            </a:r>
            <a:r>
              <a:rPr lang="zh-CN" altLang="en-US" sz="2000" dirty="0">
                <a:solidFill>
                  <a:schemeClr val="tx1"/>
                </a:solidFill>
              </a:rPr>
              <a:t>的新</a:t>
            </a:r>
            <a:r>
              <a:rPr lang="en-US" altLang="zh-CN" sz="2000" dirty="0">
                <a:solidFill>
                  <a:schemeClr val="tx1"/>
                </a:solidFill>
              </a:rPr>
              <a:t>API</a:t>
            </a:r>
            <a:r>
              <a:rPr lang="zh-CN" altLang="en-US" sz="2000" dirty="0">
                <a:solidFill>
                  <a:schemeClr val="tx1"/>
                </a:solidFill>
              </a:rPr>
              <a:t>，还能够对算法模型和</a:t>
            </a:r>
            <a:r>
              <a:rPr lang="en-US" altLang="zh-CN" sz="2000" dirty="0">
                <a:solidFill>
                  <a:schemeClr val="tx1"/>
                </a:solidFill>
              </a:rPr>
              <a:t>pipeline</a:t>
            </a:r>
            <a:r>
              <a:rPr lang="zh-CN" altLang="en-US" sz="2000" dirty="0">
                <a:solidFill>
                  <a:schemeClr val="tx1"/>
                </a:solidFill>
              </a:rPr>
              <a:t>进行持久化保存以及加载。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371850" y="707390"/>
            <a:ext cx="5374640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中的分布式机器学习算法以及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UDF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725" y="2072005"/>
            <a:ext cx="10661015" cy="2103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Spark 2.0</a:t>
            </a:r>
            <a:r>
              <a:rPr lang="zh-CN" altLang="en-US" sz="2000" dirty="0">
                <a:solidFill>
                  <a:schemeClr val="tx1"/>
                </a:solidFill>
              </a:rPr>
              <a:t>中，为</a:t>
            </a:r>
            <a:r>
              <a:rPr lang="en-US" altLang="zh-CN" sz="2000" dirty="0">
                <a:solidFill>
                  <a:schemeClr val="tx1"/>
                </a:solidFill>
              </a:rPr>
              <a:t>SparkR</a:t>
            </a:r>
            <a:r>
              <a:rPr lang="zh-CN" altLang="en-US" sz="2000" dirty="0">
                <a:solidFill>
                  <a:schemeClr val="tx1"/>
                </a:solidFill>
              </a:rPr>
              <a:t>提供了分布式的机器学习算法，包括经典的</a:t>
            </a:r>
            <a:r>
              <a:rPr lang="en-US" altLang="zh-CN" sz="2000" dirty="0">
                <a:solidFill>
                  <a:schemeClr val="tx1"/>
                </a:solidFill>
              </a:rPr>
              <a:t>Generalized Linear Model</a:t>
            </a:r>
            <a:r>
              <a:rPr lang="zh-CN" altLang="en-US" sz="2000" dirty="0">
                <a:solidFill>
                  <a:schemeClr val="tx1"/>
                </a:solidFill>
              </a:rPr>
              <a:t>，朴素贝叶斯，</a:t>
            </a:r>
            <a:r>
              <a:rPr lang="en-US" altLang="zh-CN" sz="2000" dirty="0">
                <a:solidFill>
                  <a:schemeClr val="tx1"/>
                </a:solidFill>
              </a:rPr>
              <a:t>Survival Regression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K-means</a:t>
            </a:r>
            <a:r>
              <a:rPr lang="zh-CN" altLang="en-US" sz="2000" dirty="0">
                <a:solidFill>
                  <a:schemeClr val="tx1"/>
                </a:solidFill>
              </a:rPr>
              <a:t>等。此外</a:t>
            </a:r>
            <a:r>
              <a:rPr lang="en-US" altLang="zh-CN" sz="2000" dirty="0">
                <a:solidFill>
                  <a:schemeClr val="tx1"/>
                </a:solidFill>
              </a:rPr>
              <a:t>SparkR</a:t>
            </a:r>
            <a:r>
              <a:rPr lang="zh-CN" altLang="en-US" sz="2000" dirty="0">
                <a:solidFill>
                  <a:schemeClr val="tx1"/>
                </a:solidFill>
              </a:rPr>
              <a:t>还支持用户自定义的函数，即</a:t>
            </a:r>
            <a:r>
              <a:rPr lang="en-US" altLang="zh-CN" sz="2000" dirty="0">
                <a:solidFill>
                  <a:schemeClr val="tx1"/>
                </a:solidFill>
              </a:rPr>
              <a:t>UDF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1585</Words>
  <Application>WPS 演示</Application>
  <PresentationFormat>自定义</PresentationFormat>
  <Paragraphs>49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Administrator</cp:lastModifiedBy>
  <cp:revision>171</cp:revision>
  <dcterms:created xsi:type="dcterms:W3CDTF">2015-04-21T08:21:00Z</dcterms:created>
  <dcterms:modified xsi:type="dcterms:W3CDTF">2016-08-13T08:46:23Z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2052-10.1.0.5862</vt:lpwstr>
  </property>
</Properties>
</file>