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03" r:id="rId6"/>
    <p:sldId id="404" r:id="rId7"/>
    <p:sldId id="405" r:id="rId8"/>
    <p:sldId id="406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2.0-新特性介绍-</a:t>
            </a:r>
            <a:r>
              <a:rPr 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深度剖析</a:t>
            </a:r>
            <a:endParaRPr lang="zh-CN" altLang="en-US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深入剖析</a:t>
            </a:r>
            <a:r>
              <a:rPr lang="en-US" altLang="zh-CN" sz="1800" dirty="0">
                <a:solidFill>
                  <a:schemeClr val="tx1"/>
                </a:solidFill>
              </a:rPr>
              <a:t>Spark 2.x</a:t>
            </a:r>
            <a:r>
              <a:rPr lang="zh-CN" altLang="en-US" sz="1800" dirty="0">
                <a:solidFill>
                  <a:schemeClr val="tx1"/>
                </a:solidFill>
              </a:rPr>
              <a:t>的第二代</a:t>
            </a:r>
            <a:r>
              <a:rPr lang="en-US" altLang="zh-CN" sz="1800" dirty="0">
                <a:solidFill>
                  <a:schemeClr val="tx1"/>
                </a:solidFill>
              </a:rPr>
              <a:t>tungsten</a:t>
            </a:r>
            <a:r>
              <a:rPr lang="zh-CN" altLang="en-US" sz="1800" dirty="0">
                <a:solidFill>
                  <a:schemeClr val="tx1"/>
                </a:solidFill>
              </a:rPr>
              <a:t>引擎原理之前，先看一下当前的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的工作原理。我们可以通过一个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来举例，这个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扫描了单个表，然后对属性等于指定值的记录进行汇总计数。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语句如下：</a:t>
            </a:r>
            <a:r>
              <a:rPr lang="en-US" altLang="zh-CN" sz="1800" dirty="0">
                <a:solidFill>
                  <a:schemeClr val="tx1"/>
                </a:solidFill>
              </a:rPr>
              <a:t>select count(*) from store_sales where ss_item_sk=1000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要执行这个查询，</a:t>
            </a:r>
            <a:r>
              <a:rPr lang="en-US" altLang="zh-CN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会使用一种最流行、最经典的查询求值策略，该策略主要基于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800" dirty="0">
                <a:solidFill>
                  <a:schemeClr val="tx1"/>
                </a:solidFill>
              </a:rPr>
              <a:t>。在这种模型中，一个查询会包含多个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，每个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都会实现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一个接口，提供一个</a:t>
            </a:r>
            <a:r>
              <a:rPr lang="en-US" altLang="zh-CN" sz="1800" dirty="0">
                <a:solidFill>
                  <a:schemeClr val="tx1"/>
                </a:solidFill>
              </a:rPr>
              <a:t>next()</a:t>
            </a:r>
            <a:r>
              <a:rPr lang="zh-CN" altLang="en-US" sz="1800" dirty="0">
                <a:solidFill>
                  <a:schemeClr val="tx1"/>
                </a:solidFill>
              </a:rPr>
              <a:t>方法，该方法返回</a:t>
            </a:r>
            <a:r>
              <a:rPr lang="en-US" altLang="zh-CN" sz="1800" dirty="0">
                <a:solidFill>
                  <a:schemeClr val="tx1"/>
                </a:solidFill>
              </a:rPr>
              <a:t>operator tree</a:t>
            </a:r>
            <a:r>
              <a:rPr lang="zh-CN" altLang="en-US" sz="1800" dirty="0">
                <a:solidFill>
                  <a:schemeClr val="tx1"/>
                </a:solidFill>
              </a:rPr>
              <a:t>中的下一个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885" y="3488690"/>
            <a:ext cx="1333500" cy="2894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2059305"/>
            <a:ext cx="10661015" cy="56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举例来说，上面那个查询中的</a:t>
            </a:r>
            <a:r>
              <a:rPr lang="en-US" altLang="zh-CN" sz="1800" dirty="0">
                <a:solidFill>
                  <a:schemeClr val="tx1"/>
                </a:solidFill>
              </a:rPr>
              <a:t>filter operator</a:t>
            </a:r>
            <a:r>
              <a:rPr lang="zh-CN" altLang="en-US" sz="1800" dirty="0">
                <a:solidFill>
                  <a:schemeClr val="tx1"/>
                </a:solidFill>
              </a:rPr>
              <a:t>的代码大致如下所示：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让每一个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都实现一个</a:t>
            </a:r>
            <a:r>
              <a:rPr lang="en-US" altLang="zh-CN" sz="1800" dirty="0">
                <a:solidFill>
                  <a:schemeClr val="tx1"/>
                </a:solidFill>
              </a:rPr>
              <a:t>iterator</a:t>
            </a:r>
            <a:r>
              <a:rPr lang="zh-CN" altLang="en-US" sz="1800" dirty="0">
                <a:solidFill>
                  <a:schemeClr val="tx1"/>
                </a:solidFill>
              </a:rPr>
              <a:t>接口，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可以让查询引擎优雅的组装任意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r>
              <a:rPr lang="zh-CN" altLang="en-US" sz="1800" dirty="0">
                <a:solidFill>
                  <a:schemeClr val="tx1"/>
                </a:solidFill>
              </a:rPr>
              <a:t>在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一起。而不需要查询引擎去考虑每个</a:t>
            </a:r>
            <a:r>
              <a:rPr lang="en-US" altLang="zh-CN" sz="1800" dirty="0">
                <a:solidFill>
                  <a:schemeClr val="tx1"/>
                </a:solidFill>
              </a:rPr>
              <a:t>operator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具体的一些处理逻辑，比如数据类型等。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Vocano Iterator Model</a:t>
            </a:r>
            <a:r>
              <a:rPr lang="zh-CN" altLang="en-US" sz="1800" dirty="0">
                <a:solidFill>
                  <a:schemeClr val="tx1"/>
                </a:solidFill>
              </a:rPr>
              <a:t>也因此成为了数据库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执行引擎领域内内的</a:t>
            </a:r>
            <a:r>
              <a:rPr lang="en-US" altLang="zh-CN" sz="1800" dirty="0">
                <a:solidFill>
                  <a:schemeClr val="tx1"/>
                </a:solidFill>
              </a:rPr>
              <a:t>20</a:t>
            </a:r>
            <a:r>
              <a:rPr lang="zh-CN" altLang="en-US" sz="1800" dirty="0">
                <a:solidFill>
                  <a:schemeClr val="tx1"/>
                </a:solidFill>
              </a:rPr>
              <a:t>年中最流行的一种标准。而且</a:t>
            </a:r>
            <a:r>
              <a:rPr lang="en-US" altLang="zh-CN" sz="1800" dirty="0">
                <a:solidFill>
                  <a:schemeClr val="tx1"/>
                </a:solidFill>
              </a:rPr>
              <a:t>Spark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最初的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执行引擎也是基于这个思想来实现的。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0" y="2655570"/>
            <a:ext cx="626681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1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手写代码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2059305"/>
            <a:ext cx="10661015" cy="443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对于上面的那个查询，如果我们通过</a:t>
            </a:r>
            <a:r>
              <a:rPr lang="en-US" altLang="zh-CN" sz="1800" dirty="0">
                <a:solidFill>
                  <a:schemeClr val="tx1"/>
                </a:solidFill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</a:rPr>
              <a:t>来手工编写一段代码实现那个功能，代码大致如下所示：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上面这段代码是专门为实现这个指定的功能编写的，因此不具备良好的组装性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以及扩展性。那么</a:t>
            </a:r>
            <a:r>
              <a:rPr lang="en-US" altLang="zh-CN" sz="18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800" dirty="0">
                <a:solidFill>
                  <a:schemeClr val="tx1"/>
                </a:solidFill>
              </a:rPr>
              <a:t>与这段手写代码的性能对比是怎么样的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呢？一边是</a:t>
            </a:r>
            <a:r>
              <a:rPr lang="en-US" altLang="zh-CN" sz="1800" dirty="0">
                <a:solidFill>
                  <a:schemeClr val="tx1"/>
                </a:solidFill>
              </a:rPr>
              <a:t>20</a:t>
            </a:r>
            <a:r>
              <a:rPr lang="zh-CN" altLang="en-US" sz="1800" dirty="0">
                <a:solidFill>
                  <a:schemeClr val="tx1"/>
                </a:solidFill>
              </a:rPr>
              <a:t>年中最流行的一种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引擎思想，另一种是一段近乎小白编写的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简单代码。有人对这两种方式的性能做了一个实验和对比：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1610" y="2873375"/>
            <a:ext cx="2885440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4606925"/>
            <a:ext cx="5628640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1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手写代码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2059305"/>
            <a:ext cx="10661015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</a:rPr>
              <a:t>我们可以清晰地看到，手写的代码的性能比</a:t>
            </a:r>
            <a:r>
              <a:rPr lang="en-US" altLang="zh-CN" sz="14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400" dirty="0">
                <a:solidFill>
                  <a:schemeClr val="tx1"/>
                </a:solidFill>
              </a:rPr>
              <a:t>高了一整个数量级，而这其中的原因包含以下几点：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、避免了</a:t>
            </a:r>
            <a:r>
              <a:rPr lang="en-US" altLang="zh-CN" sz="1400" b="1" dirty="0">
                <a:solidFill>
                  <a:schemeClr val="tx1"/>
                </a:solidFill>
              </a:rPr>
              <a:t>virtual function dispatch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400" dirty="0">
                <a:solidFill>
                  <a:schemeClr val="tx1"/>
                </a:solidFill>
              </a:rPr>
              <a:t>中，至少需要调用一次</a:t>
            </a:r>
            <a:r>
              <a:rPr lang="en-US" altLang="zh-CN" sz="1400" dirty="0">
                <a:solidFill>
                  <a:schemeClr val="tx1"/>
                </a:solidFill>
              </a:rPr>
              <a:t>next()</a:t>
            </a:r>
            <a:r>
              <a:rPr lang="zh-CN" altLang="en-US" sz="1400" dirty="0">
                <a:solidFill>
                  <a:schemeClr val="tx1"/>
                </a:solidFill>
              </a:rPr>
              <a:t>函数来获取下一个</a:t>
            </a:r>
            <a:r>
              <a:rPr lang="en-US" altLang="zh-CN" sz="1400" dirty="0">
                <a:solidFill>
                  <a:schemeClr val="tx1"/>
                </a:solidFill>
              </a:rPr>
              <a:t>operator</a:t>
            </a:r>
            <a:r>
              <a:rPr lang="zh-CN" altLang="en-US" sz="1400" dirty="0">
                <a:solidFill>
                  <a:schemeClr val="tx1"/>
                </a:solidFill>
              </a:rPr>
              <a:t>。这些函数调用在操作系统层面，会被编译为</a:t>
            </a:r>
            <a:r>
              <a:rPr lang="en-US" altLang="zh-CN" sz="1400" dirty="0">
                <a:solidFill>
                  <a:schemeClr val="tx1"/>
                </a:solidFill>
              </a:rPr>
              <a:t>virtual function dispatch</a:t>
            </a:r>
            <a:r>
              <a:rPr lang="zh-CN" altLang="en-US" sz="1400" dirty="0">
                <a:solidFill>
                  <a:schemeClr val="tx1"/>
                </a:solidFill>
              </a:rPr>
              <a:t>。而手写代码中，没有任何的函数调用逻辑。虽然说，现代的编译器已经对虚函数调用进行了大量的优化，但是该操作还是会执行多个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指令，并且执行速度较慢，尤其是当需要成百上千次地执行虚函数调用时。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</a:rPr>
              <a:t>、通过</a:t>
            </a:r>
            <a:r>
              <a:rPr lang="en-US" altLang="zh-CN" sz="1400" b="1" dirty="0">
                <a:solidFill>
                  <a:schemeClr val="tx1"/>
                </a:solidFill>
              </a:rPr>
              <a:t>CPU Register</a:t>
            </a:r>
            <a:r>
              <a:rPr lang="zh-CN" altLang="en-US" sz="1400" b="1" dirty="0">
                <a:solidFill>
                  <a:schemeClr val="tx1"/>
                </a:solidFill>
              </a:rPr>
              <a:t>存取中间数据，而不是内存缓冲</a:t>
            </a:r>
            <a:r>
              <a:rPr lang="zh-CN" altLang="en-US" sz="1400" dirty="0">
                <a:solidFill>
                  <a:schemeClr val="tx1"/>
                </a:solidFill>
              </a:rPr>
              <a:t>：在</a:t>
            </a:r>
            <a:r>
              <a:rPr lang="en-US" altLang="zh-CN" sz="14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400" dirty="0">
                <a:solidFill>
                  <a:schemeClr val="tx1"/>
                </a:solidFill>
              </a:rPr>
              <a:t>中，每次一个</a:t>
            </a:r>
            <a:r>
              <a:rPr lang="en-US" altLang="zh-CN" sz="1400" dirty="0">
                <a:solidFill>
                  <a:schemeClr val="tx1"/>
                </a:solidFill>
              </a:rPr>
              <a:t>operator</a:t>
            </a:r>
            <a:r>
              <a:rPr lang="zh-CN" altLang="en-US" sz="1400" dirty="0">
                <a:solidFill>
                  <a:schemeClr val="tx1"/>
                </a:solidFill>
              </a:rPr>
              <a:t>将数据交给下一个</a:t>
            </a:r>
            <a:r>
              <a:rPr lang="en-US" altLang="zh-CN" sz="1400" dirty="0">
                <a:solidFill>
                  <a:schemeClr val="tx1"/>
                </a:solidFill>
              </a:rPr>
              <a:t>operator</a:t>
            </a:r>
            <a:r>
              <a:rPr lang="zh-CN" altLang="en-US" sz="1400" dirty="0">
                <a:solidFill>
                  <a:schemeClr val="tx1"/>
                </a:solidFill>
              </a:rPr>
              <a:t>，都需要将数据写入内存缓冲中。然而在手写代码中，</a:t>
            </a:r>
            <a:r>
              <a:rPr lang="en-US" altLang="zh-CN" sz="1400" dirty="0">
                <a:solidFill>
                  <a:schemeClr val="tx1"/>
                </a:solidFill>
              </a:rPr>
              <a:t>JVM JIT</a:t>
            </a:r>
            <a:r>
              <a:rPr lang="zh-CN" altLang="en-US" sz="1400" dirty="0">
                <a:solidFill>
                  <a:schemeClr val="tx1"/>
                </a:solidFill>
              </a:rPr>
              <a:t>编译器会将这些数据写入</a:t>
            </a:r>
            <a:r>
              <a:rPr lang="en-US" altLang="zh-CN" sz="1400" dirty="0">
                <a:solidFill>
                  <a:schemeClr val="tx1"/>
                </a:solidFill>
              </a:rPr>
              <a:t>CPU Register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从内存缓冲种读写数据的性能比直接从</a:t>
            </a:r>
            <a:r>
              <a:rPr lang="en-US" altLang="zh-CN" sz="1400" dirty="0">
                <a:solidFill>
                  <a:schemeClr val="tx1"/>
                </a:solidFill>
              </a:rPr>
              <a:t>CPU Register</a:t>
            </a:r>
            <a:r>
              <a:rPr lang="zh-CN" altLang="en-US" sz="1400" dirty="0">
                <a:solidFill>
                  <a:schemeClr val="tx1"/>
                </a:solidFill>
              </a:rPr>
              <a:t>中读写数据，要低了一个数量级。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、</a:t>
            </a:r>
            <a:r>
              <a:rPr lang="en-US" altLang="zh-CN" sz="1400" b="1" dirty="0">
                <a:solidFill>
                  <a:schemeClr val="tx1"/>
                </a:solidFill>
              </a:rPr>
              <a:t>Loop Unrolling</a:t>
            </a:r>
            <a:r>
              <a:rPr lang="zh-CN" altLang="en-US" sz="1400" b="1" dirty="0">
                <a:solidFill>
                  <a:schemeClr val="tx1"/>
                </a:solidFill>
              </a:rPr>
              <a:t>和</a:t>
            </a:r>
            <a:r>
              <a:rPr lang="en-US" altLang="zh-CN" sz="1400" b="1" dirty="0">
                <a:solidFill>
                  <a:schemeClr val="tx1"/>
                </a:solidFill>
              </a:rPr>
              <a:t>SIMD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现代的编译器和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在编译和执行简单的</a:t>
            </a:r>
            <a:r>
              <a:rPr lang="en-US" altLang="zh-CN" sz="1400" dirty="0">
                <a:solidFill>
                  <a:schemeClr val="tx1"/>
                </a:solidFill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</a:rPr>
              <a:t>循环时，性能非常地高。编译器通常可以自动对</a:t>
            </a:r>
            <a:r>
              <a:rPr lang="en-US" altLang="zh-CN" sz="1400" dirty="0">
                <a:solidFill>
                  <a:schemeClr val="tx1"/>
                </a:solidFill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</a:rPr>
              <a:t>循环进行</a:t>
            </a:r>
            <a:r>
              <a:rPr lang="en-US" altLang="zh-CN" sz="1400" dirty="0">
                <a:solidFill>
                  <a:schemeClr val="tx1"/>
                </a:solidFill>
              </a:rPr>
              <a:t>unrolling</a:t>
            </a:r>
            <a:r>
              <a:rPr lang="zh-CN" altLang="en-US" sz="1400" dirty="0">
                <a:solidFill>
                  <a:schemeClr val="tx1"/>
                </a:solidFill>
              </a:rPr>
              <a:t>，并且还会生成</a:t>
            </a:r>
            <a:r>
              <a:rPr lang="en-US" altLang="zh-CN" sz="1400" dirty="0">
                <a:solidFill>
                  <a:schemeClr val="tx1"/>
                </a:solidFill>
              </a:rPr>
              <a:t>SIMD</a:t>
            </a:r>
            <a:r>
              <a:rPr lang="zh-CN" altLang="en-US" sz="1400" dirty="0">
                <a:solidFill>
                  <a:schemeClr val="tx1"/>
                </a:solidFill>
              </a:rPr>
              <a:t>指令以在每次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指令执行时处理多条数据。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也包含一些特性，比如</a:t>
            </a:r>
            <a:r>
              <a:rPr lang="en-US" altLang="zh-CN" sz="1400" dirty="0">
                <a:solidFill>
                  <a:schemeClr val="tx1"/>
                </a:solidFill>
              </a:rPr>
              <a:t>pipelining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prefetching</a:t>
            </a:r>
            <a:r>
              <a:rPr lang="zh-CN" altLang="en-US" sz="1400" dirty="0">
                <a:solidFill>
                  <a:schemeClr val="tx1"/>
                </a:solidFill>
              </a:rPr>
              <a:t>，指令</a:t>
            </a:r>
            <a:r>
              <a:rPr lang="en-US" altLang="zh-CN" sz="1400" dirty="0">
                <a:solidFill>
                  <a:schemeClr val="tx1"/>
                </a:solidFill>
              </a:rPr>
              <a:t>reordering</a:t>
            </a:r>
            <a:r>
              <a:rPr lang="zh-CN" altLang="en-US" sz="1400" dirty="0">
                <a:solidFill>
                  <a:schemeClr val="tx1"/>
                </a:solidFill>
              </a:rPr>
              <a:t>，可以让</a:t>
            </a:r>
            <a:r>
              <a:rPr lang="en-US" altLang="zh-CN" sz="1400" dirty="0">
                <a:solidFill>
                  <a:schemeClr val="tx1"/>
                </a:solidFill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</a:rPr>
              <a:t>循环的执行性能更高。然而这些优化特性都无法在复杂的函数调用场景中施展，比如</a:t>
            </a:r>
            <a:r>
              <a:rPr lang="en-US" altLang="zh-CN" sz="1400" dirty="0">
                <a:solidFill>
                  <a:schemeClr val="tx1"/>
                </a:solidFill>
              </a:rPr>
              <a:t>Volcano Iterator Model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14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Volcano Iterator Model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手写代码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2059305"/>
            <a:ext cx="10661015" cy="56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loop unrolling</a:t>
            </a:r>
            <a:r>
              <a:rPr lang="zh-CN" altLang="en-US" sz="1800" dirty="0">
                <a:solidFill>
                  <a:schemeClr val="tx1"/>
                </a:solidFill>
              </a:rPr>
              <a:t>解释（小白的方式）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for(int i = 0; i &lt; 10; i++) { System.out.println(i) }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System.out.println(1)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System.out.println(2)</a:t>
            </a:r>
            <a:endParaRPr lang="en-US" altLang="zh-CN" sz="1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System.out.println(3)</a:t>
            </a:r>
            <a:endParaRPr lang="en-US" altLang="zh-CN" sz="1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......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手写代码的好处就在于，它是专门为实现这个功能而编写的，代码简单，因此可以吸收上述所有优点，包括避免虚函数调用，将中间数据保存在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寄存器中，而且还可以被底层硬件进行</a:t>
            </a:r>
            <a:r>
              <a:rPr lang="en-US" altLang="zh-CN" sz="1800" dirty="0">
                <a:solidFill>
                  <a:schemeClr val="tx1"/>
                </a:solidFill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</a:rPr>
              <a:t>循环的自动优化。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自定义</PresentationFormat>
  <Paragraphs>85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181</cp:revision>
  <dcterms:created xsi:type="dcterms:W3CDTF">2015-04-21T08:21:00Z</dcterms:created>
  <dcterms:modified xsi:type="dcterms:W3CDTF">2016-08-14T03:36:04Z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