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41" r:id="rId4"/>
    <p:sldId id="393" r:id="rId6"/>
    <p:sldId id="394" r:id="rId7"/>
    <p:sldId id="395" r:id="rId8"/>
    <p:sldId id="396" r:id="rId9"/>
    <p:sldId id="376" r:id="rId10"/>
  </p:sldIdLst>
  <p:sldSz cx="12190095" cy="6859270"/>
  <p:notesSz cx="6858000" cy="9144000"/>
  <p:embeddedFontLst>
    <p:embeddedFont>
      <p:font typeface="黑体" panose="02010609060101010101" pitchFamily="49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Unicode MS" panose="020B0604020202020204" pitchFamily="34" charset="-122"/>
      <p:regular r:id="rId20"/>
    </p:embeddedFont>
    <p:embeddedFont>
      <p:font typeface="Calibri Light" panose="020F0302020204030204" charset="0"/>
      <p:regular r:id="rId21"/>
      <p:italic r:id="rId22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1240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从入门到精通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2.0-高性能：让Spark作为编译器来运行</a:t>
            </a:r>
            <a:endParaRPr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作为编译器来运行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406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tx1"/>
                </a:solidFill>
              </a:rPr>
              <a:t>在一个</a:t>
            </a:r>
            <a:r>
              <a:rPr lang="en-US" altLang="zh-CN" sz="1800" dirty="0">
                <a:solidFill>
                  <a:schemeClr val="tx1"/>
                </a:solidFill>
              </a:rPr>
              <a:t>2015</a:t>
            </a:r>
            <a:r>
              <a:rPr lang="zh-CN" altLang="en-US" sz="1800" dirty="0">
                <a:solidFill>
                  <a:schemeClr val="tx1"/>
                </a:solidFill>
              </a:rPr>
              <a:t>年的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调查中显示，</a:t>
            </a:r>
            <a:r>
              <a:rPr lang="en-US" altLang="zh-CN" sz="1800" dirty="0">
                <a:solidFill>
                  <a:schemeClr val="tx1"/>
                </a:solidFill>
              </a:rPr>
              <a:t>91%</a:t>
            </a:r>
            <a:r>
              <a:rPr lang="zh-CN" altLang="en-US" sz="1800" dirty="0">
                <a:solidFill>
                  <a:schemeClr val="tx1"/>
                </a:solidFill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用户是因为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的高性能才选择使用它的。所以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的性能优化也就是社区的一个重要的努力方向了。</a:t>
            </a:r>
            <a:r>
              <a:rPr lang="en-US" altLang="zh-CN" sz="1800" dirty="0">
                <a:solidFill>
                  <a:schemeClr val="tx1"/>
                </a:solidFill>
              </a:rPr>
              <a:t>spark 1.x</a:t>
            </a:r>
            <a:r>
              <a:rPr lang="zh-CN" altLang="en-US" sz="1800" dirty="0">
                <a:solidFill>
                  <a:schemeClr val="tx1"/>
                </a:solidFill>
              </a:rPr>
              <a:t>相较于</a:t>
            </a:r>
            <a:r>
              <a:rPr lang="en-US" altLang="zh-CN" sz="1800" dirty="0">
                <a:solidFill>
                  <a:schemeClr val="tx1"/>
                </a:solidFill>
              </a:rPr>
              <a:t>hadoop mapreduce</a:t>
            </a:r>
            <a:r>
              <a:rPr lang="zh-CN" altLang="en-US" sz="1800" dirty="0">
                <a:solidFill>
                  <a:schemeClr val="tx1"/>
                </a:solidFill>
              </a:rPr>
              <a:t>来说，速度已经快了数倍了，但是</a:t>
            </a:r>
            <a:r>
              <a:rPr lang="en-US" altLang="zh-CN" sz="1800" dirty="0">
                <a:solidFill>
                  <a:schemeClr val="tx1"/>
                </a:solidFill>
              </a:rPr>
              <a:t>spark 2.x</a:t>
            </a:r>
            <a:r>
              <a:rPr lang="zh-CN" altLang="en-US" sz="1800" dirty="0">
                <a:solidFill>
                  <a:schemeClr val="tx1"/>
                </a:solidFill>
              </a:rPr>
              <a:t>中，还能不能相较于</a:t>
            </a:r>
            <a:r>
              <a:rPr lang="en-US" altLang="zh-CN" sz="1800" dirty="0">
                <a:solidFill>
                  <a:schemeClr val="tx1"/>
                </a:solidFill>
              </a:rPr>
              <a:t>spark 1.x</a:t>
            </a:r>
            <a:r>
              <a:rPr lang="zh-CN" altLang="en-US" sz="1800" dirty="0">
                <a:solidFill>
                  <a:schemeClr val="tx1"/>
                </a:solidFill>
              </a:rPr>
              <a:t>来说，速度再提升</a:t>
            </a:r>
            <a:r>
              <a:rPr lang="en-US" altLang="zh-CN" sz="1800" dirty="0">
                <a:solidFill>
                  <a:schemeClr val="tx1"/>
                </a:solidFill>
              </a:rPr>
              <a:t>10</a:t>
            </a:r>
            <a:r>
              <a:rPr lang="zh-CN" altLang="en-US" sz="1800" dirty="0">
                <a:solidFill>
                  <a:schemeClr val="tx1"/>
                </a:solidFill>
              </a:rPr>
              <a:t>倍呢？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带着这个疑问，我们可以重新思考一下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的物理执行机制。对于一个现代的大数据处理引擎来说，</a:t>
            </a:r>
            <a:r>
              <a:rPr lang="en-US" altLang="zh-CN" sz="1800" dirty="0">
                <a:solidFill>
                  <a:schemeClr val="tx1"/>
                </a:solidFill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</a:rPr>
              <a:t>的大部分时间都浪费在了一些无用的工作上，比如说</a:t>
            </a:r>
            <a:r>
              <a:rPr lang="en-US" altLang="zh-CN" sz="1800" dirty="0">
                <a:solidFill>
                  <a:schemeClr val="tx1"/>
                </a:solidFill>
              </a:rPr>
              <a:t>virtual function call</a:t>
            </a:r>
            <a:r>
              <a:rPr lang="zh-CN" altLang="en-US" sz="1800" dirty="0">
                <a:solidFill>
                  <a:schemeClr val="tx1"/>
                </a:solidFill>
              </a:rPr>
              <a:t>，或者从</a:t>
            </a:r>
            <a:r>
              <a:rPr lang="en-US" altLang="zh-CN" sz="1800" dirty="0">
                <a:solidFill>
                  <a:schemeClr val="tx1"/>
                </a:solidFill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</a:rPr>
              <a:t>缓冲区中读写数据。现代的编译器为了减少</a:t>
            </a:r>
            <a:r>
              <a:rPr lang="en-US" altLang="zh-CN" sz="1800" dirty="0">
                <a:solidFill>
                  <a:schemeClr val="tx1"/>
                </a:solidFill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</a:rPr>
              <a:t>浪费在上述工作的时间，付出了大量的努力。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作为编译器来运行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324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Spark 2.0</a:t>
            </a:r>
            <a:r>
              <a:rPr lang="zh-CN" altLang="en-US" sz="1800" dirty="0">
                <a:solidFill>
                  <a:schemeClr val="tx1"/>
                </a:solidFill>
              </a:rPr>
              <a:t>的一个重大的特点就是搭载了最新的第二代</a:t>
            </a:r>
            <a:r>
              <a:rPr lang="en-US" altLang="zh-CN" sz="1800" dirty="0">
                <a:solidFill>
                  <a:schemeClr val="tx1"/>
                </a:solidFill>
              </a:rPr>
              <a:t>tungsten</a:t>
            </a:r>
            <a:r>
              <a:rPr lang="zh-CN" altLang="en-US" sz="1800" dirty="0">
                <a:solidFill>
                  <a:schemeClr val="tx1"/>
                </a:solidFill>
              </a:rPr>
              <a:t>引擎。第二代</a:t>
            </a:r>
            <a:r>
              <a:rPr lang="en-US" altLang="zh-CN" sz="1800" dirty="0">
                <a:solidFill>
                  <a:schemeClr val="tx1"/>
                </a:solidFill>
              </a:rPr>
              <a:t>tungsten</a:t>
            </a:r>
            <a:r>
              <a:rPr lang="zh-CN" altLang="en-US" sz="1800" dirty="0">
                <a:solidFill>
                  <a:schemeClr val="tx1"/>
                </a:solidFill>
              </a:rPr>
              <a:t>引擎吸取了现代编译器以及并行数据库的一些重要的思想，并且应用在了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的运行机制中。其中一个核心的思想，就是在运行时动态地生成代码，在这些自动动态生成的代码中，可以将所有的操作都打包到一个函数中，这样就可以避免多次</a:t>
            </a:r>
            <a:r>
              <a:rPr lang="en-US" altLang="zh-CN" sz="1800" dirty="0">
                <a:solidFill>
                  <a:schemeClr val="tx1"/>
                </a:solidFill>
              </a:rPr>
              <a:t>virtual function call</a:t>
            </a:r>
            <a:r>
              <a:rPr lang="zh-CN" altLang="en-US" sz="1800" dirty="0">
                <a:solidFill>
                  <a:schemeClr val="tx1"/>
                </a:solidFill>
              </a:rPr>
              <a:t>，而且还可以通过</a:t>
            </a:r>
            <a:r>
              <a:rPr lang="en-US" altLang="zh-CN" sz="1800" dirty="0">
                <a:solidFill>
                  <a:schemeClr val="tx1"/>
                </a:solidFill>
              </a:rPr>
              <a:t>cpu register</a:t>
            </a:r>
            <a:r>
              <a:rPr lang="zh-CN" altLang="en-US" sz="1800" dirty="0">
                <a:solidFill>
                  <a:schemeClr val="tx1"/>
                </a:solidFill>
              </a:rPr>
              <a:t>来读写中间数据，而不是通过</a:t>
            </a:r>
            <a:r>
              <a:rPr lang="en-US" altLang="zh-CN" sz="1800" dirty="0">
                <a:solidFill>
                  <a:schemeClr val="tx1"/>
                </a:solidFill>
              </a:rPr>
              <a:t>cpu cache</a:t>
            </a:r>
            <a:r>
              <a:rPr lang="zh-CN" altLang="en-US" sz="1800" dirty="0">
                <a:solidFill>
                  <a:schemeClr val="tx1"/>
                </a:solidFill>
              </a:rPr>
              <a:t>来读写数据。上述技术整体被称作</a:t>
            </a:r>
            <a:r>
              <a:rPr lang="en-US" altLang="zh-CN" sz="1800" dirty="0">
                <a:solidFill>
                  <a:schemeClr val="tx1"/>
                </a:solidFill>
              </a:rPr>
              <a:t>“whole-stage code generation”</a:t>
            </a:r>
            <a:r>
              <a:rPr lang="zh-CN" altLang="en-US" sz="1800" dirty="0">
                <a:solidFill>
                  <a:schemeClr val="tx1"/>
                </a:solidFill>
              </a:rPr>
              <a:t>，中文也可以叫</a:t>
            </a:r>
            <a:r>
              <a:rPr lang="en-US" altLang="zh-CN" sz="1800" dirty="0">
                <a:solidFill>
                  <a:schemeClr val="tx1"/>
                </a:solidFill>
              </a:rPr>
              <a:t>“</a:t>
            </a:r>
            <a:r>
              <a:rPr lang="zh-CN" altLang="en-US" sz="1800" dirty="0">
                <a:solidFill>
                  <a:schemeClr val="tx1"/>
                </a:solidFill>
              </a:rPr>
              <a:t>全流程代码生成</a:t>
            </a:r>
            <a:r>
              <a:rPr lang="en-US" altLang="zh-CN" sz="1800" dirty="0">
                <a:solidFill>
                  <a:schemeClr val="tx1"/>
                </a:solidFill>
              </a:rPr>
              <a:t>”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作为编译器来运行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242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tx1"/>
                </a:solidFill>
              </a:rPr>
              <a:t>之前有人做过测试，用单个</a:t>
            </a:r>
            <a:r>
              <a:rPr lang="en-US" altLang="zh-CN" sz="1800" dirty="0">
                <a:solidFill>
                  <a:schemeClr val="tx1"/>
                </a:solidFill>
              </a:rPr>
              <a:t>cpu core</a:t>
            </a:r>
            <a:r>
              <a:rPr lang="zh-CN" altLang="en-US" sz="1800" dirty="0">
                <a:solidFill>
                  <a:schemeClr val="tx1"/>
                </a:solidFill>
              </a:rPr>
              <a:t>来处理一行数据，对比了</a:t>
            </a:r>
            <a:r>
              <a:rPr lang="en-US" altLang="zh-CN" sz="1800" dirty="0">
                <a:solidFill>
                  <a:schemeClr val="tx1"/>
                </a:solidFill>
              </a:rPr>
              <a:t>spark 1.6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spark 2.0</a:t>
            </a:r>
            <a:r>
              <a:rPr lang="zh-CN" altLang="en-US" sz="1800" dirty="0">
                <a:solidFill>
                  <a:schemeClr val="tx1"/>
                </a:solidFill>
              </a:rPr>
              <a:t>的性能。</a:t>
            </a:r>
            <a:r>
              <a:rPr lang="en-US" altLang="zh-CN" sz="1800" dirty="0">
                <a:solidFill>
                  <a:schemeClr val="tx1"/>
                </a:solidFill>
              </a:rPr>
              <a:t>spark 2.0</a:t>
            </a:r>
            <a:r>
              <a:rPr lang="zh-CN" altLang="en-US" sz="1800" dirty="0">
                <a:solidFill>
                  <a:schemeClr val="tx1"/>
                </a:solidFill>
              </a:rPr>
              <a:t>搭载的是</a:t>
            </a:r>
            <a:r>
              <a:rPr lang="en-US" altLang="zh-CN" sz="1800" dirty="0">
                <a:solidFill>
                  <a:schemeClr val="tx1"/>
                </a:solidFill>
              </a:rPr>
              <a:t>whole-stage code generation</a:t>
            </a:r>
            <a:r>
              <a:rPr lang="zh-CN" altLang="en-US" sz="1800" dirty="0">
                <a:solidFill>
                  <a:schemeClr val="tx1"/>
                </a:solidFill>
              </a:rPr>
              <a:t>技术，</a:t>
            </a:r>
            <a:r>
              <a:rPr lang="en-US" altLang="zh-CN" sz="1800" dirty="0">
                <a:solidFill>
                  <a:schemeClr val="tx1"/>
                </a:solidFill>
              </a:rPr>
              <a:t>spark 1.6</a:t>
            </a:r>
            <a:r>
              <a:rPr lang="zh-CN" altLang="en-US" sz="1800" dirty="0">
                <a:solidFill>
                  <a:schemeClr val="tx1"/>
                </a:solidFill>
              </a:rPr>
              <a:t>搭载的是第一代</a:t>
            </a:r>
            <a:r>
              <a:rPr lang="en-US" altLang="zh-CN" sz="1800" dirty="0">
                <a:solidFill>
                  <a:schemeClr val="tx1"/>
                </a:solidFill>
              </a:rPr>
              <a:t>tungsten</a:t>
            </a:r>
            <a:r>
              <a:rPr lang="zh-CN" altLang="en-US" sz="1800" dirty="0">
                <a:solidFill>
                  <a:schemeClr val="tx1"/>
                </a:solidFill>
              </a:rPr>
              <a:t>引擎的</a:t>
            </a:r>
            <a:r>
              <a:rPr lang="en-US" altLang="zh-CN" sz="1800" dirty="0">
                <a:solidFill>
                  <a:schemeClr val="tx1"/>
                </a:solidFill>
              </a:rPr>
              <a:t>expression code generation</a:t>
            </a:r>
            <a:r>
              <a:rPr lang="zh-CN" altLang="en-US" sz="1800" dirty="0">
                <a:solidFill>
                  <a:schemeClr val="tx1"/>
                </a:solidFill>
              </a:rPr>
              <a:t>技术。测试结果显示，</a:t>
            </a:r>
            <a:r>
              <a:rPr lang="en-US" altLang="zh-CN" sz="1800" dirty="0">
                <a:solidFill>
                  <a:schemeClr val="tx1"/>
                </a:solidFill>
              </a:rPr>
              <a:t>spark 2.0</a:t>
            </a:r>
            <a:r>
              <a:rPr lang="zh-CN" altLang="en-US" sz="1800" dirty="0">
                <a:solidFill>
                  <a:schemeClr val="tx1"/>
                </a:solidFill>
              </a:rPr>
              <a:t>的性能相较于</a:t>
            </a:r>
            <a:r>
              <a:rPr lang="en-US" altLang="zh-CN" sz="1800" dirty="0">
                <a:solidFill>
                  <a:schemeClr val="tx1"/>
                </a:solidFill>
              </a:rPr>
              <a:t>spark 1.6</a:t>
            </a:r>
            <a:r>
              <a:rPr lang="zh-CN" altLang="en-US" sz="1800" dirty="0">
                <a:solidFill>
                  <a:schemeClr val="tx1"/>
                </a:solidFill>
              </a:rPr>
              <a:t>得到了一个数量级的提升。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925" y="3406140"/>
            <a:ext cx="6714490" cy="3333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作为编译器来运行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tx1"/>
                </a:solidFill>
              </a:rPr>
              <a:t>除了刚才那个简单的测试以外，还有人使用完整的</a:t>
            </a:r>
            <a:r>
              <a:rPr lang="en-US" altLang="zh-CN" sz="1800" dirty="0">
                <a:solidFill>
                  <a:schemeClr val="tx1"/>
                </a:solidFill>
              </a:rPr>
              <a:t>99</a:t>
            </a:r>
            <a:r>
              <a:rPr lang="zh-CN" altLang="en-US" sz="1800" dirty="0">
                <a:solidFill>
                  <a:schemeClr val="tx1"/>
                </a:solidFill>
              </a:rPr>
              <a:t>个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基准测试来测试过</a:t>
            </a:r>
            <a:r>
              <a:rPr lang="en-US" altLang="zh-CN" sz="1800" dirty="0">
                <a:solidFill>
                  <a:schemeClr val="tx1"/>
                </a:solidFill>
              </a:rPr>
              <a:t>spark 1.6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spark 2.0</a:t>
            </a:r>
            <a:r>
              <a:rPr lang="zh-CN" altLang="en-US" sz="1800" dirty="0">
                <a:solidFill>
                  <a:schemeClr val="tx1"/>
                </a:solidFill>
              </a:rPr>
              <a:t>的性能。测试结果同样显示，</a:t>
            </a:r>
            <a:r>
              <a:rPr lang="en-US" altLang="zh-CN" sz="1800" dirty="0">
                <a:solidFill>
                  <a:schemeClr val="tx1"/>
                </a:solidFill>
              </a:rPr>
              <a:t>spark 2.0</a:t>
            </a:r>
            <a:r>
              <a:rPr lang="zh-CN" altLang="en-US" sz="1800" dirty="0">
                <a:solidFill>
                  <a:schemeClr val="tx1"/>
                </a:solidFill>
              </a:rPr>
              <a:t>的性能比</a:t>
            </a:r>
            <a:r>
              <a:rPr lang="en-US" altLang="zh-CN" sz="1800" dirty="0">
                <a:solidFill>
                  <a:schemeClr val="tx1"/>
                </a:solidFill>
              </a:rPr>
              <a:t>spark 1.6</a:t>
            </a:r>
            <a:r>
              <a:rPr lang="zh-CN" altLang="en-US" sz="1800" dirty="0">
                <a:solidFill>
                  <a:schemeClr val="tx1"/>
                </a:solidFill>
              </a:rPr>
              <a:t>来说，提升了一个数量级。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7175" y="3223895"/>
            <a:ext cx="6523990" cy="3199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作为编译器来运行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242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spark 2.0</a:t>
            </a:r>
            <a:r>
              <a:rPr lang="zh-CN" altLang="en-US" sz="1800" dirty="0">
                <a:solidFill>
                  <a:schemeClr val="tx1"/>
                </a:solidFill>
              </a:rPr>
              <a:t>中，除了</a:t>
            </a:r>
            <a:r>
              <a:rPr lang="en-US" altLang="zh-CN" sz="1800" dirty="0">
                <a:solidFill>
                  <a:schemeClr val="tx1"/>
                </a:solidFill>
              </a:rPr>
              <a:t>whole-stage code generation</a:t>
            </a:r>
            <a:r>
              <a:rPr lang="zh-CN" altLang="en-US" sz="1800" dirty="0">
                <a:solidFill>
                  <a:schemeClr val="tx1"/>
                </a:solidFill>
              </a:rPr>
              <a:t>技术以外，还使用了其他一些新技术来提升性能。比如说对</a:t>
            </a:r>
            <a:r>
              <a:rPr lang="en-US" altLang="zh-CN" sz="1800" dirty="0">
                <a:solidFill>
                  <a:schemeClr val="tx1"/>
                </a:solidFill>
              </a:rPr>
              <a:t>Spark SQL</a:t>
            </a:r>
            <a:r>
              <a:rPr lang="zh-CN" altLang="en-US" sz="1800" dirty="0">
                <a:solidFill>
                  <a:schemeClr val="tx1"/>
                </a:solidFill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</a:rPr>
              <a:t>catalyst</a:t>
            </a:r>
            <a:r>
              <a:rPr lang="zh-CN" altLang="en-US" sz="1800" dirty="0">
                <a:solidFill>
                  <a:schemeClr val="tx1"/>
                </a:solidFill>
              </a:rPr>
              <a:t>查询优化器做了一些性能优化，来提升对一些常见查询的优化效率，比如</a:t>
            </a:r>
            <a:r>
              <a:rPr lang="en-US" altLang="zh-CN" sz="1800" dirty="0">
                <a:solidFill>
                  <a:schemeClr val="tx1"/>
                </a:solidFill>
              </a:rPr>
              <a:t>null</a:t>
            </a:r>
            <a:r>
              <a:rPr lang="zh-CN" altLang="en-US" sz="1800" dirty="0">
                <a:solidFill>
                  <a:schemeClr val="tx1"/>
                </a:solidFill>
              </a:rPr>
              <a:t>值处理等。再比如说，通过</a:t>
            </a:r>
            <a:r>
              <a:rPr lang="en-US" altLang="zh-CN" sz="1800" dirty="0">
                <a:solidFill>
                  <a:schemeClr val="tx1"/>
                </a:solidFill>
              </a:rPr>
              <a:t>vectarization</a:t>
            </a:r>
            <a:r>
              <a:rPr lang="zh-CN" altLang="en-US" sz="1800" dirty="0">
                <a:solidFill>
                  <a:schemeClr val="tx1"/>
                </a:solidFill>
              </a:rPr>
              <a:t>技术将</a:t>
            </a:r>
            <a:r>
              <a:rPr lang="en-US" altLang="zh-CN" sz="1800" dirty="0">
                <a:solidFill>
                  <a:schemeClr val="tx1"/>
                </a:solidFill>
              </a:rPr>
              <a:t>parquet</a:t>
            </a:r>
            <a:r>
              <a:rPr lang="zh-CN" altLang="en-US" sz="1800" dirty="0">
                <a:solidFill>
                  <a:schemeClr val="tx1"/>
                </a:solidFill>
              </a:rPr>
              <a:t>文件扫描的吞吐量提升了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倍以上。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WPS 演示</Application>
  <PresentationFormat>自定义</PresentationFormat>
  <Paragraphs>43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174</cp:revision>
  <dcterms:created xsi:type="dcterms:W3CDTF">2015-04-21T08:21:00Z</dcterms:created>
  <dcterms:modified xsi:type="dcterms:W3CDTF">2016-08-13T12:49:19Z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2052-10.1.0.5862</vt:lpwstr>
  </property>
</Properties>
</file>