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7" r:id="rId3"/>
    <p:sldId id="341" r:id="rId4"/>
    <p:sldId id="398" r:id="rId6"/>
    <p:sldId id="401" r:id="rId7"/>
    <p:sldId id="376" r:id="rId8"/>
  </p:sldIdLst>
  <p:sldSz cx="12190095" cy="6859270"/>
  <p:notesSz cx="6858000" cy="9144000"/>
  <p:embeddedFontLst>
    <p:embeddedFont>
      <p:font typeface="黑体" panose="02010609060101010101" pitchFamily="49" charset="-122"/>
      <p:regular r:id="rId12"/>
    </p:embeddedFont>
    <p:embeddedFont>
      <p:font typeface="Calibri" panose="020F0502020204030204" pitchFamily="34" charset="0"/>
      <p:regular r:id="rId13"/>
      <p:bold r:id="rId14"/>
      <p:italic r:id="rId15"/>
      <p:boldItalic r:id="rId16"/>
    </p:embeddedFont>
    <p:embeddedFont>
      <p:font typeface="微软雅黑" panose="020B0503020204020204" pitchFamily="34" charset="-122"/>
      <p:regular r:id="rId17"/>
    </p:embeddedFont>
    <p:embeddedFont>
      <p:font typeface="Arial Unicode MS" panose="020B0604020202020204" pitchFamily="34" charset="-122"/>
      <p:regular r:id="rId18"/>
    </p:embeddedFont>
    <p:embeddedFont>
      <p:font typeface="Calibri Light" panose="020F0302020204030204" charset="0"/>
      <p:regular r:id="rId19"/>
      <p:italic r:id="rId20"/>
    </p:embeddedFont>
  </p:embeddedFont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clrMru>
    <a:srgbClr val="36D9FA"/>
    <a:srgbClr val="FFFFFF"/>
    <a:srgbClr val="00AEEF"/>
    <a:srgbClr val="0071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6103" autoAdjust="0"/>
    <p:restoredTop sz="94579" autoAdjust="0"/>
  </p:normalViewPr>
  <p:slideViewPr>
    <p:cSldViewPr>
      <p:cViewPr varScale="1">
        <p:scale>
          <a:sx n="66" d="100"/>
          <a:sy n="66" d="100"/>
        </p:scale>
        <p:origin x="-1008" y="-114"/>
      </p:cViewPr>
      <p:guideLst>
        <p:guide orient="horz" pos="2138"/>
        <p:guide pos="3817"/>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font" Target="fonts/font9.fntdata"/><Relationship Id="rId2" Type="http://schemas.openxmlformats.org/officeDocument/2006/relationships/theme" Target="theme/theme1.xml"/><Relationship Id="rId19" Type="http://schemas.openxmlformats.org/officeDocument/2006/relationships/font" Target="fonts/font8.fntdata"/><Relationship Id="rId18" Type="http://schemas.openxmlformats.org/officeDocument/2006/relationships/font" Target="fonts/font7.fntdata"/><Relationship Id="rId17" Type="http://schemas.openxmlformats.org/officeDocument/2006/relationships/font" Target="fonts/font6.fntdata"/><Relationship Id="rId16" Type="http://schemas.openxmlformats.org/officeDocument/2006/relationships/font" Target="fonts/font5.fntdata"/><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F80319-5A5B-4EB9-AD60-149102EA10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91312-D7D7-4555-9598-3C8B256549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088390" rtl="0" eaLnBrk="1" latinLnBrk="0" hangingPunct="1">
      <a:defRPr sz="1400" kern="1200">
        <a:solidFill>
          <a:schemeClr val="tx1"/>
        </a:solidFill>
        <a:latin typeface="+mn-lt"/>
        <a:ea typeface="+mn-ea"/>
        <a:cs typeface="+mn-cs"/>
      </a:defRPr>
    </a:lvl1pPr>
    <a:lvl2pPr marL="544195" algn="l" defTabSz="1088390" rtl="0" eaLnBrk="1" latinLnBrk="0" hangingPunct="1">
      <a:defRPr sz="1400" kern="1200">
        <a:solidFill>
          <a:schemeClr val="tx1"/>
        </a:solidFill>
        <a:latin typeface="+mn-lt"/>
        <a:ea typeface="+mn-ea"/>
        <a:cs typeface="+mn-cs"/>
      </a:defRPr>
    </a:lvl2pPr>
    <a:lvl3pPr marL="1088390" algn="l" defTabSz="1088390" rtl="0" eaLnBrk="1" latinLnBrk="0" hangingPunct="1">
      <a:defRPr sz="1400" kern="1200">
        <a:solidFill>
          <a:schemeClr val="tx1"/>
        </a:solidFill>
        <a:latin typeface="+mn-lt"/>
        <a:ea typeface="+mn-ea"/>
        <a:cs typeface="+mn-cs"/>
      </a:defRPr>
    </a:lvl3pPr>
    <a:lvl4pPr marL="1632585" algn="l" defTabSz="1088390" rtl="0" eaLnBrk="1" latinLnBrk="0" hangingPunct="1">
      <a:defRPr sz="1400" kern="1200">
        <a:solidFill>
          <a:schemeClr val="tx1"/>
        </a:solidFill>
        <a:latin typeface="+mn-lt"/>
        <a:ea typeface="+mn-ea"/>
        <a:cs typeface="+mn-cs"/>
      </a:defRPr>
    </a:lvl4pPr>
    <a:lvl5pPr marL="2176780" algn="l" defTabSz="1088390" rtl="0" eaLnBrk="1" latinLnBrk="0" hangingPunct="1">
      <a:defRPr sz="1400" kern="1200">
        <a:solidFill>
          <a:schemeClr val="tx1"/>
        </a:solidFill>
        <a:latin typeface="+mn-lt"/>
        <a:ea typeface="+mn-ea"/>
        <a:cs typeface="+mn-cs"/>
      </a:defRPr>
    </a:lvl5pPr>
    <a:lvl6pPr marL="2720975" algn="l" defTabSz="1088390" rtl="0" eaLnBrk="1" latinLnBrk="0" hangingPunct="1">
      <a:defRPr sz="1400" kern="1200">
        <a:solidFill>
          <a:schemeClr val="tx1"/>
        </a:solidFill>
        <a:latin typeface="+mn-lt"/>
        <a:ea typeface="+mn-ea"/>
        <a:cs typeface="+mn-cs"/>
      </a:defRPr>
    </a:lvl6pPr>
    <a:lvl7pPr marL="3265805" algn="l" defTabSz="1088390" rtl="0" eaLnBrk="1" latinLnBrk="0" hangingPunct="1">
      <a:defRPr sz="1400" kern="1200">
        <a:solidFill>
          <a:schemeClr val="tx1"/>
        </a:solidFill>
        <a:latin typeface="+mn-lt"/>
        <a:ea typeface="+mn-ea"/>
        <a:cs typeface="+mn-cs"/>
      </a:defRPr>
    </a:lvl7pPr>
    <a:lvl8pPr marL="3810000" algn="l" defTabSz="1088390" rtl="0" eaLnBrk="1" latinLnBrk="0" hangingPunct="1">
      <a:defRPr sz="1400" kern="1200">
        <a:solidFill>
          <a:schemeClr val="tx1"/>
        </a:solidFill>
        <a:latin typeface="+mn-lt"/>
        <a:ea typeface="+mn-ea"/>
        <a:cs typeface="+mn-cs"/>
      </a:defRPr>
    </a:lvl8pPr>
    <a:lvl9pPr marL="4354195" algn="l" defTabSz="108839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smtClean="0">
                <a:solidFill>
                  <a:srgbClr val="00AEEF"/>
                </a:solidFill>
                <a:latin typeface="黑体" panose="02010609060101010101" pitchFamily="49" charset="-122"/>
                <a:ea typeface="黑体" panose="02010609060101010101" pitchFamily="49" charset="-122"/>
              </a:rPr>
              <a:t>IT</a:t>
            </a:r>
            <a:r>
              <a:rPr lang="zh-CN" altLang="en-US" sz="1200" dirty="0" smtClean="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smtClean="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A511DC-AE8E-4C02-BF89-A29A60AEE17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209"/>
            <a:ext cx="2628558" cy="581318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091" y="365209"/>
            <a:ext cx="7733293" cy="581318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A511DC-AE8E-4C02-BF89-A29A60AEE17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5" y="1710134"/>
            <a:ext cx="10514231" cy="2853398"/>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745" y="4590526"/>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BA511DC-AE8E-4C02-BF89-A29A60AEE17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091" y="1826048"/>
            <a:ext cx="5180926" cy="435234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1396" y="1826048"/>
            <a:ext cx="5180926" cy="435234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BA511DC-AE8E-4C02-BF89-A29A60AEE172}"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2" y="365210"/>
            <a:ext cx="10514231" cy="132587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682" y="1681552"/>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682" y="2505655"/>
            <a:ext cx="5157116" cy="3685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1400" y="1681552"/>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1400" y="2505655"/>
            <a:ext cx="5182513" cy="3685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A511DC-AE8E-4C02-BF89-A29A60AEE172}"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BA511DC-AE8E-4C02-BF89-A29A60AEE172}"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A511DC-AE8E-4C02-BF89-A29A60AEE172}"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82" y="457309"/>
            <a:ext cx="3931725" cy="1600571"/>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2513" y="987657"/>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682" y="2057876"/>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BA511DC-AE8E-4C02-BF89-A29A60AEE172}"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82" y="457309"/>
            <a:ext cx="3931725" cy="1600571"/>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2513" y="987657"/>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682" y="2057876"/>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BA511DC-AE8E-4C02-BF89-A29A60AEE172}"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8BA511DC-AE8E-4C02-BF89-A29A60AEE17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55"/>
          <p:cNvSpPr txBox="1">
            <a:spLocks noChangeArrowheads="1"/>
          </p:cNvSpPr>
          <p:nvPr/>
        </p:nvSpPr>
        <p:spPr bwMode="auto">
          <a:xfrm>
            <a:off x="3523438" y="5692656"/>
            <a:ext cx="58398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2800" dirty="0">
                <a:solidFill>
                  <a:srgbClr val="0070C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上海育创网络科技有限公司</a:t>
            </a:r>
            <a:endParaRPr lang="zh-CN" altLang="en-US" sz="3200" dirty="0">
              <a:solidFill>
                <a:srgbClr val="0070C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211901" y="4978554"/>
            <a:ext cx="1879726" cy="634874"/>
          </a:xfrm>
          <a:prstGeom prst="rect">
            <a:avLst/>
          </a:prstGeom>
        </p:spPr>
      </p:pic>
      <p:sp>
        <p:nvSpPr>
          <p:cNvPr id="9" name="矩形 8"/>
          <p:cNvSpPr/>
          <p:nvPr/>
        </p:nvSpPr>
        <p:spPr>
          <a:xfrm>
            <a:off x="2062758" y="1761193"/>
            <a:ext cx="8970220" cy="1240155"/>
          </a:xfrm>
          <a:prstGeom prst="rect">
            <a:avLst/>
          </a:prstGeom>
        </p:spPr>
        <p:txBody>
          <a:bodyPr wrap="square">
            <a:spAutoFit/>
          </a:bodyPr>
          <a:lstStyle/>
          <a:p>
            <a:pPr algn="ctr"/>
            <a:r>
              <a:rPr lang="en-US" sz="4800" b="1" dirty="0" smtClean="0">
                <a:solidFill>
                  <a:srgbClr val="002060"/>
                </a:solidFill>
                <a:latin typeface="微软雅黑" panose="020B0503020204020204" pitchFamily="34" charset="-122"/>
                <a:ea typeface="微软雅黑" panose="020B0503020204020204" pitchFamily="34" charset="-122"/>
              </a:rPr>
              <a:t>Spark</a:t>
            </a:r>
            <a:r>
              <a:rPr lang="zh-CN" altLang="en-US" sz="4800" b="1" dirty="0" smtClean="0">
                <a:solidFill>
                  <a:srgbClr val="002060"/>
                </a:solidFill>
                <a:latin typeface="微软雅黑" panose="020B0503020204020204" pitchFamily="34" charset="-122"/>
                <a:ea typeface="微软雅黑" panose="020B0503020204020204" pitchFamily="34" charset="-122"/>
              </a:rPr>
              <a:t>从入门到精通</a:t>
            </a:r>
            <a:endParaRPr lang="zh-CN" altLang="en-US" sz="4800" b="1" dirty="0" smtClean="0">
              <a:solidFill>
                <a:srgbClr val="002060"/>
              </a:solidFill>
              <a:latin typeface="微软雅黑" panose="020B0503020204020204" pitchFamily="34" charset="-122"/>
              <a:ea typeface="微软雅黑" panose="020B0503020204020204" pitchFamily="34" charset="-122"/>
            </a:endParaRPr>
          </a:p>
          <a:p>
            <a:pPr algn="ctr"/>
            <a:r>
              <a:rPr sz="2400" b="1" dirty="0" smtClean="0">
                <a:solidFill>
                  <a:srgbClr val="002060"/>
                </a:solidFill>
                <a:latin typeface="微软雅黑" panose="020B0503020204020204" pitchFamily="34" charset="-122"/>
                <a:ea typeface="微软雅黑" panose="020B0503020204020204" pitchFamily="34" charset="-122"/>
              </a:rPr>
              <a:t>Spark 2.0-新特性介绍-智能化：Structured Streaming介绍</a:t>
            </a:r>
            <a:endParaRPr sz="2400" b="1" dirty="0" smtClean="0">
              <a:solidFill>
                <a:srgbClr val="002060"/>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3598167" y="3585800"/>
            <a:ext cx="6033770" cy="521970"/>
          </a:xfrm>
          <a:prstGeom prst="rect">
            <a:avLst/>
          </a:prstGeom>
          <a:noFill/>
        </p:spPr>
        <p:txBody>
          <a:bodyPr wrap="none" rtlCol="0">
            <a:spAutoFit/>
          </a:bodyPr>
          <a:lstStyle/>
          <a:p>
            <a:r>
              <a:rPr lang="zh-CN" altLang="en-US" sz="2800" dirty="0" smtClean="0"/>
              <a:t>讲师：中华石杉  （北风网版权所有）</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randombar(horizont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5"/>
          <p:cNvSpPr txBox="1">
            <a:spLocks noChangeArrowheads="1"/>
          </p:cNvSpPr>
          <p:nvPr/>
        </p:nvSpPr>
        <p:spPr bwMode="auto">
          <a:xfrm>
            <a:off x="3371850" y="707390"/>
            <a:ext cx="537464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2800" dirty="0" smtClean="0">
                <a:latin typeface="微软雅黑" panose="020B0503020204020204" pitchFamily="34" charset="-122"/>
                <a:ea typeface="微软雅黑" panose="020B0503020204020204" pitchFamily="34" charset="-122"/>
              </a:rPr>
              <a:t>Structured Streaming</a:t>
            </a:r>
            <a:r>
              <a:rPr lang="zh-CN" altLang="en-US" sz="2800" dirty="0" smtClean="0">
                <a:latin typeface="微软雅黑" panose="020B0503020204020204" pitchFamily="34" charset="-122"/>
                <a:ea typeface="微软雅黑" panose="020B0503020204020204" pitchFamily="34" charset="-122"/>
              </a:rPr>
              <a:t>介绍</a:t>
            </a:r>
            <a:endParaRPr lang="zh-CN" altLang="en-US" sz="28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974725" y="2072005"/>
            <a:ext cx="10661015" cy="5303520"/>
          </a:xfrm>
          <a:prstGeom prst="rect">
            <a:avLst/>
          </a:prstGeom>
          <a:noFill/>
        </p:spPr>
        <p:txBody>
          <a:bodyPr wrap="square" rtlCol="0">
            <a:spAutoFit/>
          </a:bodyPr>
          <a:lstStyle/>
          <a:p>
            <a:pPr>
              <a:lnSpc>
                <a:spcPct val="150000"/>
              </a:lnSpc>
            </a:pPr>
            <a:r>
              <a:rPr lang="en-US" sz="1800" dirty="0">
                <a:solidFill>
                  <a:schemeClr val="tx1"/>
                </a:solidFill>
              </a:rPr>
              <a:t>Spark Streaming</a:t>
            </a:r>
            <a:r>
              <a:rPr lang="zh-CN" altLang="en-US" sz="1800" dirty="0">
                <a:solidFill>
                  <a:schemeClr val="tx1"/>
                </a:solidFill>
              </a:rPr>
              <a:t>应该说是将离线计算操作和流式计算操作统一起来的大数据计算框架之一。从</a:t>
            </a:r>
            <a:r>
              <a:rPr lang="en-US" altLang="zh-CN" sz="1800" dirty="0">
                <a:solidFill>
                  <a:schemeClr val="tx1"/>
                </a:solidFill>
              </a:rPr>
              <a:t>Spark 0.7</a:t>
            </a:r>
            <a:r>
              <a:rPr lang="zh-CN" altLang="en-US" sz="1800" dirty="0">
                <a:solidFill>
                  <a:schemeClr val="tx1"/>
                </a:solidFill>
              </a:rPr>
              <a:t>开始引入的</a:t>
            </a:r>
            <a:r>
              <a:rPr lang="en-US" altLang="zh-CN" sz="1800" dirty="0">
                <a:solidFill>
                  <a:schemeClr val="tx1"/>
                </a:solidFill>
              </a:rPr>
              <a:t>Spark Streaming</a:t>
            </a:r>
            <a:r>
              <a:rPr lang="zh-CN" altLang="en-US" sz="1800" dirty="0">
                <a:solidFill>
                  <a:schemeClr val="tx1"/>
                </a:solidFill>
              </a:rPr>
              <a:t>，为开发人员提供了很多有用的特性：一次且仅一次的语义支持、容错性、强一致性保证、高吞吐量。</a:t>
            </a:r>
            <a:endParaRPr lang="zh-CN" altLang="en-US" sz="1800" dirty="0">
              <a:solidFill>
                <a:schemeClr val="tx1"/>
              </a:solidFill>
            </a:endParaRPr>
          </a:p>
          <a:p>
            <a:pPr>
              <a:lnSpc>
                <a:spcPct val="150000"/>
              </a:lnSpc>
            </a:pPr>
            <a:endParaRPr lang="zh-CN" altLang="en-US" sz="1800" dirty="0">
              <a:solidFill>
                <a:schemeClr val="tx1"/>
              </a:solidFill>
            </a:endParaRPr>
          </a:p>
          <a:p>
            <a:pPr>
              <a:lnSpc>
                <a:spcPct val="150000"/>
              </a:lnSpc>
            </a:pPr>
            <a:r>
              <a:rPr lang="zh-CN" altLang="en-US" sz="1800" dirty="0">
                <a:solidFill>
                  <a:schemeClr val="tx1"/>
                </a:solidFill>
              </a:rPr>
              <a:t>但是实际上在真正工业界的流式计算项目中，并不仅仅只是需要一个流式计算引擎。这些项目实际上需要深度地使用批处理计算以及流式处理技术，与外部存储系统进行整合，还有应对业务逻辑变更的能力。因此，企业实际上不仅仅只是需要一个流式计算引擎，他们需要的是一个全栈式的技术，让他们能够开发</a:t>
            </a:r>
            <a:r>
              <a:rPr lang="en-US" altLang="zh-CN" sz="1800" dirty="0">
                <a:solidFill>
                  <a:schemeClr val="tx1"/>
                </a:solidFill>
              </a:rPr>
              <a:t>end-to-end</a:t>
            </a:r>
            <a:r>
              <a:rPr lang="zh-CN" altLang="en-US" sz="1800" dirty="0">
                <a:solidFill>
                  <a:schemeClr val="tx1"/>
                </a:solidFill>
              </a:rPr>
              <a:t>的持续计算应用（</a:t>
            </a:r>
            <a:r>
              <a:rPr lang="en-US" altLang="zh-CN" sz="1800" dirty="0">
                <a:solidFill>
                  <a:schemeClr val="tx1"/>
                </a:solidFill>
              </a:rPr>
              <a:t>continuous application</a:t>
            </a:r>
            <a:r>
              <a:rPr lang="zh-CN" altLang="en-US" sz="1800" dirty="0">
                <a:solidFill>
                  <a:schemeClr val="tx1"/>
                </a:solidFill>
              </a:rPr>
              <a:t>）。</a:t>
            </a:r>
            <a:endParaRPr lang="zh-CN" altLang="en-US" sz="1800" dirty="0">
              <a:solidFill>
                <a:schemeClr val="tx1"/>
              </a:solidFill>
            </a:endParaRPr>
          </a:p>
          <a:p>
            <a:pPr>
              <a:lnSpc>
                <a:spcPct val="150000"/>
              </a:lnSpc>
            </a:pPr>
            <a:endParaRPr lang="zh-CN" altLang="en-US" sz="1800" dirty="0">
              <a:solidFill>
                <a:schemeClr val="tx1"/>
              </a:solidFill>
            </a:endParaRPr>
          </a:p>
          <a:p>
            <a:pPr>
              <a:lnSpc>
                <a:spcPct val="150000"/>
              </a:lnSpc>
            </a:pPr>
            <a:r>
              <a:rPr lang="en-US" altLang="zh-CN" sz="1800" dirty="0">
                <a:solidFill>
                  <a:schemeClr val="tx1"/>
                </a:solidFill>
              </a:rPr>
              <a:t>Spark 2.0</a:t>
            </a:r>
            <a:r>
              <a:rPr lang="zh-CN" altLang="en-US" sz="1800" dirty="0">
                <a:solidFill>
                  <a:schemeClr val="tx1"/>
                </a:solidFill>
              </a:rPr>
              <a:t>为了解决上述流式计算的痛点和需求，开发了新的模块</a:t>
            </a:r>
            <a:r>
              <a:rPr lang="en-US" altLang="zh-CN" sz="1800" dirty="0">
                <a:solidFill>
                  <a:schemeClr val="tx1"/>
                </a:solidFill>
              </a:rPr>
              <a:t>——Structured Streaming</a:t>
            </a:r>
            <a:r>
              <a:rPr lang="zh-CN" altLang="en-US" sz="1800" dirty="0">
                <a:solidFill>
                  <a:schemeClr val="tx1"/>
                </a:solidFill>
              </a:rPr>
              <a:t>。</a:t>
            </a:r>
            <a:endParaRPr lang="zh-CN" altLang="en-US" sz="1800" dirty="0">
              <a:solidFill>
                <a:schemeClr val="tx1"/>
              </a:solidFill>
            </a:endParaRPr>
          </a:p>
          <a:p>
            <a:pPr>
              <a:lnSpc>
                <a:spcPct val="150000"/>
              </a:lnSpc>
            </a:pPr>
            <a:endParaRPr sz="2400" dirty="0"/>
          </a:p>
          <a:p>
            <a:pPr>
              <a:lnSpc>
                <a:spcPct val="150000"/>
              </a:lnSpc>
            </a:pP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5"/>
          <p:cNvSpPr txBox="1">
            <a:spLocks noChangeArrowheads="1"/>
          </p:cNvSpPr>
          <p:nvPr/>
        </p:nvSpPr>
        <p:spPr bwMode="auto">
          <a:xfrm>
            <a:off x="3371850" y="707390"/>
            <a:ext cx="537464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2800" dirty="0" smtClean="0">
                <a:latin typeface="微软雅黑" panose="020B0503020204020204" pitchFamily="34" charset="-122"/>
                <a:ea typeface="微软雅黑" panose="020B0503020204020204" pitchFamily="34" charset="-122"/>
              </a:rPr>
              <a:t>Structured Streaming</a:t>
            </a:r>
            <a:r>
              <a:rPr lang="zh-CN" altLang="en-US" sz="2800" dirty="0" smtClean="0">
                <a:latin typeface="微软雅黑" panose="020B0503020204020204" pitchFamily="34" charset="-122"/>
                <a:ea typeface="微软雅黑" panose="020B0503020204020204" pitchFamily="34" charset="-122"/>
              </a:rPr>
              <a:t>介绍</a:t>
            </a:r>
            <a:endParaRPr lang="zh-CN" altLang="en-US" sz="28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974725" y="2072005"/>
            <a:ext cx="10661015" cy="5577840"/>
          </a:xfrm>
          <a:prstGeom prst="rect">
            <a:avLst/>
          </a:prstGeom>
          <a:noFill/>
        </p:spPr>
        <p:txBody>
          <a:bodyPr wrap="square" rtlCol="0">
            <a:spAutoFit/>
          </a:bodyPr>
          <a:lstStyle/>
          <a:p>
            <a:pPr>
              <a:lnSpc>
                <a:spcPct val="150000"/>
              </a:lnSpc>
            </a:pPr>
            <a:r>
              <a:rPr lang="en-US" sz="1600" dirty="0">
                <a:solidFill>
                  <a:schemeClr val="tx1"/>
                </a:solidFill>
              </a:rPr>
              <a:t>Structured Streaming</a:t>
            </a:r>
            <a:r>
              <a:rPr lang="zh-CN" altLang="en-US" sz="1600" dirty="0">
                <a:solidFill>
                  <a:schemeClr val="tx1"/>
                </a:solidFill>
              </a:rPr>
              <a:t>提供了与批处理计算类似的</a:t>
            </a:r>
            <a:r>
              <a:rPr lang="en-US" altLang="zh-CN" sz="1600" dirty="0">
                <a:solidFill>
                  <a:schemeClr val="tx1"/>
                </a:solidFill>
              </a:rPr>
              <a:t>API</a:t>
            </a:r>
            <a:r>
              <a:rPr lang="zh-CN" altLang="en-US" sz="1600" dirty="0">
                <a:solidFill>
                  <a:schemeClr val="tx1"/>
                </a:solidFill>
              </a:rPr>
              <a:t>。要开发一个流式计算应用，开发人员只要使用</a:t>
            </a:r>
            <a:r>
              <a:rPr lang="en-US" altLang="zh-CN" sz="1600" dirty="0">
                <a:solidFill>
                  <a:schemeClr val="tx1"/>
                </a:solidFill>
              </a:rPr>
              <a:t>Dataframe/Dataset API</a:t>
            </a:r>
            <a:r>
              <a:rPr lang="zh-CN" altLang="en-US" sz="1600" dirty="0">
                <a:solidFill>
                  <a:schemeClr val="tx1"/>
                </a:solidFill>
              </a:rPr>
              <a:t>编写与批处理计算一样的代码即可，</a:t>
            </a:r>
            <a:r>
              <a:rPr lang="en-US" altLang="zh-CN" sz="1600" dirty="0">
                <a:solidFill>
                  <a:schemeClr val="tx1"/>
                </a:solidFill>
              </a:rPr>
              <a:t>Structured Streaming</a:t>
            </a:r>
            <a:r>
              <a:rPr lang="zh-CN" altLang="en-US" sz="1600" dirty="0">
                <a:solidFill>
                  <a:schemeClr val="tx1"/>
                </a:solidFill>
              </a:rPr>
              <a:t>会自动将这些类似批处理的计算代码增量式地应用到持续不断进入的新数据上。这样，开发人员就不需要花太多时间考虑状态管理、容错、与离线计算的同步等问题。</a:t>
            </a:r>
            <a:r>
              <a:rPr lang="en-US" altLang="zh-CN" sz="1600" dirty="0">
                <a:solidFill>
                  <a:schemeClr val="tx1"/>
                </a:solidFill>
              </a:rPr>
              <a:t>Structured Streaming</a:t>
            </a:r>
            <a:r>
              <a:rPr lang="zh-CN" altLang="en-US" sz="1600" dirty="0">
                <a:solidFill>
                  <a:schemeClr val="tx1"/>
                </a:solidFill>
              </a:rPr>
              <a:t>可以保证，针对相同的数据，始终与离线计算产出完全一样的计算结果。</a:t>
            </a:r>
            <a:endParaRPr lang="zh-CN" altLang="en-US" sz="1600" dirty="0">
              <a:solidFill>
                <a:schemeClr val="tx1"/>
              </a:solidFill>
            </a:endParaRPr>
          </a:p>
          <a:p>
            <a:pPr>
              <a:lnSpc>
                <a:spcPct val="150000"/>
              </a:lnSpc>
            </a:pPr>
            <a:endParaRPr lang="zh-CN" altLang="en-US" sz="1600" dirty="0">
              <a:solidFill>
                <a:schemeClr val="tx1"/>
              </a:solidFill>
            </a:endParaRPr>
          </a:p>
          <a:p>
            <a:pPr>
              <a:lnSpc>
                <a:spcPct val="150000"/>
              </a:lnSpc>
            </a:pPr>
            <a:r>
              <a:rPr lang="en-US" sz="1600" dirty="0">
                <a:sym typeface="+mn-ea"/>
              </a:rPr>
              <a:t>Structured Streaming</a:t>
            </a:r>
            <a:r>
              <a:rPr lang="zh-CN" altLang="en-US" sz="1600" dirty="0">
                <a:sym typeface="+mn-ea"/>
              </a:rPr>
              <a:t>还提供了与存储系统的事务整合。它会进行自动的容错管理以及数据一致性的管理，如果开发人员要写一个应用程序来更新数据库，进而提供一些实时数据服务，与静态数据进行</a:t>
            </a:r>
            <a:r>
              <a:rPr lang="en-US" altLang="zh-CN" sz="1600" dirty="0">
                <a:sym typeface="+mn-ea"/>
              </a:rPr>
              <a:t>join</a:t>
            </a:r>
            <a:r>
              <a:rPr lang="zh-CN" altLang="en-US" sz="1600" dirty="0">
                <a:sym typeface="+mn-ea"/>
              </a:rPr>
              <a:t>，或者是在多个存储系统之间移动数据，那么</a:t>
            </a:r>
            <a:r>
              <a:rPr lang="en-US" altLang="zh-CN" sz="1600" dirty="0">
                <a:sym typeface="+mn-ea"/>
              </a:rPr>
              <a:t>Structured Streaming</a:t>
            </a:r>
            <a:r>
              <a:rPr lang="zh-CN" altLang="en-US" sz="1600" dirty="0">
                <a:sym typeface="+mn-ea"/>
              </a:rPr>
              <a:t>可以让这些事情更加简单。</a:t>
            </a:r>
            <a:endParaRPr lang="zh-CN" altLang="en-US" sz="1600" dirty="0">
              <a:sym typeface="+mn-ea"/>
            </a:endParaRPr>
          </a:p>
          <a:p>
            <a:pPr>
              <a:lnSpc>
                <a:spcPct val="150000"/>
              </a:lnSpc>
            </a:pPr>
            <a:endParaRPr lang="zh-CN" altLang="en-US" sz="1600" dirty="0">
              <a:solidFill>
                <a:schemeClr val="tx1"/>
              </a:solidFill>
              <a:sym typeface="+mn-ea"/>
            </a:endParaRPr>
          </a:p>
          <a:p>
            <a:pPr>
              <a:lnSpc>
                <a:spcPct val="150000"/>
              </a:lnSpc>
            </a:pPr>
            <a:r>
              <a:rPr lang="en-US" sz="1600" dirty="0">
                <a:sym typeface="+mn-ea"/>
              </a:rPr>
              <a:t>Structured Streaming</a:t>
            </a:r>
            <a:r>
              <a:rPr lang="zh-CN" sz="1600" dirty="0">
                <a:sym typeface="+mn-ea"/>
              </a:rPr>
              <a:t>与</a:t>
            </a:r>
            <a:r>
              <a:rPr lang="en-US" altLang="zh-CN" sz="1600" dirty="0">
                <a:sym typeface="+mn-ea"/>
              </a:rPr>
              <a:t>Spark</a:t>
            </a:r>
            <a:r>
              <a:rPr lang="zh-CN" altLang="en-US" sz="1600" dirty="0">
                <a:sym typeface="+mn-ea"/>
              </a:rPr>
              <a:t>其余的组件都能够进行完美的整合。比如可以通过</a:t>
            </a:r>
            <a:r>
              <a:rPr lang="en-US" altLang="zh-CN" sz="1600" dirty="0">
                <a:sym typeface="+mn-ea"/>
              </a:rPr>
              <a:t>Spark SQL</a:t>
            </a:r>
            <a:r>
              <a:rPr lang="zh-CN" altLang="en-US" sz="1600" dirty="0">
                <a:sym typeface="+mn-ea"/>
              </a:rPr>
              <a:t>对实时数据进行统计分析，与静态数据进行</a:t>
            </a:r>
            <a:r>
              <a:rPr lang="en-US" altLang="zh-CN" sz="1600" dirty="0">
                <a:sym typeface="+mn-ea"/>
              </a:rPr>
              <a:t>join</a:t>
            </a:r>
            <a:r>
              <a:rPr lang="zh-CN" altLang="en-US" sz="1600" dirty="0">
                <a:sym typeface="+mn-ea"/>
              </a:rPr>
              <a:t>，还有其他的使用</a:t>
            </a:r>
            <a:r>
              <a:rPr lang="en-US" altLang="zh-CN" sz="1600" dirty="0">
                <a:sym typeface="+mn-ea"/>
              </a:rPr>
              <a:t>dataframe/dataset</a:t>
            </a:r>
            <a:r>
              <a:rPr lang="zh-CN" altLang="en-US" sz="1600" dirty="0">
                <a:sym typeface="+mn-ea"/>
              </a:rPr>
              <a:t>的组件，这样就可以让开发人员构建完整的流式计算引用，而不仅仅只是一个流式计算引擎而已。在未来，</a:t>
            </a:r>
            <a:r>
              <a:rPr lang="en-US" altLang="zh-CN" sz="1600" dirty="0">
                <a:sym typeface="+mn-ea"/>
              </a:rPr>
              <a:t>Spark</a:t>
            </a:r>
            <a:r>
              <a:rPr lang="zh-CN" altLang="en-US" sz="1600" dirty="0">
                <a:sym typeface="+mn-ea"/>
              </a:rPr>
              <a:t>会将</a:t>
            </a:r>
            <a:r>
              <a:rPr lang="en-US" altLang="zh-CN" sz="1600" dirty="0">
                <a:sym typeface="+mn-ea"/>
              </a:rPr>
              <a:t>Structured Streaming</a:t>
            </a:r>
            <a:r>
              <a:rPr lang="zh-CN" altLang="en-US" sz="1600" dirty="0">
                <a:sym typeface="+mn-ea"/>
              </a:rPr>
              <a:t>与</a:t>
            </a:r>
            <a:r>
              <a:rPr lang="en-US" altLang="zh-CN" sz="1600" dirty="0">
                <a:sym typeface="+mn-ea"/>
              </a:rPr>
              <a:t>Spark MLlib</a:t>
            </a:r>
            <a:r>
              <a:rPr lang="zh-CN" altLang="en-US" sz="1600" dirty="0">
                <a:sym typeface="+mn-ea"/>
              </a:rPr>
              <a:t>的整合做的更好。</a:t>
            </a:r>
            <a:endParaRPr lang="zh-CN" altLang="en-US" sz="1600" dirty="0">
              <a:solidFill>
                <a:schemeClr val="tx1"/>
              </a:solidFill>
              <a:sym typeface="+mn-ea"/>
            </a:endParaRPr>
          </a:p>
          <a:p>
            <a:pPr>
              <a:lnSpc>
                <a:spcPct val="150000"/>
              </a:lnSpc>
            </a:pPr>
            <a:endParaRPr sz="2400" dirty="0"/>
          </a:p>
          <a:p>
            <a:pPr>
              <a:lnSpc>
                <a:spcPct val="150000"/>
              </a:lnSpc>
            </a:pP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5"/>
          <p:cNvSpPr txBox="1">
            <a:spLocks noChangeArrowheads="1"/>
          </p:cNvSpPr>
          <p:nvPr/>
        </p:nvSpPr>
        <p:spPr bwMode="auto">
          <a:xfrm>
            <a:off x="3371850" y="707390"/>
            <a:ext cx="537464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2800" dirty="0" smtClean="0">
                <a:latin typeface="微软雅黑" panose="020B0503020204020204" pitchFamily="34" charset="-122"/>
                <a:ea typeface="微软雅黑" panose="020B0503020204020204" pitchFamily="34" charset="-122"/>
              </a:rPr>
              <a:t>Structured Streaming</a:t>
            </a:r>
            <a:r>
              <a:rPr lang="zh-CN" altLang="en-US" sz="2800" dirty="0" smtClean="0">
                <a:latin typeface="微软雅黑" panose="020B0503020204020204" pitchFamily="34" charset="-122"/>
                <a:ea typeface="微软雅黑" panose="020B0503020204020204" pitchFamily="34" charset="-122"/>
              </a:rPr>
              <a:t>介绍</a:t>
            </a:r>
            <a:endParaRPr lang="zh-CN" altLang="en-US" sz="28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974725" y="2072005"/>
            <a:ext cx="10661015" cy="2286000"/>
          </a:xfrm>
          <a:prstGeom prst="rect">
            <a:avLst/>
          </a:prstGeom>
          <a:noFill/>
        </p:spPr>
        <p:txBody>
          <a:bodyPr wrap="square" rtlCol="0">
            <a:spAutoFit/>
          </a:bodyPr>
          <a:lstStyle/>
          <a:p>
            <a:pPr>
              <a:lnSpc>
                <a:spcPct val="150000"/>
              </a:lnSpc>
            </a:pPr>
            <a:r>
              <a:rPr lang="en-US" sz="1800" dirty="0">
                <a:solidFill>
                  <a:schemeClr val="tx1"/>
                </a:solidFill>
              </a:rPr>
              <a:t>Spark 2.0</a:t>
            </a:r>
            <a:r>
              <a:rPr lang="zh-CN" altLang="en-US" sz="1800" dirty="0">
                <a:solidFill>
                  <a:schemeClr val="tx1"/>
                </a:solidFill>
              </a:rPr>
              <a:t>搭载了一个</a:t>
            </a:r>
            <a:r>
              <a:rPr lang="en-US" altLang="zh-CN" sz="1800" dirty="0">
                <a:solidFill>
                  <a:schemeClr val="tx1"/>
                </a:solidFill>
              </a:rPr>
              <a:t>beta</a:t>
            </a:r>
            <a:r>
              <a:rPr lang="zh-CN" altLang="en-US" sz="1800" dirty="0">
                <a:solidFill>
                  <a:schemeClr val="tx1"/>
                </a:solidFill>
              </a:rPr>
              <a:t>版本的</a:t>
            </a:r>
            <a:r>
              <a:rPr lang="en-US" altLang="zh-CN" sz="1800" dirty="0">
                <a:solidFill>
                  <a:schemeClr val="tx1"/>
                </a:solidFill>
              </a:rPr>
              <a:t>Structured Streaming</a:t>
            </a:r>
            <a:r>
              <a:rPr lang="zh-CN" altLang="en-US" sz="1800" dirty="0">
                <a:solidFill>
                  <a:schemeClr val="tx1"/>
                </a:solidFill>
              </a:rPr>
              <a:t>，目前是作为</a:t>
            </a:r>
            <a:r>
              <a:rPr lang="en-US" altLang="zh-CN" sz="1800" dirty="0">
                <a:solidFill>
                  <a:schemeClr val="tx1"/>
                </a:solidFill>
              </a:rPr>
              <a:t>Dataframe/Dataset</a:t>
            </a:r>
            <a:r>
              <a:rPr lang="zh-CN" altLang="en-US" sz="1800" dirty="0">
                <a:solidFill>
                  <a:schemeClr val="tx1"/>
                </a:solidFill>
              </a:rPr>
              <a:t>的一个小的附加组件。主要是让</a:t>
            </a:r>
            <a:r>
              <a:rPr lang="en-US" altLang="zh-CN" sz="1800" dirty="0">
                <a:solidFill>
                  <a:schemeClr val="tx1"/>
                </a:solidFill>
              </a:rPr>
              <a:t>Spark</a:t>
            </a:r>
            <a:r>
              <a:rPr lang="zh-CN" altLang="en-US" sz="1800" dirty="0">
                <a:solidFill>
                  <a:schemeClr val="tx1"/>
                </a:solidFill>
              </a:rPr>
              <a:t>用户可以先尝试使用一下</a:t>
            </a:r>
            <a:r>
              <a:rPr lang="en-US" altLang="zh-CN" sz="1800" dirty="0">
                <a:solidFill>
                  <a:schemeClr val="tx1"/>
                </a:solidFill>
              </a:rPr>
              <a:t>Structured Streaming</a:t>
            </a:r>
            <a:r>
              <a:rPr lang="zh-CN" altLang="en-US" sz="1800" dirty="0">
                <a:solidFill>
                  <a:schemeClr val="tx1"/>
                </a:solidFill>
              </a:rPr>
              <a:t>，比如做一些实验和测试。</a:t>
            </a:r>
            <a:r>
              <a:rPr lang="en-US" altLang="zh-CN" sz="1800" dirty="0">
                <a:solidFill>
                  <a:schemeClr val="tx1"/>
                </a:solidFill>
              </a:rPr>
              <a:t>Structured Streaming</a:t>
            </a:r>
            <a:r>
              <a:rPr lang="zh-CN" altLang="en-US" sz="1800" dirty="0">
                <a:solidFill>
                  <a:schemeClr val="tx1"/>
                </a:solidFill>
              </a:rPr>
              <a:t>的一些关键特性，比如基于时间的处理，延迟数据的处理，交互式的查询，以及与非流式的数据源和存储进行整合，可能会基于未来的版本来实现。</a:t>
            </a:r>
            <a:endParaRPr lang="zh-CN" altLang="en-US" sz="1800" dirty="0">
              <a:solidFill>
                <a:schemeClr val="tx1"/>
              </a:solidFill>
            </a:endParaRPr>
          </a:p>
          <a:p>
            <a:pPr>
              <a:lnSpc>
                <a:spcPct val="150000"/>
              </a:lnSpc>
            </a:pP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smtClean="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1330</Words>
  <Application>WPS 演示</Application>
  <PresentationFormat>自定义</PresentationFormat>
  <Paragraphs>36</Paragraphs>
  <Slides>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宋体</vt:lpstr>
      <vt:lpstr>Wingdings</vt:lpstr>
      <vt:lpstr>黑体</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PPT模板</dc:title>
  <dc:creator>锐普PPT</dc:creator>
  <dc:description>本素材由锐普原创，版权受国家法律保护，仅授权购买者本人使用，为了您个人和锐普的利益，请勿复制、传播、销售，否则将承担法律责任。</dc:description>
  <cp:lastModifiedBy>Administrator</cp:lastModifiedBy>
  <cp:revision>177</cp:revision>
  <dcterms:created xsi:type="dcterms:W3CDTF">2015-04-21T08:21:00Z</dcterms:created>
  <dcterms:modified xsi:type="dcterms:W3CDTF">2016-08-13T13:22:45Z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2052-10.1.0.5862</vt:lpwstr>
  </property>
</Properties>
</file>