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08" r:id="rId6"/>
    <p:sldId id="409" r:id="rId7"/>
    <p:sldId id="410" r:id="rId8"/>
    <p:sldId id="411" r:id="rId9"/>
    <p:sldId id="412" r:id="rId10"/>
    <p:sldId id="413" r:id="rId11"/>
    <p:sldId id="376" r:id="rId12"/>
  </p:sldIdLst>
  <p:sldSz cx="12190095" cy="6859270"/>
  <p:notesSz cx="6858000" cy="9144000"/>
  <p:embeddedFontLst>
    <p:embeddedFont>
      <p:font typeface="黑体" panose="02010609060101010101" pitchFamily="49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  <p:embeddedFont>
      <p:font typeface="Arial Unicode MS" panose="020B0604020202020204" pitchFamily="34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6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2.0-新特性介绍-whole-stage code generation技术和vectorization技术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Whole-stage code generation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之前讲解了手工编写的代码的性能，为什么比</a:t>
            </a:r>
            <a:r>
              <a:rPr lang="en-US" altLang="zh-CN" sz="18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800" dirty="0">
                <a:solidFill>
                  <a:schemeClr val="tx1"/>
                </a:solidFill>
              </a:rPr>
              <a:t>要好。所以如果要对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进行性能优化，一个思路就是在运行时动态生成代码，以避免使用</a:t>
            </a:r>
            <a:r>
              <a:rPr lang="en-US" altLang="zh-CN" sz="1800" dirty="0">
                <a:solidFill>
                  <a:schemeClr val="tx1"/>
                </a:solidFill>
              </a:rPr>
              <a:t>Volcano</a:t>
            </a:r>
            <a:r>
              <a:rPr lang="zh-CN" altLang="en-US" sz="1800" dirty="0">
                <a:solidFill>
                  <a:schemeClr val="tx1"/>
                </a:solidFill>
              </a:rPr>
              <a:t>模型，转而使用性能更高的代码方式。要实现上述目的，就引出了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第二代</a:t>
            </a:r>
            <a:r>
              <a:rPr lang="en-US" altLang="zh-CN" sz="1800" dirty="0">
                <a:solidFill>
                  <a:schemeClr val="tx1"/>
                </a:solidFill>
              </a:rPr>
              <a:t>Tungsten</a:t>
            </a:r>
            <a:r>
              <a:rPr lang="zh-CN" altLang="en-US" sz="1800" dirty="0">
                <a:solidFill>
                  <a:schemeClr val="tx1"/>
                </a:solidFill>
              </a:rPr>
              <a:t>引擎的新技术，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。通过该技术，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语句编译后的</a:t>
            </a:r>
            <a:r>
              <a:rPr lang="en-US" altLang="zh-CN" sz="1800" dirty="0">
                <a:solidFill>
                  <a:schemeClr val="tx1"/>
                </a:solidFill>
              </a:rPr>
              <a:t>operator-treee</a:t>
            </a:r>
            <a:r>
              <a:rPr lang="zh-CN" altLang="en-US" sz="1800" dirty="0">
                <a:solidFill>
                  <a:schemeClr val="tx1"/>
                </a:solidFill>
              </a:rPr>
              <a:t>中，每个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执行时就不是自己来执行逻辑了，而是通过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技术，动态生成代码，生成的代码中会尽量将所有的操作打包到一个函数中，然后再执行动态生成的代码。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Whole-stage code generation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就以上一讲的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语句来作为示例，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会自动生成以下代码。如果只是一个简单的查询，那么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会尽可能就生成一个</a:t>
            </a:r>
            <a:r>
              <a:rPr lang="en-US" altLang="zh-CN" sz="1800" dirty="0">
                <a:solidFill>
                  <a:schemeClr val="tx1"/>
                </a:solidFill>
              </a:rPr>
              <a:t>stage</a:t>
            </a:r>
            <a:r>
              <a:rPr lang="zh-CN" altLang="en-US" sz="1800" dirty="0">
                <a:solidFill>
                  <a:schemeClr val="tx1"/>
                </a:solidFill>
              </a:rPr>
              <a:t>，并且将所有操作打包到一起。但是如果是复杂的操作，就可能会生成多个</a:t>
            </a:r>
            <a:r>
              <a:rPr lang="en-US" altLang="zh-CN" sz="1800" dirty="0">
                <a:solidFill>
                  <a:schemeClr val="tx1"/>
                </a:solidFill>
              </a:rPr>
              <a:t>stage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575" y="3310255"/>
            <a:ext cx="592391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Whole-stage code generation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提供了</a:t>
            </a:r>
            <a:r>
              <a:rPr lang="en-US" altLang="zh-CN" sz="1800" dirty="0">
                <a:solidFill>
                  <a:schemeClr val="tx1"/>
                </a:solidFill>
              </a:rPr>
              <a:t>explain()</a:t>
            </a:r>
            <a:r>
              <a:rPr lang="zh-CN" altLang="en-US" sz="1800" dirty="0">
                <a:solidFill>
                  <a:schemeClr val="tx1"/>
                </a:solidFill>
              </a:rPr>
              <a:t>方法来查看一个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的执行计划，而且这里面是可以看到通过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生成的代码的执行计划的。如果看到一个步骤前面有个</a:t>
            </a:r>
            <a:r>
              <a:rPr lang="en-US" altLang="zh-CN" sz="1800" dirty="0">
                <a:solidFill>
                  <a:schemeClr val="tx1"/>
                </a:solidFill>
              </a:rPr>
              <a:t>*</a:t>
            </a:r>
            <a:r>
              <a:rPr lang="zh-CN" altLang="en-US" sz="1800" dirty="0">
                <a:solidFill>
                  <a:schemeClr val="tx1"/>
                </a:solidFill>
              </a:rPr>
              <a:t>符号，那么就代表这个步骤是通过该技术自动生成的。在这个例子中，</a:t>
            </a:r>
            <a:r>
              <a:rPr lang="en-US" altLang="zh-CN" sz="1800" dirty="0">
                <a:solidFill>
                  <a:schemeClr val="tx1"/>
                </a:solidFill>
              </a:rPr>
              <a:t>Range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Filter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Aggregation</a:t>
            </a:r>
            <a:r>
              <a:rPr lang="zh-CN" altLang="en-US" sz="1800" dirty="0">
                <a:solidFill>
                  <a:schemeClr val="tx1"/>
                </a:solidFill>
              </a:rPr>
              <a:t>都是自动生成的，</a:t>
            </a:r>
            <a:r>
              <a:rPr lang="en-US" altLang="zh-CN" sz="1800" dirty="0">
                <a:solidFill>
                  <a:schemeClr val="tx1"/>
                </a:solidFill>
              </a:rPr>
              <a:t>Exchange</a:t>
            </a:r>
            <a:r>
              <a:rPr lang="zh-CN" altLang="en-US" sz="1800" dirty="0">
                <a:solidFill>
                  <a:schemeClr val="tx1"/>
                </a:solidFill>
              </a:rPr>
              <a:t>不是自动生成的，因为这是一个网络传输数据的过程。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620" y="4246245"/>
            <a:ext cx="633349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Whole-stage code generation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很多用户会疑惑，从</a:t>
            </a:r>
            <a:r>
              <a:rPr lang="en-US" altLang="zh-CN" sz="1800" dirty="0">
                <a:solidFill>
                  <a:schemeClr val="tx1"/>
                </a:solidFill>
              </a:rPr>
              <a:t>Spark 1.1</a:t>
            </a:r>
            <a:r>
              <a:rPr lang="zh-CN" altLang="en-US" sz="1800" dirty="0">
                <a:solidFill>
                  <a:schemeClr val="tx1"/>
                </a:solidFill>
              </a:rPr>
              <a:t>版本开始，就一直听说有</a:t>
            </a:r>
            <a:r>
              <a:rPr lang="en-US" altLang="zh-CN" sz="1800" dirty="0">
                <a:solidFill>
                  <a:schemeClr val="tx1"/>
                </a:solidFill>
              </a:rPr>
              <a:t>code generation</a:t>
            </a:r>
            <a:r>
              <a:rPr lang="zh-CN" altLang="en-US" sz="1800" dirty="0">
                <a:solidFill>
                  <a:schemeClr val="tx1"/>
                </a:solidFill>
              </a:rPr>
              <a:t>类的</a:t>
            </a:r>
            <a:r>
              <a:rPr lang="en-US" altLang="zh-CN" sz="1800" dirty="0">
                <a:solidFill>
                  <a:schemeClr val="tx1"/>
                </a:solidFill>
              </a:rPr>
              <a:t>feature</a:t>
            </a:r>
            <a:r>
              <a:rPr lang="zh-CN" altLang="en-US" sz="1800" dirty="0">
                <a:solidFill>
                  <a:schemeClr val="tx1"/>
                </a:solidFill>
              </a:rPr>
              <a:t>引入，这跟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中的这个技术有什么不同呢。实际上在</a:t>
            </a:r>
            <a:r>
              <a:rPr lang="en-US" altLang="zh-CN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版本中，</a:t>
            </a:r>
            <a:r>
              <a:rPr lang="en-US" altLang="zh-CN" sz="1800" dirty="0">
                <a:solidFill>
                  <a:schemeClr val="tx1"/>
                </a:solidFill>
              </a:rPr>
              <a:t>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技术仅仅被使用在了</a:t>
            </a:r>
            <a:r>
              <a:rPr lang="en-US" altLang="zh-CN" sz="1800" dirty="0">
                <a:solidFill>
                  <a:schemeClr val="tx1"/>
                </a:solidFill>
              </a:rPr>
              <a:t>expression evoluation</a:t>
            </a:r>
            <a:r>
              <a:rPr lang="zh-CN" altLang="en-US" sz="1800" dirty="0">
                <a:solidFill>
                  <a:schemeClr val="tx1"/>
                </a:solidFill>
              </a:rPr>
              <a:t>方面（比如</a:t>
            </a:r>
            <a:r>
              <a:rPr lang="en-US" altLang="zh-CN" sz="1800" dirty="0">
                <a:solidFill>
                  <a:schemeClr val="tx1"/>
                </a:solidFill>
              </a:rPr>
              <a:t>a + 1</a:t>
            </a:r>
            <a:r>
              <a:rPr lang="zh-CN" altLang="en-US" sz="1800" dirty="0">
                <a:solidFill>
                  <a:schemeClr val="tx1"/>
                </a:solidFill>
              </a:rPr>
              <a:t>），即表达式求值，还有极其少数几个算子上（比如</a:t>
            </a:r>
            <a:r>
              <a:rPr lang="en-US" altLang="zh-CN" sz="1800" dirty="0">
                <a:solidFill>
                  <a:schemeClr val="tx1"/>
                </a:solidFill>
              </a:rPr>
              <a:t>filter</a:t>
            </a:r>
            <a:r>
              <a:rPr lang="zh-CN" altLang="en-US" sz="1800" dirty="0">
                <a:solidFill>
                  <a:schemeClr val="tx1"/>
                </a:solidFill>
              </a:rPr>
              <a:t>等）。而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中的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技术是应用在整个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运行流程上的。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Vectorization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88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</a:rPr>
              <a:t>对于很多查询操作，</a:t>
            </a:r>
            <a:r>
              <a:rPr lang="en-US" altLang="zh-CN" sz="14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400" dirty="0">
                <a:solidFill>
                  <a:schemeClr val="tx1"/>
                </a:solidFill>
              </a:rPr>
              <a:t>技术都可以很好地优化其性能。但是有一些特殊的操作，却无法很好的使用该技术，比如说比较复杂一些操作，如</a:t>
            </a:r>
            <a:r>
              <a:rPr lang="en-US" altLang="zh-CN" sz="1400" dirty="0">
                <a:solidFill>
                  <a:schemeClr val="tx1"/>
                </a:solidFill>
              </a:rPr>
              <a:t>parquet</a:t>
            </a:r>
            <a:r>
              <a:rPr lang="zh-CN" altLang="en-US" sz="1400" dirty="0">
                <a:solidFill>
                  <a:schemeClr val="tx1"/>
                </a:solidFill>
              </a:rPr>
              <a:t>文件扫描、</a:t>
            </a:r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文件解析等，或者是跟其他第三方技术进行整合。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如果要在上述场景提升性能，</a:t>
            </a:r>
            <a:r>
              <a:rPr lang="en-US" altLang="zh-CN" sz="1400" dirty="0">
                <a:solidFill>
                  <a:schemeClr val="tx1"/>
                </a:solidFill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</a:rPr>
              <a:t>引入了另外一种技术，称作</a:t>
            </a:r>
            <a:r>
              <a:rPr lang="en-US" altLang="zh-CN" sz="1400" dirty="0">
                <a:solidFill>
                  <a:schemeClr val="tx1"/>
                </a:solidFill>
              </a:rPr>
              <a:t>“vectorization”</a:t>
            </a:r>
            <a:r>
              <a:rPr lang="zh-CN" altLang="en-US" sz="1400" dirty="0">
                <a:solidFill>
                  <a:schemeClr val="tx1"/>
                </a:solidFill>
              </a:rPr>
              <a:t>，即向量化。向量化的意思就是避免每次仅仅处理一条数据，相反，将多条数据通过面向列的方式来组织成一个一个的</a:t>
            </a:r>
            <a:r>
              <a:rPr lang="en-US" altLang="zh-CN" sz="1400" dirty="0">
                <a:solidFill>
                  <a:schemeClr val="tx1"/>
                </a:solidFill>
              </a:rPr>
              <a:t>batch</a:t>
            </a:r>
            <a:r>
              <a:rPr lang="zh-CN" altLang="en-US" sz="1400" dirty="0">
                <a:solidFill>
                  <a:schemeClr val="tx1"/>
                </a:solidFill>
              </a:rPr>
              <a:t>，然后对一个</a:t>
            </a:r>
            <a:r>
              <a:rPr lang="en-US" altLang="zh-CN" sz="1400" dirty="0">
                <a:solidFill>
                  <a:schemeClr val="tx1"/>
                </a:solidFill>
              </a:rPr>
              <a:t>batch</a:t>
            </a:r>
            <a:r>
              <a:rPr lang="zh-CN" altLang="en-US" sz="1400" dirty="0">
                <a:solidFill>
                  <a:schemeClr val="tx1"/>
                </a:solidFill>
              </a:rPr>
              <a:t>中的数据来迭代处理。每次</a:t>
            </a:r>
            <a:r>
              <a:rPr lang="en-US" altLang="zh-CN" sz="1400" dirty="0">
                <a:solidFill>
                  <a:schemeClr val="tx1"/>
                </a:solidFill>
              </a:rPr>
              <a:t>next()</a:t>
            </a:r>
            <a:r>
              <a:rPr lang="zh-CN" altLang="en-US" sz="1400" dirty="0">
                <a:solidFill>
                  <a:schemeClr val="tx1"/>
                </a:solidFill>
              </a:rPr>
              <a:t>函数调用都返回一个</a:t>
            </a:r>
            <a:r>
              <a:rPr lang="en-US" altLang="zh-CN" sz="1400" dirty="0">
                <a:solidFill>
                  <a:schemeClr val="tx1"/>
                </a:solidFill>
              </a:rPr>
              <a:t>batch</a:t>
            </a:r>
            <a:r>
              <a:rPr lang="zh-CN" altLang="en-US" sz="1400" dirty="0">
                <a:solidFill>
                  <a:schemeClr val="tx1"/>
                </a:solidFill>
              </a:rPr>
              <a:t>的数据，这样可以减少</a:t>
            </a:r>
            <a:r>
              <a:rPr lang="en-US" altLang="zh-CN" sz="1400" dirty="0">
                <a:solidFill>
                  <a:schemeClr val="tx1"/>
                </a:solidFill>
              </a:rPr>
              <a:t>virtual function dispatch</a:t>
            </a:r>
            <a:r>
              <a:rPr lang="zh-CN" altLang="en-US" sz="1400" dirty="0">
                <a:solidFill>
                  <a:schemeClr val="tx1"/>
                </a:solidFill>
              </a:rPr>
              <a:t>的开销。同时通过循环的方式来处理，也可以使用编译器和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loop unrolling</a:t>
            </a:r>
            <a:r>
              <a:rPr lang="zh-CN" altLang="en-US" sz="1400" dirty="0">
                <a:solidFill>
                  <a:schemeClr val="tx1"/>
                </a:solidFill>
              </a:rPr>
              <a:t>等优化特性。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725" y="4277995"/>
            <a:ext cx="610489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Vectorization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这种向量化的技术，可以使用到之前说的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个点中的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个点。即，减少</a:t>
            </a:r>
            <a:r>
              <a:rPr lang="en-US" altLang="zh-CN" sz="1800" dirty="0">
                <a:solidFill>
                  <a:schemeClr val="tx1"/>
                </a:solidFill>
              </a:rPr>
              <a:t>virtual function dispatch</a:t>
            </a:r>
            <a:r>
              <a:rPr lang="zh-CN" altLang="en-US" sz="1800" dirty="0">
                <a:solidFill>
                  <a:schemeClr val="tx1"/>
                </a:solidFill>
              </a:rPr>
              <a:t>，以及进行</a:t>
            </a:r>
            <a:r>
              <a:rPr lang="en-US" altLang="zh-CN" sz="1800" dirty="0">
                <a:solidFill>
                  <a:schemeClr val="tx1"/>
                </a:solidFill>
              </a:rPr>
              <a:t>loop unrolling</a:t>
            </a:r>
            <a:r>
              <a:rPr lang="zh-CN" altLang="en-US" sz="1800" dirty="0">
                <a:solidFill>
                  <a:schemeClr val="tx1"/>
                </a:solidFill>
              </a:rPr>
              <a:t>优化。但是还是需要通过内存缓冲来读写中间数据的。所以，仅仅当实在无法使用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时，才会使用</a:t>
            </a:r>
            <a:r>
              <a:rPr lang="en-US" altLang="zh-CN" sz="1800" dirty="0">
                <a:solidFill>
                  <a:schemeClr val="tx1"/>
                </a:solidFill>
              </a:rPr>
              <a:t>vectorization</a:t>
            </a:r>
            <a:r>
              <a:rPr lang="zh-CN" altLang="en-US" sz="1800" dirty="0">
                <a:solidFill>
                  <a:schemeClr val="tx1"/>
                </a:solidFill>
              </a:rPr>
              <a:t>技术。有人做了一个</a:t>
            </a:r>
            <a:r>
              <a:rPr lang="en-US" altLang="zh-CN" sz="1800" dirty="0">
                <a:solidFill>
                  <a:schemeClr val="tx1"/>
                </a:solidFill>
              </a:rPr>
              <a:t>parquet</a:t>
            </a:r>
            <a:r>
              <a:rPr lang="zh-CN" altLang="en-US" sz="1800" dirty="0">
                <a:solidFill>
                  <a:schemeClr val="tx1"/>
                </a:solidFill>
              </a:rPr>
              <a:t>文件读取的实验，采用普通方式以及向量化方式，性能也能够达到一个数量级的提升：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4213225"/>
            <a:ext cx="6457315" cy="226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6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上述的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技术，能否保证将</a:t>
            </a:r>
            <a:r>
              <a:rPr lang="en-US" altLang="zh-CN" sz="1800" dirty="0">
                <a:solidFill>
                  <a:schemeClr val="tx1"/>
                </a:solidFill>
              </a:rPr>
              <a:t>spark 2.x</a:t>
            </a:r>
            <a:r>
              <a:rPr lang="zh-CN" altLang="en-US" sz="1800" dirty="0">
                <a:solidFill>
                  <a:schemeClr val="tx1"/>
                </a:solidFill>
              </a:rPr>
              <a:t>的性能比</a:t>
            </a:r>
            <a:r>
              <a:rPr lang="en-US" altLang="zh-CN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来说提升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倍以上呢？这是无法完全保证的。虽然说目前的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架构已经搭载了目前世界上最先进的性能优化技术，但是并不是所有的操作都可以大幅度提升性能的。简单来说，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密集型的操作，可以通过这些新技术得到性能的大幅度提升，但是很多</a:t>
            </a:r>
            <a:r>
              <a:rPr lang="en-US" altLang="zh-CN" sz="1800" dirty="0">
                <a:solidFill>
                  <a:schemeClr val="tx1"/>
                </a:solidFill>
              </a:rPr>
              <a:t>IO</a:t>
            </a:r>
            <a:r>
              <a:rPr lang="zh-CN" altLang="en-US" sz="1800" dirty="0">
                <a:solidFill>
                  <a:schemeClr val="tx1"/>
                </a:solidFill>
              </a:rPr>
              <a:t>密集型的操作，比如</a:t>
            </a:r>
            <a:r>
              <a:rPr lang="en-US" altLang="zh-CN" sz="1800" dirty="0">
                <a:solidFill>
                  <a:schemeClr val="tx1"/>
                </a:solidFill>
              </a:rPr>
              <a:t>shuffle</a:t>
            </a:r>
            <a:r>
              <a:rPr lang="zh-CN" altLang="en-US" sz="1800" dirty="0">
                <a:solidFill>
                  <a:schemeClr val="tx1"/>
                </a:solidFill>
              </a:rPr>
              <a:t>过程的读写磁盘，是无法通过该技术提升性能的。在未来，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会花费更多的精力在优化</a:t>
            </a:r>
            <a:r>
              <a:rPr lang="en-US" altLang="zh-CN" sz="1800" dirty="0">
                <a:solidFill>
                  <a:schemeClr val="tx1"/>
                </a:solidFill>
              </a:rPr>
              <a:t>IO</a:t>
            </a:r>
            <a:r>
              <a:rPr lang="zh-CN" altLang="en-US" sz="1800" dirty="0">
                <a:solidFill>
                  <a:schemeClr val="tx1"/>
                </a:solidFill>
              </a:rPr>
              <a:t>密集型的操作的性能上。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自定义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183</cp:revision>
  <dcterms:created xsi:type="dcterms:W3CDTF">2015-04-21T08:21:00Z</dcterms:created>
  <dcterms:modified xsi:type="dcterms:W3CDTF">2016-08-14T04:15:44Z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