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341" r:id="rId4"/>
    <p:sldId id="418" r:id="rId6"/>
    <p:sldId id="415" r:id="rId7"/>
    <p:sldId id="416" r:id="rId8"/>
    <p:sldId id="417" r:id="rId9"/>
    <p:sldId id="419" r:id="rId10"/>
    <p:sldId id="420" r:id="rId11"/>
    <p:sldId id="425" r:id="rId12"/>
    <p:sldId id="424" r:id="rId13"/>
    <p:sldId id="426" r:id="rId14"/>
    <p:sldId id="428" r:id="rId15"/>
    <p:sldId id="429" r:id="rId16"/>
    <p:sldId id="430" r:id="rId17"/>
    <p:sldId id="431" r:id="rId18"/>
    <p:sldId id="432" r:id="rId19"/>
    <p:sldId id="433" r:id="rId20"/>
    <p:sldId id="376" r:id="rId21"/>
  </p:sldIdLst>
  <p:sldSz cx="12190095" cy="6859270"/>
  <p:notesSz cx="6858000" cy="9144000"/>
  <p:embeddedFontLst>
    <p:embeddedFont>
      <p:font typeface="黑体" panose="02010609060101010101" pitchFamily="49" charset="-122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微软雅黑" panose="020B0503020204020204" pitchFamily="34" charset="-122"/>
      <p:regular r:id="rId30"/>
    </p:embeddedFont>
    <p:embeddedFont>
      <p:font typeface="Arial Unicode MS" panose="020B0604020202020204" pitchFamily="34" charset="-122"/>
      <p:regular r:id="rId31"/>
    </p:embeddedFont>
    <p:embeddedFont>
      <p:font typeface="Calibri Light" panose="020F0302020204030204" charset="0"/>
      <p:regular r:id="rId32"/>
      <p:italic r:id="rId33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FF"/>
    <a:srgbClr val="36D9FA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6103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008" y="-114"/>
      </p:cViewPr>
      <p:guideLst>
        <p:guide orient="horz" pos="2138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3" Type="http://schemas.openxmlformats.org/officeDocument/2006/relationships/font" Target="fonts/font9.fntdata"/><Relationship Id="rId32" Type="http://schemas.openxmlformats.org/officeDocument/2006/relationships/font" Target="fonts/font8.fntdata"/><Relationship Id="rId31" Type="http://schemas.openxmlformats.org/officeDocument/2006/relationships/font" Target="fonts/font7.fntdata"/><Relationship Id="rId30" Type="http://schemas.openxmlformats.org/officeDocument/2006/relationships/font" Target="fonts/font6.fntdata"/><Relationship Id="rId3" Type="http://schemas.openxmlformats.org/officeDocument/2006/relationships/slide" Target="slides/slide1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  <a:endParaRPr lang="zh-CN" altLang="en-US" sz="1200" dirty="0">
              <a:solidFill>
                <a:srgbClr val="00AE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5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5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365210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2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2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3438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1901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41755" y="1761490"/>
            <a:ext cx="10014585" cy="1240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从入门到精通</a:t>
            </a:r>
            <a:endParaRPr lang="zh-CN" altLang="en-US" sz="4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 2.0-Spark 2.x与1.x对比以及分析、学习建议以及使用建议</a:t>
            </a:r>
            <a:endParaRPr sz="24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167" y="3585800"/>
            <a:ext cx="60337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讲师：中华石杉  （北风网版权所有）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2675255" y="744855"/>
            <a:ext cx="699262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2.x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各组件分析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Dataframe/Dataset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640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1400" b="1" dirty="0">
                <a:solidFill>
                  <a:schemeClr val="tx1"/>
                </a:solidFill>
                <a:sym typeface="+mn-ea"/>
              </a:rPr>
              <a:t>、将半结构化的数据转换为</a:t>
            </a:r>
            <a:r>
              <a:rPr lang="en-US" altLang="zh-CN" sz="1400" b="1" dirty="0">
                <a:solidFill>
                  <a:schemeClr val="tx1"/>
                </a:solidFill>
                <a:sym typeface="+mn-ea"/>
              </a:rPr>
              <a:t>typed</a:t>
            </a:r>
            <a:r>
              <a:rPr lang="zh-CN" altLang="en-US" sz="1400" b="1" dirty="0">
                <a:solidFill>
                  <a:schemeClr val="tx1"/>
                </a:solidFill>
                <a:sym typeface="+mn-ea"/>
              </a:rPr>
              <a:t>自定义类型</a:t>
            </a:r>
            <a:endParaRPr lang="en-US" altLang="zh-CN" sz="1400" b="1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举例来说，如果我们现在有一份包含了学校中所有学生的信息，是以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字符串格式定义的，比如：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{“name”: “leo”, “age”, 19, “classNo”: 1}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。我们可以自己定义一个类型，比如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case class Student(name: String, age: Integer, classNo: Integer)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。接着我们就可以加载指定的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文件，并将其转换为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typed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类型的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Dataset[Student]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，比如val ds = spark.read.json("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students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.json").as[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Student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]。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在这里，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会执行三个操作：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首先会读取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文件，并且自动推断其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schema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，然后根据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schema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创建一个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Dataframe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。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、在这里，会创建一个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Dataframe=Dataset[Row]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，使用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Row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来存放你的数据，因为此时还不知道具体确切的类型。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、接着将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Dataframe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转换为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Dataset[Student]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，因为此时已经知道具体的类型是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Student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了。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这样，我们就可以将半结构化的数据，转换为自定义的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typed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结构化强类型数据集。并基于此，得到之前说的编译时和运行时的类型安全保障。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2675255" y="744855"/>
            <a:ext cx="699262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2.x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各组件分析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Dataframe/Dataset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6080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1400" b="1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sz="1400" b="1" dirty="0">
                <a:solidFill>
                  <a:schemeClr val="tx1"/>
                </a:solidFill>
                <a:sym typeface="+mn-ea"/>
              </a:rPr>
              <a:t>API</a:t>
            </a:r>
            <a:r>
              <a:rPr lang="zh-CN" altLang="en-US" sz="1400" b="1" dirty="0">
                <a:solidFill>
                  <a:schemeClr val="tx1"/>
                </a:solidFill>
                <a:sym typeface="+mn-ea"/>
              </a:rPr>
              <a:t>的易用性</a:t>
            </a:r>
            <a:endParaRPr lang="zh-CN" altLang="en-US" sz="1400" b="1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Dataframe/Dataset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引入了很多的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high-level API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，并提供了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domain-specific language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风格的编程接口。这样的话，大部分的计算操作，都可以通过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Dataset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high-level API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来完成。通过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typed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类型的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Dataset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，我们可以轻松地执行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agg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select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sum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avg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map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filter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groupBy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等操作。使用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domain-specific language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也能够轻松地实现很多计算操作，比如类似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RDD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算子风格的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map()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filter()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等。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1400" b="1" dirty="0">
                <a:solidFill>
                  <a:schemeClr val="tx1"/>
                </a:solidFill>
                <a:sym typeface="+mn-ea"/>
              </a:rPr>
              <a:t>、性能</a:t>
            </a:r>
            <a:endParaRPr lang="zh-CN" altLang="en-US" sz="1400" b="1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除了上述的优点，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Dataframe/Dataset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在性能上也有很大的提升。首先，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Dataframe/Dataset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是构建在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SQL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引擎之上的，它会根据你执行的操作，使用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SQL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引擎的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Catalyst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来生成优化后的逻辑执行计划和物理执行计划，可以大幅度节省内存或磁盘的空间占用的开销（相对于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RDD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来说，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Dataframe/Dataset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的空间开销仅为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1/3~1/4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），也能提升计算的性能。其次，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2.x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还引入第二代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Tungsten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引擎，底层还会使用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whole-stage code generation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vectorization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等技术来优化性能。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2675255" y="744855"/>
            <a:ext cx="699262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2.x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各组件分析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Dataframe/Dataset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6080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400" dirty="0">
                <a:solidFill>
                  <a:schemeClr val="tx1"/>
                </a:solidFill>
                <a:sym typeface="+mn-ea"/>
              </a:rPr>
              <a:t>什么时候应该使用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Dataframe/Dataset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，而不是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RDD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呢？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、如果需要更加丰富的计算语义，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high-level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的抽象语义，以及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domain-specific API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。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、如果计算逻辑需要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high-level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expression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filter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map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aggregation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average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sum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SQL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、列式存储、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lambda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表达式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等语义，来处理半结构化，或结构化的数据。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、如果需要高度的编译时以及运行时的类型安全保障。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、如果想要通过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SQL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Catalyst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2.x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的第二代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Tungsten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引擎来提升性能。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5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、如果想要通过统一的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API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来进行离线、流式、机器学习等计算操作。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6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、如果是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或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Python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的用户，那么只能使用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Dataframe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。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最后，实际上，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官方社区对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RDD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Dataframe/Dataset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的建议时，按照各自的特点，根据的需求场景，来灵活的选择最合适的引擎。甚至说，在一个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应用中，也可以将两者结合起来一起使用。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2675255" y="744855"/>
            <a:ext cx="699262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2.x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各组件分析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Streaming&amp;Structured Streaming</a:t>
            </a:r>
            <a:endParaRPr 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47240"/>
            <a:ext cx="10661015" cy="640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sym typeface="+mn-ea"/>
              </a:rPr>
              <a:t>Spark Streaming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是老牌的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流式计算引擎，底层基于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RDD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计算引擎。除了类似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RDD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风格的计算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API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以外，也提供了更多的流式计算语义，比如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window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updateStateByKey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transform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等。同时对于流式计算中重要的数据一致性、容错性等也有一定的支持。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但是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2.x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中也推出了全新的基于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Dataframe/Dataset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Structured Streaming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流式计算引擎。相较于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Streaming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来说，其最大的不同之处在于，采用了全新的逻辑模型，提出了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real-time incremental table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的概念，更加统一了流式计算和离线计算的概念，减轻了用户开发的负担。同时还提供了（</a:t>
            </a:r>
            <a:r>
              <a:rPr lang="zh-CN" altLang="en-US" sz="1400" dirty="0">
                <a:solidFill>
                  <a:srgbClr val="FF0000"/>
                </a:solidFill>
                <a:sym typeface="+mn-ea"/>
              </a:rPr>
              <a:t>可能在未来提供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）高度封装的特性，比如双流的全量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join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与离线数据进行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join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的语义支持、内置的自动化容错机制、内置的自动化的一次且仅一次的强一致性语义、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time-based processing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、延迟数据达到的自动处理、与第三方外部存储进行整合的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sink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概念，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等等高级特性。大幅度降低了流式计算应用的开发成本。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这里要提的一句是，首先，目前暂时建议使用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Streaming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，因为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Streaming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基于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RDD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，而且经过过个版本的考验，已经趋向于稳定。对于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Structured Streaming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来说，一定要强调，在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2.0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版本刚推出的时候，千万别在生产环境使用，因为目前官方定义为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beta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版，就是测试版，里面可能有很多的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bug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和问题，而且上述的各种功能还不完全，很多功能还没有。因此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Structured Streaming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的设计理念虽然非常好，但是个人建议在后续的版本中再考虑使用。目前可以保持关注和学习，并做一些实验即可。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2675255" y="744855"/>
            <a:ext cx="699262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2.x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各组件分析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MLlib&amp;GraphX</a:t>
            </a:r>
            <a:endParaRPr 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47240"/>
            <a:ext cx="10661015" cy="3520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sym typeface="+mn-ea"/>
              </a:rPr>
              <a:t>Spark MLlib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未来将主要基于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Dataframe/Dataset API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来开发。而且还会提供更多的机器学习算法。因此可以主要考虑使用其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spark.ml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包下的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API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即可。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GraphX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，目前发展较为缓慢，如果有图计算相关的应用，可以考虑使用。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2675255" y="744855"/>
            <a:ext cx="699262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2.x</a:t>
            </a:r>
            <a:r>
              <a:rPr 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学习建议</a:t>
            </a:r>
            <a:endParaRPr 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47240"/>
            <a:ext cx="10661015" cy="7040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400" dirty="0">
                <a:solidFill>
                  <a:schemeClr val="tx1"/>
                </a:solidFill>
                <a:sym typeface="+mn-ea"/>
              </a:rPr>
              <a:t>纵观之前讲的内容，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2.0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本次，其实主要就是提升了底层的性能，搭载了第二代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Tungsten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引擎；同时大幅度调整和增强了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ANSI-SQL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支持和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Dataframe/Dataset API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，并将该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API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作为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未来重点发展的发现；此外，为了提供更好的流式计算解决方案，发布了一个测试版的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Structured Streaming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模块。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sz="1400" dirty="0">
                <a:solidFill>
                  <a:schemeClr val="tx1"/>
                </a:solidFill>
                <a:sym typeface="+mn-ea"/>
              </a:rPr>
              <a:t>而且之前也讲解了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1.x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2.x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中的每一个模块。大家可以明确看到：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第一，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1.x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没有任何一个组件是被淘汰的；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第二，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这次重点改造的是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Tungsten Engine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Dataframe/Dataset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以及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Structured Streaming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，对于之前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1.x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课程中讲解的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Core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SQL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以及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Streaming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，包括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Core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的性能调优和源码剖析，集群运维管理，几乎没有做太多的调整；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第三，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Core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SQL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Streaming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Dataframe/Dataset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Structured Streaming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MLlib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GraphX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，每个组件目前都有其特点和用途，任何一个不是积累和过时的技术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；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第五，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2.0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的新东西中，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ANSI-SQL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Dataframe/Dataset API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是可以重点尝试使用的，但是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Structured Streaming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还停留在实验阶段，完全不能应用到生产项目中。因此目前流式计算主要还是使用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Streaming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。个人预计，至少要在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2017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年春节过后，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Structured Streaming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才有可能进入稳定状态，可以尝试使用。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2675255" y="744855"/>
            <a:ext cx="699262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2.x</a:t>
            </a:r>
            <a:r>
              <a:rPr 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学习建议</a:t>
            </a:r>
            <a:endParaRPr 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47240"/>
            <a:ext cx="10661015" cy="512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首先，对于课程之前讲解的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1.x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的所有知识，目前以及之后可预见的时间范围内，都是一直有价值的，都是需要学习的。无论是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Core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RDD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）编程，作为整个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生态的基石（包括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Dataframe/Dataset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），以及掌握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底层的知识；还是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SQL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的开发，或者是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Streaming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的开发；还有它们的性能调优、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Core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源码剖析；以及管理运维，这些知识都没有过时，都是价值的，大家都必须认真、仔细的学习，绝对不能轻浮冒进，直接就简单学学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Dataframe/Dataset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Structured Streaming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，就以为自己掌握了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2.x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了，那是绝对错误的！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sz="1400" dirty="0">
                <a:sym typeface="+mn-ea"/>
              </a:rPr>
              <a:t>本次课程升级，主要分为三个阶段，第一个阶段就是</a:t>
            </a:r>
            <a:r>
              <a:rPr lang="en-US" altLang="zh-CN" sz="1400" dirty="0">
                <a:sym typeface="+mn-ea"/>
              </a:rPr>
              <a:t>Spark 2.x</a:t>
            </a:r>
            <a:r>
              <a:rPr lang="zh-CN" altLang="en-US" sz="1400" dirty="0">
                <a:sym typeface="+mn-ea"/>
              </a:rPr>
              <a:t>的新特性介绍，主要包括了新特性概览、发展方向、核心原理以及与</a:t>
            </a:r>
            <a:r>
              <a:rPr lang="en-US" altLang="zh-CN" sz="1400" dirty="0">
                <a:sym typeface="+mn-ea"/>
              </a:rPr>
              <a:t>1.x</a:t>
            </a:r>
            <a:r>
              <a:rPr lang="zh-CN" altLang="en-US" sz="1400" dirty="0">
                <a:sym typeface="+mn-ea"/>
              </a:rPr>
              <a:t>的对比分析、学习建议以及使用建议；第二个阶段就是</a:t>
            </a:r>
            <a:r>
              <a:rPr lang="en-US" altLang="zh-CN" sz="1400" dirty="0">
                <a:sym typeface="+mn-ea"/>
              </a:rPr>
              <a:t>Dataset</a:t>
            </a:r>
            <a:r>
              <a:rPr lang="zh-CN" altLang="en-US" sz="1400" dirty="0">
                <a:sym typeface="+mn-ea"/>
              </a:rPr>
              <a:t>的开发详解；第三个阶段就是</a:t>
            </a:r>
            <a:r>
              <a:rPr lang="en-US" altLang="zh-CN" sz="1400" dirty="0">
                <a:sym typeface="+mn-ea"/>
              </a:rPr>
              <a:t>Structured Streaming</a:t>
            </a:r>
            <a:r>
              <a:rPr lang="zh-CN" altLang="en-US" sz="1400" dirty="0">
                <a:sym typeface="+mn-ea"/>
              </a:rPr>
              <a:t>开发详解。因此在透彻掌握</a:t>
            </a:r>
            <a:r>
              <a:rPr lang="en-US" altLang="zh-CN" sz="1400" dirty="0">
                <a:sym typeface="+mn-ea"/>
              </a:rPr>
              <a:t>Spark 1.x</a:t>
            </a:r>
            <a:r>
              <a:rPr lang="zh-CN" altLang="en-US" sz="1400" dirty="0">
                <a:sym typeface="+mn-ea"/>
              </a:rPr>
              <a:t>的基础之上，再来学习</a:t>
            </a:r>
            <a:r>
              <a:rPr lang="en-US" altLang="zh-CN" sz="1400" dirty="0">
                <a:sym typeface="+mn-ea"/>
              </a:rPr>
              <a:t>Spark 2.x</a:t>
            </a:r>
            <a:r>
              <a:rPr lang="zh-CN" altLang="en-US" sz="1400" dirty="0">
                <a:sym typeface="+mn-ea"/>
              </a:rPr>
              <a:t>效果更佳。其中最重要的，是要掌握</a:t>
            </a:r>
            <a:r>
              <a:rPr lang="en-US" altLang="zh-CN" sz="1400" dirty="0">
                <a:sym typeface="+mn-ea"/>
              </a:rPr>
              <a:t>Spark</a:t>
            </a:r>
            <a:r>
              <a:rPr lang="zh-CN" altLang="en-US" sz="1400" dirty="0">
                <a:sym typeface="+mn-ea"/>
              </a:rPr>
              <a:t>第二代</a:t>
            </a:r>
            <a:r>
              <a:rPr lang="en-US" altLang="zh-CN" sz="1400" dirty="0">
                <a:sym typeface="+mn-ea"/>
              </a:rPr>
              <a:t>Tungsten</a:t>
            </a:r>
            <a:r>
              <a:rPr lang="zh-CN" altLang="en-US" sz="1400" dirty="0">
                <a:sym typeface="+mn-ea"/>
              </a:rPr>
              <a:t>引擎的性能提升原理、</a:t>
            </a:r>
            <a:r>
              <a:rPr lang="en-US" altLang="zh-CN" sz="1400" dirty="0">
                <a:sym typeface="+mn-ea"/>
              </a:rPr>
              <a:t>Spark ANSI-SQL</a:t>
            </a:r>
            <a:r>
              <a:rPr lang="zh-CN" altLang="en-US" sz="1400" dirty="0">
                <a:sym typeface="+mn-ea"/>
              </a:rPr>
              <a:t>和子查询的支持、</a:t>
            </a:r>
            <a:r>
              <a:rPr lang="en-US" altLang="zh-CN" sz="1400" dirty="0">
                <a:sym typeface="+mn-ea"/>
              </a:rPr>
              <a:t>Dataset</a:t>
            </a:r>
            <a:r>
              <a:rPr lang="zh-CN" altLang="en-US" sz="1400" dirty="0">
                <a:sym typeface="+mn-ea"/>
              </a:rPr>
              <a:t>的开发以及使用、</a:t>
            </a:r>
            <a:r>
              <a:rPr lang="en-US" altLang="zh-CN" sz="1400" dirty="0">
                <a:sym typeface="+mn-ea"/>
              </a:rPr>
              <a:t>Structured Streaming</a:t>
            </a:r>
            <a:r>
              <a:rPr lang="zh-CN" altLang="en-US" sz="1400" dirty="0">
                <a:sym typeface="+mn-ea"/>
              </a:rPr>
              <a:t>的开发以及使用。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2675255" y="744855"/>
            <a:ext cx="699262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2.x</a:t>
            </a:r>
            <a:r>
              <a:rPr 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endParaRPr 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47240"/>
            <a:ext cx="10661015" cy="5760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400" dirty="0">
                <a:solidFill>
                  <a:schemeClr val="tx1"/>
                </a:solidFill>
                <a:sym typeface="+mn-ea"/>
              </a:rPr>
              <a:t>在透彻学习了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1.x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2.x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的知识体系之后，对于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的使用，建议如下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、建议开始大量尝试使用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SQL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的标准化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SQL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支持以及子查询支持的特性，大部分的大数据统计分析应用，采用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SQL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来实现。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、其次，对于一些无法通过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SQL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来实现的复杂逻辑，比如一些算法的实施，或者一些跟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DB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、缓存打交道的大数据计算应用，建议采用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Dataframe/Dataset API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来实施。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、接着，对于一些深刻理解课程中讲解的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Core/RDD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，以及内核源码的高阶同学，如果遇到了因为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SQL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Dataframe/Dataset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导致的线上的莫名其妙的报错，始终无法解决，或者是觉得有些性能，通过第二代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Tungsten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引擎也无法很好的调优，需要自己手工通过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RDD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控制底层的分区以及各种参数来进行调优，那么建议使用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Core/RDD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来重写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SQL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类应用。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、对于流式计算应用，建议目前还是使用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Streaming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，因为其稳定；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Structured Streaming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目前是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beta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版本，很不稳定，因此目前建议仅仅是学习和实验即可。个人预计和建议，估计至少要到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2017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年春节后，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Structured Streaming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才可能具备部署生产环境的能力。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5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、对于机器学习应用，建议使用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spark.ml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包下的机器学习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API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，因为其基于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Dataframe/Dataset API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实现，性能更好，而且未来是社区重点发展方向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2.x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1.x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406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Spark 1.x</a:t>
            </a:r>
            <a:r>
              <a:rPr lang="zh-CN" altLang="en-US" sz="1800" dirty="0">
                <a:solidFill>
                  <a:schemeClr val="tx1"/>
                </a:solidFill>
              </a:rPr>
              <a:t>：</a:t>
            </a:r>
            <a:r>
              <a:rPr lang="en-US" altLang="zh-CN" sz="1800" dirty="0">
                <a:solidFill>
                  <a:schemeClr val="tx1"/>
                </a:solidFill>
              </a:rPr>
              <a:t>Spark Core</a:t>
            </a:r>
            <a:r>
              <a:rPr lang="zh-CN" altLang="en-US" sz="1800" dirty="0">
                <a:solidFill>
                  <a:schemeClr val="tx1"/>
                </a:solidFill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</a:rPr>
              <a:t>RDD</a:t>
            </a:r>
            <a:r>
              <a:rPr lang="zh-CN" altLang="en-US" sz="1800" dirty="0">
                <a:solidFill>
                  <a:schemeClr val="tx1"/>
                </a:solidFill>
              </a:rPr>
              <a:t>）、</a:t>
            </a:r>
            <a:r>
              <a:rPr lang="en-US" altLang="zh-CN" sz="1800" dirty="0">
                <a:solidFill>
                  <a:schemeClr val="tx1"/>
                </a:solidFill>
              </a:rPr>
              <a:t>Spark SQL</a:t>
            </a:r>
            <a:r>
              <a:rPr lang="zh-CN" altLang="en-US" sz="1800" dirty="0">
                <a:solidFill>
                  <a:schemeClr val="tx1"/>
                </a:solidFill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</a:rPr>
              <a:t>SQL+Dataframe+Dataset</a:t>
            </a:r>
            <a:r>
              <a:rPr lang="zh-CN" altLang="en-US" sz="1800" dirty="0">
                <a:solidFill>
                  <a:schemeClr val="tx1"/>
                </a:solidFill>
              </a:rPr>
              <a:t>）、</a:t>
            </a:r>
            <a:r>
              <a:rPr lang="en-US" altLang="zh-CN" sz="1800" dirty="0">
                <a:solidFill>
                  <a:schemeClr val="tx1"/>
                </a:solidFill>
              </a:rPr>
              <a:t>Spark Streaming</a:t>
            </a:r>
            <a:r>
              <a:rPr lang="zh-CN" altLang="en-US" sz="1800" dirty="0">
                <a:solidFill>
                  <a:schemeClr val="tx1"/>
                </a:solidFill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</a:rPr>
              <a:t>Spark MLlib</a:t>
            </a:r>
            <a:r>
              <a:rPr lang="zh-CN" altLang="en-US" sz="1800" dirty="0">
                <a:solidFill>
                  <a:schemeClr val="tx1"/>
                </a:solidFill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</a:rPr>
              <a:t>Spark Graphx</a:t>
            </a:r>
            <a:endParaRPr lang="en-US" altLang="zh-C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Spark 2.x</a:t>
            </a:r>
            <a:r>
              <a:rPr lang="zh-CN" altLang="en-US" sz="1800" dirty="0">
                <a:solidFill>
                  <a:schemeClr val="tx1"/>
                </a:solidFill>
              </a:rPr>
              <a:t>：</a:t>
            </a:r>
            <a:r>
              <a:rPr lang="en-US" altLang="zh-CN" sz="1800" dirty="0">
                <a:sym typeface="+mn-ea"/>
              </a:rPr>
              <a:t>Spark Core</a:t>
            </a:r>
            <a:r>
              <a:rPr lang="zh-CN" altLang="en-US" sz="1800" dirty="0">
                <a:sym typeface="+mn-ea"/>
              </a:rPr>
              <a:t>（</a:t>
            </a:r>
            <a:r>
              <a:rPr lang="en-US" altLang="zh-CN" sz="1800" dirty="0">
                <a:sym typeface="+mn-ea"/>
              </a:rPr>
              <a:t>RDD</a:t>
            </a:r>
            <a:r>
              <a:rPr lang="zh-CN" altLang="en-US" sz="1800" dirty="0">
                <a:sym typeface="+mn-ea"/>
              </a:rPr>
              <a:t>）、</a:t>
            </a:r>
            <a:r>
              <a:rPr lang="en-US" altLang="zh-CN" sz="1800" dirty="0">
                <a:sym typeface="+mn-ea"/>
              </a:rPr>
              <a:t>Spark SQL</a:t>
            </a:r>
            <a:r>
              <a:rPr lang="zh-CN" altLang="en-US" sz="1800" dirty="0">
                <a:sym typeface="+mn-ea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ANSI-SQL</a:t>
            </a:r>
            <a:r>
              <a:rPr lang="en-US" altLang="zh-CN" sz="1800" dirty="0">
                <a:sym typeface="+mn-ea"/>
              </a:rPr>
              <a:t>+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Subquery</a:t>
            </a:r>
            <a:r>
              <a:rPr lang="en-US" altLang="zh-CN" sz="1800" dirty="0">
                <a:sym typeface="+mn-ea"/>
              </a:rPr>
              <a:t>+Dataframe/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Dataset</a:t>
            </a:r>
            <a:r>
              <a:rPr lang="zh-CN" altLang="en-US" sz="1800" dirty="0">
                <a:sym typeface="+mn-ea"/>
              </a:rPr>
              <a:t>）、</a:t>
            </a:r>
            <a:r>
              <a:rPr lang="en-US" altLang="zh-CN" sz="1800" dirty="0">
                <a:sym typeface="+mn-ea"/>
              </a:rPr>
              <a:t>Spark Streaming</a:t>
            </a:r>
            <a:r>
              <a:rPr lang="zh-CN" altLang="en-US" sz="1800" dirty="0">
                <a:sym typeface="+mn-ea"/>
              </a:rPr>
              <a:t>、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Structured Streaming</a:t>
            </a:r>
            <a:r>
              <a:rPr lang="zh-CN" altLang="en-US" sz="1800" dirty="0">
                <a:sym typeface="+mn-ea"/>
              </a:rPr>
              <a:t>、</a:t>
            </a:r>
            <a:r>
              <a:rPr lang="en-US" altLang="zh-CN" sz="1800" dirty="0">
                <a:sym typeface="+mn-ea"/>
              </a:rPr>
              <a:t>Spark MLlib</a:t>
            </a:r>
            <a:r>
              <a:rPr lang="zh-CN" altLang="en-US" sz="1800" dirty="0">
                <a:sym typeface="+mn-ea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Dataframe/Dataset</a:t>
            </a:r>
            <a:r>
              <a:rPr lang="zh-CN" altLang="en-US" sz="1800" dirty="0">
                <a:sym typeface="+mn-ea"/>
              </a:rPr>
              <a:t>）</a:t>
            </a:r>
            <a:r>
              <a:rPr lang="zh-CN" altLang="en-US" sz="1800" dirty="0">
                <a:sym typeface="+mn-ea"/>
              </a:rPr>
              <a:t>、</a:t>
            </a:r>
            <a:r>
              <a:rPr lang="en-US" altLang="zh-CN" sz="1800" dirty="0">
                <a:sym typeface="+mn-ea"/>
              </a:rPr>
              <a:t>Spark Graphx</a:t>
            </a:r>
            <a:r>
              <a:rPr lang="zh-CN" altLang="en-US" sz="1800" dirty="0">
                <a:sym typeface="+mn-ea"/>
              </a:rPr>
              <a:t>、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Second Generation Tungsten Engine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Whole-stage code generation+Vectorization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18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2675255" y="744855"/>
            <a:ext cx="699262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2.x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1.x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5212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000" dirty="0">
                <a:solidFill>
                  <a:schemeClr val="tx1"/>
                </a:solidFill>
                <a:sym typeface="+mn-ea"/>
              </a:rPr>
              <a:t>这里首先给大家理清楚一个前提：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Spark 1.x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到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Spark 2.x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，完全是一脉相承的关系，即，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Spark 2.x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基本上是基于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Spark 1.x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进行了更多的功能和模块的扩展，以及底层性能的改良。绝对不是说，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Spark 2.x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彻底淘汰和替代了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Spark 1.x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中的组件。而且实际上，对于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Spark 1.x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90%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以上的东西，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Spark 2.x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几乎都完全保留了支持和延续，并没有做任何改变。这是大家必须要了解的一件事情。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sz="2000" dirty="0">
                <a:solidFill>
                  <a:schemeClr val="tx1"/>
                </a:solidFill>
                <a:sym typeface="+mn-ea"/>
              </a:rPr>
              <a:t>下面我们就对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Spark 2.x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中的每个组件都进行分析，告诉大家这些组件的基本原理，以及其适用和不适用的场景。避免大家对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Spark 1.x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Spark 2.x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有错误的认知。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2675255" y="744855"/>
            <a:ext cx="699262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2.x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各组件分析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Core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626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从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诞生之日开始，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RDD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就是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最主要的编程接口，重要程度类似于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Hadoop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MapReduce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。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RDD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，简单来说，就是一个不可变的分布式数据集，被分为多个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partition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从而在一个集群上分布式地存储。我们可以</a:t>
            </a:r>
            <a:r>
              <a:rPr lang="zh-CN" altLang="en-US" sz="1400" dirty="0">
                <a:sym typeface="+mn-ea"/>
              </a:rPr>
              <a:t>使用</a:t>
            </a:r>
            <a:r>
              <a:rPr lang="en-US" altLang="zh-CN" sz="1400" dirty="0">
                <a:sym typeface="+mn-ea"/>
              </a:rPr>
              <a:t>RDD</a:t>
            </a:r>
            <a:r>
              <a:rPr lang="zh-CN" altLang="en-US" sz="1400" dirty="0">
                <a:sym typeface="+mn-ea"/>
              </a:rPr>
              <a:t>提供的各种</a:t>
            </a:r>
            <a:r>
              <a:rPr lang="en-US" altLang="zh-CN" sz="1400" dirty="0">
                <a:sym typeface="+mn-ea"/>
              </a:rPr>
              <a:t>transformation</a:t>
            </a:r>
            <a:r>
              <a:rPr lang="zh-CN" altLang="en-US" sz="1400" dirty="0">
                <a:sym typeface="+mn-ea"/>
              </a:rPr>
              <a:t>和</a:t>
            </a:r>
            <a:r>
              <a:rPr lang="en-US" altLang="zh-CN" sz="1400" dirty="0">
                <a:sym typeface="+mn-ea"/>
              </a:rPr>
              <a:t>action</a:t>
            </a:r>
            <a:r>
              <a:rPr lang="zh-CN" altLang="en-US" sz="1400" dirty="0">
                <a:sym typeface="+mn-ea"/>
              </a:rPr>
              <a:t>算子，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对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RDD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执行分布式的计算操作。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可能很多人会问，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2.0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开始，包括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Structured Streaming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MLlib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SQL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底层都开始基于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Dataframe/Dataset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来作为基础计算引擎，那么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Core/RDD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是不是就要被淘汰了？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回答是：错误！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官方社区对于这个问题也是这个态度，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Core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绝对不会被淘汰掉。因为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Core/RDD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作为一种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low-level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API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有它的较为底层的应用场景，虽然后续这种场景会越来越少，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Dataframe/Dataset API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会逐渐替代原先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Core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的一些场景，但是不可否认的是，这种场景还是存在的。此外，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Dataframe/Dataset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实际上底层也是基于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Core/RDD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构建的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。所以说，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Spark Core/RDD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是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Spark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生态中，不可替代的基础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API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和引擎，其他所有的组件几乎都是构建在它之上。未来它不会被淘汰，只是应用场景会减少而已。</a:t>
            </a:r>
            <a:endParaRPr lang="zh-CN" altLang="en-US" sz="16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2675255" y="744855"/>
            <a:ext cx="699262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2.x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各组件分析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Core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5440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sym typeface="+mn-ea"/>
              </a:rPr>
              <a:t>Spark 2.x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中，在离线批处理计算中，编程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API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，除了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RDD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以外，还增强了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Dataframe/Dataset API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。那么，我们到底什么时候应该使用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Core/RDD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来进行编程呢？实际上，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RDD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Dataset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最大的不同在于，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RDD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是底层的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API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和内核，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Dataset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实际上基于底层的引擎构建的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high-level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的计算引擎。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、如果我们需要对数据集进行非常底层的掌控和操作，比如说，手动管理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RDD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的分区，或者根据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RDD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的运行逻辑来结合各种参数和编程来进行较为底层的调优。因为实际上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Dataframe/Dataset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底层会基于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whole-stage code generation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技术自动生成很多代码，那么就意味着，当我们在进行线上报错的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troubleshooting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以及性能调优时，对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的掌控能力就会降低。而使用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Core/RDD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，因为其运行完全遵循其源码，因此我们完全可以在透彻阅读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Core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源码的基础之上，对其进行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troubleshooting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和底层调优。</a:t>
            </a:r>
            <a:r>
              <a:rPr lang="zh-CN" altLang="en-US" sz="1400" dirty="0">
                <a:solidFill>
                  <a:srgbClr val="FF0000"/>
                </a:solidFill>
                <a:sym typeface="+mn-ea"/>
              </a:rPr>
              <a:t>（最重要的一点）</a:t>
            </a:r>
            <a:endParaRPr lang="zh-CN" altLang="en-US" sz="14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、我们要处理的数据是非结构化的，比如说多媒体数据，或者是普通文本数据。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、我们想要使用过程式编程风格来处理数据，而不想使用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domain-specific language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的编程风格来处理数据。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、我们不关心数据的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schema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，即元数据。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5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、我们不需要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Dataframe/Dataset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底层基于的第二代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tungsten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引擎提供的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whole-stage code generation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等性能优化技术。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2675255" y="744855"/>
            <a:ext cx="699262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2.x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各组件分析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ANSI-SQL+Subquery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6080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2.x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SQL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，提供了标准化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SQL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的支持，以及子查询的支持，大幅度提升了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SQL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领域的应用场景。而且本身在大数据领域中，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SQL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就是一个最广泛使用的用户入口，据不完全统计以及讲师的行业经验，做大数据的公司里，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90%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的应用场景都是基于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SQL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的。最典型的例子就是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Hadoop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，几乎用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Hadoop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的公司，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90%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都是基于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Hive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进行各种大数据的统计和分析。剩下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10%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是实时计算、机器学习、图计算。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之所以有这种现象，主要就是因为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SQL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简单、易学、易用、直观。无论是研发人员，还是产品经理，还是运营人员，还是其他的人，都能在几天之内入门和学会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SQL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的使用，然后就可以基于大数据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SQL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引擎（比如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Hive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）基于企业积累的海量数据，根据自己的需求进行各种统计和分析。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此外，据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官方社区所说，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2.x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一方面对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SQL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的支持做了大幅度的增强，另一方面，也通过优化了底层的计算引擎（第二代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tungsten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引擎，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whole-stage code generation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等），提升了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SQL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的执行性能以及稳定性。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所以在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2.x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中，一方面，开始鼓励大家多使用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SQL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SQL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支持，采用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SQL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来编写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SQL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进行最常见的大数据统计分析。比如可以尝试将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Hive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中的运行的一些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SQL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语句慢慢迁移到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SQL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上来。另外一方面，也提醒大家，一般一个新的大版本，都是不太稳定的，因此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SQL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虽然在功能、性能和稳定性上做了很多的增强，但是难免还是会有很多的坑。因此建议大家在做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Hive/RDBMS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（比如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Oracle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）到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SQL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的迁移时，要小心谨慎，一点点迁移，同时做好踩坑的准备。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2675255" y="782320"/>
            <a:ext cx="699262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2.x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各组件分析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Dataframe/Dataset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3840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就像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RDD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一样，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Dataframe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也代表一个不可变的分布式数据集。与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RDD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不同的一点是，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Dataframe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引入了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schema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的概念，支持以复杂的类型作为元素类型，同时指定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schema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，比如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Row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。因此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Dataframe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更像是传统关系型数据库中的表的概念。为了提升开发人员对大数据的处理能力，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Dataframe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除了提供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schema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的引入，还基于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Schema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提供了很多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RDD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所不具备的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high-level API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，以及一些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domain-specific language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（特定领域编程语言）。但是在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2.0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中，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Dataframe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Dataset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合并了，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Dataframe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已经不是一个单独的概念了，目前仅仅只是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Dataset[Row]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的一个类型别名而已，你可以理解为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Dataframe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就是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Dataset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。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4" name="圆角矩形 3"/>
          <p:cNvSpPr/>
          <p:nvPr/>
        </p:nvSpPr>
        <p:spPr>
          <a:xfrm>
            <a:off x="2494915" y="4293235"/>
            <a:ext cx="969010" cy="7200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Dataframe</a:t>
            </a:r>
            <a:endParaRPr lang="en-US" altLang="zh-CN" sz="1200"/>
          </a:p>
        </p:txBody>
      </p:sp>
      <p:sp>
        <p:nvSpPr>
          <p:cNvPr id="5" name="圆角矩形 4"/>
          <p:cNvSpPr/>
          <p:nvPr/>
        </p:nvSpPr>
        <p:spPr>
          <a:xfrm>
            <a:off x="3094990" y="4818380"/>
            <a:ext cx="969010" cy="72009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Dataset</a:t>
            </a:r>
            <a:endParaRPr lang="en-US" altLang="zh-CN" sz="1200"/>
          </a:p>
        </p:txBody>
      </p:sp>
      <p:sp>
        <p:nvSpPr>
          <p:cNvPr id="6" name="圆角矩形 5"/>
          <p:cNvSpPr/>
          <p:nvPr/>
        </p:nvSpPr>
        <p:spPr>
          <a:xfrm>
            <a:off x="5002530" y="3849370"/>
            <a:ext cx="1142365" cy="249936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Dataset</a:t>
            </a:r>
            <a:endParaRPr lang="en-US" altLang="zh-CN" sz="1200"/>
          </a:p>
          <a:p>
            <a:pPr algn="ctr"/>
            <a:r>
              <a:rPr lang="zh-CN" altLang="en-US" sz="1200"/>
              <a:t>（</a:t>
            </a:r>
            <a:r>
              <a:rPr lang="en-US" altLang="zh-CN" sz="1200"/>
              <a:t>Spark 2.0</a:t>
            </a:r>
            <a:r>
              <a:rPr lang="zh-CN" altLang="en-US" sz="1200"/>
              <a:t>）</a:t>
            </a:r>
            <a:endParaRPr lang="zh-CN" altLang="en-US" sz="1200"/>
          </a:p>
        </p:txBody>
      </p:sp>
      <p:sp>
        <p:nvSpPr>
          <p:cNvPr id="7" name="右箭头 6"/>
          <p:cNvSpPr/>
          <p:nvPr/>
        </p:nvSpPr>
        <p:spPr>
          <a:xfrm>
            <a:off x="4150995" y="4653280"/>
            <a:ext cx="792480" cy="50419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995035" y="5381625"/>
            <a:ext cx="969010" cy="7200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Typed API</a:t>
            </a:r>
            <a:endParaRPr lang="en-US" altLang="zh-CN" sz="1200"/>
          </a:p>
        </p:txBody>
      </p:sp>
      <p:sp>
        <p:nvSpPr>
          <p:cNvPr id="9" name="文本框 8"/>
          <p:cNvSpPr txBox="1"/>
          <p:nvPr/>
        </p:nvSpPr>
        <p:spPr>
          <a:xfrm>
            <a:off x="6358890" y="6161405"/>
            <a:ext cx="1740535" cy="414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cs typeface="宋体" panose="02010600030101010101" pitchFamily="2" charset="-122"/>
              </a:rPr>
              <a:t>·</a:t>
            </a:r>
            <a:r>
              <a:rPr lang="en-US" altLang="zh-CN"/>
              <a:t>Dataset[T]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5995035" y="4098290"/>
            <a:ext cx="969010" cy="7200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Untyped API</a:t>
            </a:r>
            <a:endParaRPr lang="en-US" altLang="zh-CN" sz="1200"/>
          </a:p>
        </p:txBody>
      </p:sp>
      <p:sp>
        <p:nvSpPr>
          <p:cNvPr id="11" name="文本框 10"/>
          <p:cNvSpPr txBox="1"/>
          <p:nvPr/>
        </p:nvSpPr>
        <p:spPr>
          <a:xfrm>
            <a:off x="6358890" y="4736465"/>
            <a:ext cx="3159125" cy="581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cs typeface="宋体" panose="02010600030101010101" pitchFamily="2" charset="-122"/>
              </a:rPr>
              <a:t>·</a:t>
            </a:r>
            <a:r>
              <a:rPr lang="en-US" altLang="zh-CN" sz="1600"/>
              <a:t>Dataframe = Dataset[Row]</a:t>
            </a:r>
            <a:endParaRPr lang="en-US" altLang="zh-CN" sz="1600"/>
          </a:p>
          <a:p>
            <a:r>
              <a:rPr lang="en-US" altLang="zh-CN" sz="1600">
                <a:cs typeface="宋体" panose="02010600030101010101" pitchFamily="2" charset="-122"/>
              </a:rPr>
              <a:t>·</a:t>
            </a:r>
            <a:r>
              <a:rPr lang="en-US" altLang="zh-CN" sz="1600"/>
              <a:t>Alias</a:t>
            </a:r>
            <a:endParaRPr lang="en-US" altLang="zh-CN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2675255" y="744855"/>
            <a:ext cx="699262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2.x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各组件分析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Dataframe/Dataset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512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400" dirty="0">
                <a:solidFill>
                  <a:schemeClr val="tx1"/>
                </a:solidFill>
                <a:sym typeface="+mn-ea"/>
              </a:rPr>
              <a:t>从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Spark 2.0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开始，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Dataset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有两种表现形式：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typed API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untyped API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。我们可以认为，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Dataframe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就是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Dataset[Row]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的别名，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Row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就是一个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untyped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类型的对象，因为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Row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是类似于数据库中的一行，我们只知道里面有哪些列，但是有些列即使不存在，我们也可以这对这些不存在的列进行操作。因此其被定义为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untyped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，就是弱类型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。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Dataset[T]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本身，是一种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typed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类型的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API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，其中的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Object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通常都是我们自己自定义的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typed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类型的对象，因为对象是我们自己定义的，所以包括字段命名以及字段类型都是强类型的。目前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Scala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支持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Dataset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Dataframe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两种类型，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Java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仅仅支持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Dataset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类型，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Python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因为不具备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compile-time type-safety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特性，因此仅仅支持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Dataframe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。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2675255" y="744855"/>
            <a:ext cx="699262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2.x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各组件分析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Dataframe/Dataset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512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sym typeface="+mn-ea"/>
              </a:rPr>
              <a:t>Dataset API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有哪些优点呢？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1400" b="1" dirty="0">
                <a:solidFill>
                  <a:schemeClr val="tx1"/>
                </a:solidFill>
                <a:sym typeface="+mn-ea"/>
              </a:rPr>
              <a:t>、静态类型以及运行时的类型安全性</a:t>
            </a:r>
            <a:endParaRPr lang="zh-CN" altLang="en-US" sz="1400" b="1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SQL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语言具有最不严格的限制，而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Dataset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具有最严格的限制。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SQL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语言在只有在运行时才能发现一些错误，比如类型错误，但是由于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Dataframe/Dataset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目前都是要求类型指定的（静态类型），因此在编译时就可以发现类型错误，并提供运行时的类型安全。比如说，如果我们调用了一个不属于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Dataframe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API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，编译时就会报错。但是如果你使用了一个不存在的列，那么也只能到运行时才能发现了。而最严格的就是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Dataset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了，因为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Dataset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是完全基于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typed API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来设计的，类型都是严格而且强类型的，因此如果你使用了错误的类型，或者对不存在的列进行了操作，都能在编译时就发现。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graphicFrame>
        <p:nvGraphicFramePr>
          <p:cNvPr id="5" name="表格 4"/>
          <p:cNvGraphicFramePr/>
          <p:nvPr/>
        </p:nvGraphicFramePr>
        <p:xfrm>
          <a:off x="3260090" y="5248275"/>
          <a:ext cx="6203315" cy="11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305"/>
                <a:gridCol w="1550670"/>
                <a:gridCol w="1551305"/>
                <a:gridCol w="1550035"/>
              </a:tblGrid>
              <a:tr h="3683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SQL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Dataframe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Dataset</a:t>
                      </a:r>
                      <a:endParaRPr lang="en-US" altLang="zh-CN"/>
                    </a:p>
                  </a:txBody>
                  <a:tcPr/>
                </a:tc>
              </a:tr>
              <a:tr h="3556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Syntax Error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Runtime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Compile Time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Compile Time</a:t>
                      </a:r>
                      <a:endParaRPr lang="en-US" altLang="zh-CN"/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Analysis Error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Runtime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Runtime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Compile Time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8833</Words>
  <Application>WPS 演示</Application>
  <PresentationFormat>自定义</PresentationFormat>
  <Paragraphs>268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Administrator</cp:lastModifiedBy>
  <cp:revision>185</cp:revision>
  <dcterms:created xsi:type="dcterms:W3CDTF">2015-04-21T08:21:00Z</dcterms:created>
  <dcterms:modified xsi:type="dcterms:W3CDTF">2016-08-14T09:56:50Z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2052-10.1.0.5862</vt:lpwstr>
  </property>
</Properties>
</file>