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66c9eebf2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66c9eebf2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66c9eebf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66c9eebf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3a890df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3a890df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66c9eebf2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66c9eebf2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66c9eebf2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66c9eebf2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66c9eebf2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66c9eebf2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66c9eebf2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66c9eebf2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200">
                <a:solidFill>
                  <a:srgbClr val="595959"/>
                </a:solidFill>
              </a:rPr>
              <a:t>MT-bench:</a:t>
            </a:r>
            <a:r>
              <a:rPr lang="es" sz="1000">
                <a:solidFill>
                  <a:schemeClr val="dk1"/>
                </a:solidFill>
              </a:rPr>
              <a:t>GPT-4, GPT-3.5, Claude-V1, Vicuna-13B, Alpaca-13B [38], and LLaMA-13B </a:t>
            </a:r>
            <a:r>
              <a:rPr lang="es">
                <a:solidFill>
                  <a:schemeClr val="dk1"/>
                </a:solidFill>
              </a:rPr>
              <a:t>				</a:t>
            </a:r>
            <a:endParaRPr>
              <a:solidFill>
                <a:schemeClr val="dk1"/>
              </a:solidFill>
            </a:endParaRPr>
          </a:p>
          <a:p>
            <a:pPr indent="0" lvl="0" marL="0" rtl="0" algn="l">
              <a:lnSpc>
                <a:spcPct val="115000"/>
              </a:lnSpc>
              <a:spcBef>
                <a:spcPts val="1200"/>
              </a:spcBef>
              <a:spcAft>
                <a:spcPts val="0"/>
              </a:spcAft>
              <a:buNone/>
            </a:pPr>
            <a:r>
              <a:rPr b="1" lang="es" sz="1200">
                <a:solidFill>
                  <a:srgbClr val="595959"/>
                </a:solidFill>
              </a:rPr>
              <a:t>Chatbot Arena: </a:t>
            </a:r>
            <a:r>
              <a:rPr lang="es" sz="1000">
                <a:solidFill>
                  <a:schemeClr val="dk1"/>
                </a:solidFill>
              </a:rPr>
              <a:t> GPT-4, GPT-3.5, Claude, Vicuna-7B/13B, Koala-13B [16], Alpaca-13B, LLaMA- 13B, and Dolly-12B.  </a:t>
            </a:r>
            <a:endParaRPr sz="1000">
              <a:solidFill>
                <a:schemeClr val="dk1"/>
              </a:solidFill>
            </a:endParaRPr>
          </a:p>
          <a:p>
            <a:pPr indent="0" lvl="0" marL="0" rtl="0" algn="l">
              <a:lnSpc>
                <a:spcPct val="115000"/>
              </a:lnSpc>
              <a:spcBef>
                <a:spcPts val="1200"/>
              </a:spcBef>
              <a:spcAft>
                <a:spcPts val="0"/>
              </a:spcAft>
              <a:buNone/>
            </a:pPr>
            <a:r>
              <a:rPr lang="es">
                <a:solidFill>
                  <a:schemeClr val="dk1"/>
                </a:solidFill>
              </a:rPr>
              <a:t>				</a:t>
            </a:r>
            <a:endParaRPr>
              <a:solidFill>
                <a:schemeClr val="dk1"/>
              </a:solidFill>
            </a:endParaRPr>
          </a:p>
          <a:p>
            <a:pPr indent="0" lvl="0" marL="0" rtl="0" algn="l">
              <a:lnSpc>
                <a:spcPct val="115000"/>
              </a:lnSpc>
              <a:spcBef>
                <a:spcPts val="1200"/>
              </a:spcBef>
              <a:spcAft>
                <a:spcPts val="0"/>
              </a:spcAft>
              <a:buNone/>
            </a:pPr>
            <a:r>
              <a:rPr lang="es">
                <a:solidFill>
                  <a:schemeClr val="dk1"/>
                </a:solidFill>
              </a:rPr>
              <a:t>			</a:t>
            </a:r>
            <a:endParaRPr>
              <a:solidFill>
                <a:schemeClr val="dk1"/>
              </a:solidFill>
            </a:endParaRPr>
          </a:p>
          <a:p>
            <a:pPr indent="0" lvl="0" marL="0" rtl="0" algn="l">
              <a:lnSpc>
                <a:spcPct val="115000"/>
              </a:lnSpc>
              <a:spcBef>
                <a:spcPts val="1200"/>
              </a:spcBef>
              <a:spcAft>
                <a:spcPts val="0"/>
              </a:spcAft>
              <a:buNone/>
            </a:pPr>
            <a:r>
              <a:rPr lang="es">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66c9eebf2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66c9eebf2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66c9eebf2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466c9eebf2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66c9eebf2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66c9eebf2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3a890df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3a890df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s" sz="1800">
                <a:solidFill>
                  <a:srgbClr val="595959"/>
                </a:solidFill>
              </a:rPr>
              <a:t>chatbots</a:t>
            </a:r>
            <a:r>
              <a:rPr lang="es" sz="1800">
                <a:solidFill>
                  <a:srgbClr val="595959"/>
                </a:solidFill>
              </a:rPr>
              <a:t> → asistentes de chat basados en LLMs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66c9eebf2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66c9eebf2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3a890dfc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3a890dfc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800">
                <a:solidFill>
                  <a:srgbClr val="595959"/>
                </a:solidFill>
              </a:rPr>
              <a:t>chatbots</a:t>
            </a:r>
            <a:r>
              <a:rPr lang="es" sz="1800">
                <a:solidFill>
                  <a:srgbClr val="595959"/>
                </a:solidFill>
              </a:rPr>
              <a:t> → asistentes de chat basados en LLMs</a:t>
            </a:r>
            <a:endParaRPr sz="1800">
              <a:solidFill>
                <a:srgbClr val="595959"/>
              </a:solidFill>
            </a:endParaRPr>
          </a:p>
          <a:p>
            <a:pPr indent="0" lvl="0" marL="0" rtl="0" algn="l">
              <a:lnSpc>
                <a:spcPct val="115000"/>
              </a:lnSpc>
              <a:spcBef>
                <a:spcPts val="1200"/>
              </a:spcBef>
              <a:spcAft>
                <a:spcPts val="1200"/>
              </a:spcAft>
              <a:buNone/>
            </a:pPr>
            <a:r>
              <a:rPr lang="es" sz="1800">
                <a:solidFill>
                  <a:srgbClr val="595959"/>
                </a:solidFill>
              </a:rPr>
              <a:t>reinforcement learning with human feedback (RLHF)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3a890dfc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3a890dfc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modelos LLaMA muestran un rendimiento competitivo en las pruebas de referencia convencionales (Tabla 8), sus respuestas a preguntas abiertas no suelen ser las preferidas por los humanos.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66c9eebf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66c9eebf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66c9eebf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66c9eebf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3a890dfc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3a890df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66c9eebf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66c9eebf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66c9eebf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66c9eebf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huggingface.co/spaces/lmarena-ai/chatbot-arena-leaderboar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3600">
                <a:solidFill>
                  <a:srgbClr val="0000FF"/>
                </a:solidFill>
              </a:rPr>
              <a:t>Judging LLM-as-a-Judge with MT-Bench and Chatbot Arena</a:t>
            </a:r>
            <a:endParaRPr b="1" sz="3600">
              <a:solidFill>
                <a:srgbClr val="0000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200"/>
              <a:t>https://openreview.net/forum?id=uccHPGDlao</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title="Captura de Pantalla 2025-04-01 a las 13.41.10.png"/>
          <p:cNvPicPr preferRelativeResize="0"/>
          <p:nvPr/>
        </p:nvPicPr>
        <p:blipFill>
          <a:blip r:embed="rId3">
            <a:alphaModFix/>
          </a:blip>
          <a:stretch>
            <a:fillRect/>
          </a:stretch>
        </p:blipFill>
        <p:spPr>
          <a:xfrm>
            <a:off x="923213" y="152400"/>
            <a:ext cx="7297580" cy="48386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3. LLM as a Judge</a:t>
            </a:r>
            <a:endParaRPr b="1">
              <a:solidFill>
                <a:srgbClr val="0000FF"/>
              </a:solidFill>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Char char="➔"/>
            </a:pPr>
            <a:r>
              <a:rPr b="1" lang="es" sz="1200"/>
              <a:t>Objetivo:</a:t>
            </a:r>
            <a:r>
              <a:rPr lang="es" sz="1200"/>
              <a:t> Enfoque escalable y automatizado a la evaluación; </a:t>
            </a:r>
            <a:r>
              <a:rPr lang="es" sz="1200"/>
              <a:t>evaluar eficazmente las respuestas de los asistentes de chat y ajustarse a las preferencias humanas</a:t>
            </a:r>
            <a:endParaRPr sz="1200"/>
          </a:p>
          <a:p>
            <a:pPr indent="-304800" lvl="0" marL="457200" rtl="0" algn="l">
              <a:lnSpc>
                <a:spcPct val="105000"/>
              </a:lnSpc>
              <a:spcBef>
                <a:spcPts val="0"/>
              </a:spcBef>
              <a:spcAft>
                <a:spcPts val="0"/>
              </a:spcAft>
              <a:buSzPts val="1200"/>
              <a:buChar char="➔"/>
            </a:pPr>
            <a:r>
              <a:rPr b="1" lang="es" sz="1200"/>
              <a:t>Desafío en la evaluación</a:t>
            </a:r>
            <a:r>
              <a:rPr lang="es" sz="1200"/>
              <a:t>: </a:t>
            </a:r>
            <a:r>
              <a:rPr lang="es" sz="1200"/>
              <a:t>Preguntas de MT-bench y Chatbot Arena abiertas y sin respuestas de referencia, concebir un programa basado en reglas para evaluar los resultados es difícil. Las métricas de evaluación tradicionales basadas en la similitud entre los resultados y las respuestas de referencia tampoco son eficaces.</a:t>
            </a:r>
            <a:endParaRPr sz="1200"/>
          </a:p>
          <a:p>
            <a:pPr indent="-304800" lvl="0" marL="457200" rtl="0" algn="l">
              <a:lnSpc>
                <a:spcPct val="105000"/>
              </a:lnSpc>
              <a:spcBef>
                <a:spcPts val="0"/>
              </a:spcBef>
              <a:spcAft>
                <a:spcPts val="0"/>
              </a:spcAft>
              <a:buSzPts val="1200"/>
              <a:buChar char="➔"/>
            </a:pPr>
            <a:r>
              <a:rPr lang="es" sz="1200"/>
              <a:t>Tipos de LLM-as-a-judge:</a:t>
            </a:r>
            <a:endParaRPr sz="1200"/>
          </a:p>
          <a:p>
            <a:pPr indent="-304800" lvl="1" marL="914400" rtl="0" algn="l">
              <a:lnSpc>
                <a:spcPct val="105000"/>
              </a:lnSpc>
              <a:spcBef>
                <a:spcPts val="0"/>
              </a:spcBef>
              <a:spcAft>
                <a:spcPts val="0"/>
              </a:spcAft>
              <a:buSzPts val="1200"/>
              <a:buChar char="◆"/>
            </a:pPr>
            <a:r>
              <a:rPr b="1" lang="es" sz="1200"/>
              <a:t>Comparación por pares</a:t>
            </a:r>
            <a:r>
              <a:rPr lang="es" sz="1200"/>
              <a:t>: dadas una pregunta y dos respuestas, cuál es mejor o empate</a:t>
            </a:r>
            <a:endParaRPr sz="1200"/>
          </a:p>
          <a:p>
            <a:pPr indent="-304800" lvl="2" marL="1371600" rtl="0" algn="l">
              <a:lnSpc>
                <a:spcPct val="105000"/>
              </a:lnSpc>
              <a:spcBef>
                <a:spcPts val="0"/>
              </a:spcBef>
              <a:spcAft>
                <a:spcPts val="0"/>
              </a:spcAft>
              <a:buClr>
                <a:srgbClr val="FF0000"/>
              </a:buClr>
              <a:buSzPts val="1200"/>
              <a:buChar char="●"/>
            </a:pPr>
            <a:r>
              <a:rPr lang="es" sz="1200"/>
              <a:t>menor escalabilidad cuando aumenta el número de jugadores, el nº de parejas crece cuadráticamente</a:t>
            </a:r>
            <a:endParaRPr sz="1200"/>
          </a:p>
          <a:p>
            <a:pPr indent="-304800" lvl="1" marL="914400" rtl="0" algn="l">
              <a:lnSpc>
                <a:spcPct val="105000"/>
              </a:lnSpc>
              <a:spcBef>
                <a:spcPts val="0"/>
              </a:spcBef>
              <a:spcAft>
                <a:spcPts val="0"/>
              </a:spcAft>
              <a:buSzPts val="1200"/>
              <a:buChar char="◆"/>
            </a:pPr>
            <a:r>
              <a:rPr b="1" lang="es" sz="1200"/>
              <a:t>Calificación de una sola respuesta: </a:t>
            </a:r>
            <a:r>
              <a:rPr lang="es" sz="1200"/>
              <a:t>puntuación a una única respuesta.</a:t>
            </a:r>
            <a:endParaRPr sz="1200"/>
          </a:p>
          <a:p>
            <a:pPr indent="-304800" lvl="2" marL="1371600" rtl="0" algn="l">
              <a:lnSpc>
                <a:spcPct val="105000"/>
              </a:lnSpc>
              <a:spcBef>
                <a:spcPts val="0"/>
              </a:spcBef>
              <a:spcAft>
                <a:spcPts val="0"/>
              </a:spcAft>
              <a:buClr>
                <a:srgbClr val="FF0000"/>
              </a:buClr>
              <a:buSzPts val="1200"/>
              <a:buChar char="●"/>
            </a:pPr>
            <a:r>
              <a:rPr lang="es" sz="1200"/>
              <a:t>capacidad baja de discernir diferencias sutiles entre parejas</a:t>
            </a:r>
            <a:r>
              <a:rPr lang="es" sz="1200"/>
              <a:t>; las puntuaciones absolutas podrían fluctuar más que los resultados relativos por parejas si cambia el modelo de juez.</a:t>
            </a:r>
            <a:endParaRPr sz="1200"/>
          </a:p>
          <a:p>
            <a:pPr indent="-304800" lvl="1" marL="914400" rtl="0" algn="l">
              <a:lnSpc>
                <a:spcPct val="105000"/>
              </a:lnSpc>
              <a:spcBef>
                <a:spcPts val="0"/>
              </a:spcBef>
              <a:spcAft>
                <a:spcPts val="0"/>
              </a:spcAft>
              <a:buSzPts val="1200"/>
              <a:buChar char="◆"/>
            </a:pPr>
            <a:r>
              <a:rPr b="1" lang="es" sz="1200"/>
              <a:t>Calificación guiada por referencias: </a:t>
            </a:r>
            <a:r>
              <a:rPr lang="es" sz="1200"/>
              <a:t>solución de referencia</a:t>
            </a:r>
            <a:endParaRPr sz="1200"/>
          </a:p>
          <a:p>
            <a:pPr indent="0" lvl="0" marL="0" rtl="0" algn="l">
              <a:lnSpc>
                <a:spcPct val="105000"/>
              </a:lnSpc>
              <a:spcBef>
                <a:spcPts val="1200"/>
              </a:spcBef>
              <a:spcAft>
                <a:spcPts val="1200"/>
              </a:spcAft>
              <a:buSzPts val="935"/>
              <a:buNone/>
            </a:pPr>
            <a:r>
              <a:t/>
            </a:r>
            <a:endParaRPr sz="1200"/>
          </a:p>
        </p:txBody>
      </p:sp>
      <p:sp>
        <p:nvSpPr>
          <p:cNvPr id="123" name="Google Shape;123;p23"/>
          <p:cNvSpPr/>
          <p:nvPr/>
        </p:nvSpPr>
        <p:spPr>
          <a:xfrm>
            <a:off x="416700" y="3951175"/>
            <a:ext cx="8310600" cy="7266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3"/>
          <p:cNvSpPr txBox="1"/>
          <p:nvPr/>
        </p:nvSpPr>
        <p:spPr>
          <a:xfrm>
            <a:off x="416700" y="3996200"/>
            <a:ext cx="831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solidFill>
                  <a:schemeClr val="dk2"/>
                </a:solidFill>
              </a:rPr>
              <a:t>Ventajas: </a:t>
            </a:r>
            <a:r>
              <a:rPr b="1" lang="es">
                <a:solidFill>
                  <a:schemeClr val="dk2"/>
                </a:solidFill>
              </a:rPr>
              <a:t>escalabilidad</a:t>
            </a:r>
            <a:r>
              <a:rPr lang="es">
                <a:solidFill>
                  <a:schemeClr val="dk2"/>
                </a:solidFill>
              </a:rPr>
              <a:t>, porque reduce la necesidad de intervención humana, y </a:t>
            </a:r>
            <a:r>
              <a:rPr b="1" lang="es">
                <a:solidFill>
                  <a:schemeClr val="dk2"/>
                </a:solidFill>
              </a:rPr>
              <a:t>explicabilidad</a:t>
            </a:r>
            <a:r>
              <a:rPr lang="es">
                <a:solidFill>
                  <a:schemeClr val="dk2"/>
                </a:solidFill>
              </a:rPr>
              <a:t>, porque no solo proporcionan puntuaciones, sino también explicaciones (resultados interpretables).</a:t>
            </a:r>
            <a:endParaRPr>
              <a:solidFill>
                <a:schemeClr val="dk1"/>
              </a:solidFill>
            </a:endParaRPr>
          </a:p>
          <a:p>
            <a:pPr indent="0" lvl="0" marL="0" rtl="0" algn="ctr">
              <a:spcBef>
                <a:spcPts val="1200"/>
              </a:spcBef>
              <a:spcAft>
                <a:spcPts val="0"/>
              </a:spcAft>
              <a:buNone/>
            </a:pPr>
            <a:r>
              <a:t/>
            </a:r>
            <a:endParaRPr b="1">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FF"/>
                </a:solidFill>
              </a:rPr>
              <a:t>Limitaciones de </a:t>
            </a:r>
            <a:r>
              <a:rPr lang="es">
                <a:solidFill>
                  <a:srgbClr val="0000FF"/>
                </a:solidFill>
              </a:rPr>
              <a:t>LLM como juez</a:t>
            </a:r>
            <a:endParaRPr>
              <a:solidFill>
                <a:srgbClr val="0000FF"/>
              </a:solidFill>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es" sz="1300"/>
              <a:t>sesgo de posición</a:t>
            </a:r>
            <a:r>
              <a:rPr lang="es" sz="1300"/>
              <a:t>: favorecer determinadas posiciones (primera respuesta sobre segunda).</a:t>
            </a:r>
            <a:endParaRPr sz="1300"/>
          </a:p>
          <a:p>
            <a:pPr indent="-311150" lvl="1" marL="914400" rtl="0" algn="l">
              <a:spcBef>
                <a:spcPts val="0"/>
              </a:spcBef>
              <a:spcAft>
                <a:spcPts val="0"/>
              </a:spcAft>
              <a:buSzPts val="1300"/>
              <a:buChar char="◆"/>
            </a:pPr>
            <a:r>
              <a:rPr b="1" lang="es" sz="1300"/>
              <a:t>análisis:</a:t>
            </a:r>
            <a:r>
              <a:rPr lang="es" sz="1300"/>
              <a:t> % de casos con resultados coherentes al intercambiar el orden de dos asistentes. </a:t>
            </a:r>
            <a:endParaRPr sz="1300"/>
          </a:p>
          <a:p>
            <a:pPr indent="-311150" lvl="1" marL="914400" rtl="0" algn="l">
              <a:spcBef>
                <a:spcPts val="0"/>
              </a:spcBef>
              <a:spcAft>
                <a:spcPts val="0"/>
              </a:spcAft>
              <a:buSzPts val="1300"/>
              <a:buChar char="◆"/>
            </a:pPr>
            <a:r>
              <a:rPr b="1" lang="es" sz="1300"/>
              <a:t>origen:</a:t>
            </a:r>
            <a:r>
              <a:rPr lang="es" sz="1300"/>
              <a:t> datos de entrenamiento o arquitectura de izq. a dcha. de los transformadores causales</a:t>
            </a:r>
            <a:endParaRPr sz="1300"/>
          </a:p>
          <a:p>
            <a:pPr indent="-311150" lvl="1" marL="914400" rtl="0" algn="l">
              <a:spcBef>
                <a:spcPts val="0"/>
              </a:spcBef>
              <a:spcAft>
                <a:spcPts val="0"/>
              </a:spcAft>
              <a:buSzPts val="1300"/>
              <a:buChar char="◆"/>
            </a:pPr>
            <a:r>
              <a:rPr b="1" lang="es" sz="1300"/>
              <a:t>solución 1 (swapping positions):</a:t>
            </a:r>
            <a:r>
              <a:rPr lang="es" sz="1300"/>
              <a:t> juzgar dos veces intercambiando el orden de dos respuestas y sólo declarar victoria cuando una respuesta es preferida en ambos. O asignar posiciones al azar</a:t>
            </a:r>
            <a:endParaRPr sz="1300"/>
          </a:p>
          <a:p>
            <a:pPr indent="-311150" lvl="1" marL="914400" rtl="0" algn="l">
              <a:spcBef>
                <a:spcPts val="0"/>
              </a:spcBef>
              <a:spcAft>
                <a:spcPts val="0"/>
              </a:spcAft>
              <a:buSzPts val="1300"/>
              <a:buChar char="◆"/>
            </a:pPr>
            <a:r>
              <a:rPr b="1" lang="es" sz="1300"/>
              <a:t>solución 2</a:t>
            </a:r>
            <a:r>
              <a:rPr lang="es" sz="1300"/>
              <a:t> </a:t>
            </a:r>
            <a:r>
              <a:rPr b="1" lang="es" sz="1300"/>
              <a:t>(few-shot judge</a:t>
            </a:r>
            <a:r>
              <a:rPr lang="es" sz="1300"/>
              <a:t>): Seleccionar tres ejemplos de buen juicio utilizando preguntas similares a las del MT-bench, GPT-3.5 y Vicuna para generar respuestas, y GPT-4 para generar juicios. Los ejemplos abarcan tres casos: A es mejor, B es mejor y empate. Más caro.</a:t>
            </a:r>
            <a:endParaRPr sz="1300"/>
          </a:p>
          <a:p>
            <a:pPr indent="0" lvl="0" marL="0" rtl="0" algn="l">
              <a:spcBef>
                <a:spcPts val="1200"/>
              </a:spcBef>
              <a:spcAft>
                <a:spcPts val="0"/>
              </a:spcAft>
              <a:buNone/>
            </a:pPr>
            <a:r>
              <a:t/>
            </a:r>
            <a:endParaRPr sz="700"/>
          </a:p>
          <a:p>
            <a:pPr indent="-311150" lvl="0" marL="457200" rtl="0" algn="l">
              <a:spcBef>
                <a:spcPts val="1200"/>
              </a:spcBef>
              <a:spcAft>
                <a:spcPts val="0"/>
              </a:spcAft>
              <a:buSzPts val="1300"/>
              <a:buChar char="➔"/>
            </a:pPr>
            <a:r>
              <a:rPr b="1" lang="es" sz="1300"/>
              <a:t>sesgo de verbosidad</a:t>
            </a:r>
            <a:r>
              <a:rPr lang="es" sz="1300"/>
              <a:t>: favorecer las respuestas más largas, aunque no sean tan claras, de alta calidad o precisas como las alternativas más breves.</a:t>
            </a:r>
            <a:endParaRPr sz="1300"/>
          </a:p>
          <a:p>
            <a:pPr indent="-311150" lvl="1" marL="914400" rtl="0" algn="l">
              <a:spcBef>
                <a:spcPts val="0"/>
              </a:spcBef>
              <a:spcAft>
                <a:spcPts val="0"/>
              </a:spcAft>
              <a:buSzPts val="1300"/>
              <a:buChar char="◆"/>
            </a:pPr>
            <a:r>
              <a:rPr b="1" lang="es" sz="1300"/>
              <a:t>análisis (“repetitive list” attack):</a:t>
            </a:r>
            <a:r>
              <a:rPr lang="es" sz="1300"/>
              <a:t>  se toma una respuesta con una lista numerada, y luego se hace más larga al reescribir los ítems de la lista sin agregar nueva información, solo parafraseando y duplicando los puntos. El ataque se considera exitoso si el modelo prefiere la versión más larga</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FF"/>
                </a:solidFill>
              </a:rPr>
              <a:t>Limitaciones de LLM como juez</a:t>
            </a:r>
            <a:endParaRPr>
              <a:solidFill>
                <a:srgbClr val="0000FF"/>
              </a:solidFill>
            </a:endParaRPr>
          </a:p>
        </p:txBody>
      </p:sp>
      <p:pic>
        <p:nvPicPr>
          <p:cNvPr id="136" name="Google Shape;136;p25" title="Captura de Pantalla 2025-04-01 a las 13.45.07.png"/>
          <p:cNvPicPr preferRelativeResize="0"/>
          <p:nvPr/>
        </p:nvPicPr>
        <p:blipFill>
          <a:blip r:embed="rId3">
            <a:alphaModFix/>
          </a:blip>
          <a:stretch>
            <a:fillRect/>
          </a:stretch>
        </p:blipFill>
        <p:spPr>
          <a:xfrm>
            <a:off x="431650" y="1098623"/>
            <a:ext cx="6787099" cy="199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FF"/>
                </a:solidFill>
              </a:rPr>
              <a:t>Limitaciones de LLM como juez</a:t>
            </a:r>
            <a:endParaRPr>
              <a:solidFill>
                <a:srgbClr val="0000FF"/>
              </a:solidFill>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s" sz="1300"/>
              <a:t>sesgo de autovaloración: </a:t>
            </a:r>
            <a:r>
              <a:rPr lang="es" sz="1300"/>
              <a:t> favorecer las respuestas generadas por ellos mismos</a:t>
            </a:r>
            <a:endParaRPr sz="1300"/>
          </a:p>
          <a:p>
            <a:pPr indent="-311150" lvl="1" marL="914400" rtl="0" algn="l">
              <a:spcBef>
                <a:spcPts val="0"/>
              </a:spcBef>
              <a:spcAft>
                <a:spcPts val="0"/>
              </a:spcAft>
              <a:buSzPts val="1300"/>
              <a:buChar char="◆"/>
            </a:pPr>
            <a:r>
              <a:rPr b="1" lang="es" sz="1300"/>
              <a:t>análisis:</a:t>
            </a:r>
            <a:r>
              <a:rPr lang="es" sz="1300"/>
              <a:t> estadísticas. GPT-4 se favorece a sí mismo con un 10% más de porcentaje de victorias.</a:t>
            </a:r>
            <a:endParaRPr sz="1300"/>
          </a:p>
          <a:p>
            <a:pPr indent="0" lvl="0" marL="914400" rtl="0" algn="l">
              <a:spcBef>
                <a:spcPts val="1200"/>
              </a:spcBef>
              <a:spcAft>
                <a:spcPts val="0"/>
              </a:spcAft>
              <a:buNone/>
            </a:pPr>
            <a:r>
              <a:t/>
            </a:r>
            <a:endParaRPr sz="675"/>
          </a:p>
          <a:p>
            <a:pPr indent="-311150" lvl="0" marL="457200" rtl="0" algn="l">
              <a:spcBef>
                <a:spcPts val="1200"/>
              </a:spcBef>
              <a:spcAft>
                <a:spcPts val="0"/>
              </a:spcAft>
              <a:buSzPts val="1300"/>
              <a:buChar char="➔"/>
            </a:pPr>
            <a:r>
              <a:rPr b="1" lang="es" sz="1300"/>
              <a:t>capacidad de razonamiento limitada:</a:t>
            </a:r>
            <a:r>
              <a:rPr lang="es" sz="1300"/>
              <a:t> fallo a la hora de evaluar porque no conoce respuesta correcta</a:t>
            </a:r>
            <a:endParaRPr sz="1300"/>
          </a:p>
          <a:p>
            <a:pPr indent="-311150" lvl="1" marL="914400" rtl="0" algn="l">
              <a:spcBef>
                <a:spcPts val="0"/>
              </a:spcBef>
              <a:spcAft>
                <a:spcPts val="0"/>
              </a:spcAft>
              <a:buSzPts val="1300"/>
              <a:buChar char="◆"/>
            </a:pPr>
            <a:r>
              <a:rPr b="1" lang="es" sz="1300"/>
              <a:t>solución 1 (Chain-of-thought Judge)</a:t>
            </a:r>
            <a:r>
              <a:rPr lang="es" sz="1300"/>
              <a:t>: </a:t>
            </a:r>
            <a:r>
              <a:rPr lang="es" sz="1300"/>
              <a:t>hacer que el modelo piense paso a paso antes de dar una respuesta. Primero, el modelo trata de resolver el problema por sí mismo, como un razonamiento lógico. Luego, al momento de calificar la respuesta, el modelo usa ese razonamiento paso a paso para ver si la respuesta es correcta o no. A veces, el modelo sigue cometiendo los mismos errores que en su razonamiento original.</a:t>
            </a:r>
            <a:endParaRPr sz="1300"/>
          </a:p>
          <a:p>
            <a:pPr indent="-311150" lvl="1" marL="914400" rtl="0" algn="l">
              <a:spcBef>
                <a:spcPts val="0"/>
              </a:spcBef>
              <a:spcAft>
                <a:spcPts val="0"/>
              </a:spcAft>
              <a:buSzPts val="1300"/>
              <a:buChar char="◆"/>
            </a:pPr>
            <a:r>
              <a:rPr b="1" lang="es" sz="1300"/>
              <a:t>solución 2 (Reference-guided Judge)</a:t>
            </a:r>
            <a:r>
              <a:rPr lang="es" sz="1300"/>
              <a:t>: </a:t>
            </a:r>
            <a:r>
              <a:rPr lang="es" sz="1300"/>
              <a:t>mejora del anterior. En lugar de solo seguir el razonamiento del modelo, lo que se hace es pedirle al modelo que dé una respuesta como referencia. Luego, se le muestra esa respuesta (la de referencia) cuando tiene que calificar otra respuesta. Al hacerlo de esta forma, el modelo tiene algo con lo que comparar y puede calificar mejor. Al usar esta técnica, los errores disminuyen mucho (de un 70% de fallos a solo un 15%).</a:t>
            </a:r>
            <a:endParaRPr sz="1300"/>
          </a:p>
          <a:p>
            <a:pPr indent="0" lvl="0" marL="0" rtl="0" algn="l">
              <a:spcBef>
                <a:spcPts val="1200"/>
              </a:spcBef>
              <a:spcAft>
                <a:spcPts val="1200"/>
              </a:spcAft>
              <a:buNone/>
            </a:pPr>
            <a:r>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FF"/>
                </a:solidFill>
              </a:rPr>
              <a:t>Multi-turn judge</a:t>
            </a:r>
            <a:endParaRPr>
              <a:solidFill>
                <a:srgbClr val="0000FF"/>
              </a:solidFill>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sz="1300"/>
              <a:t>método para evaluar habilidades conversacionales en los modelos de lenguaje, donde cada pregunta tiene dos partes (o "turnos"). Para comparar dos asistentes, se muestran dos preguntas y cuatro respuestas, lo cual hace más difícil diseñar la evaluación correctamente.</a:t>
            </a:r>
            <a:endParaRPr sz="1300"/>
          </a:p>
          <a:p>
            <a:pPr indent="-311150" lvl="0" marL="457200" rtl="0" algn="l">
              <a:spcBef>
                <a:spcPts val="0"/>
              </a:spcBef>
              <a:spcAft>
                <a:spcPts val="0"/>
              </a:spcAft>
              <a:buSzPts val="1300"/>
              <a:buChar char="➔"/>
            </a:pPr>
            <a:r>
              <a:rPr lang="es" sz="1300"/>
              <a:t>Dos métodos:</a:t>
            </a:r>
            <a:endParaRPr sz="1300"/>
          </a:p>
          <a:p>
            <a:pPr indent="-311150" lvl="1" marL="914400" rtl="0" algn="l">
              <a:spcBef>
                <a:spcPts val="0"/>
              </a:spcBef>
              <a:spcAft>
                <a:spcPts val="0"/>
              </a:spcAft>
              <a:buClr>
                <a:srgbClr val="FF0000"/>
              </a:buClr>
              <a:buSzPts val="1300"/>
              <a:buChar char="◆"/>
            </a:pPr>
            <a:r>
              <a:rPr b="1" lang="es" sz="1300"/>
              <a:t>Dividir los dos turnos en dos preguntas separadas:</a:t>
            </a:r>
            <a:r>
              <a:rPr lang="es" sz="1300"/>
              <a:t> El modelo de lenguaje puede tener dificultades para encontrar la respuesta anterior en la conversación y cometer errores al evaluarla.</a:t>
            </a:r>
            <a:endParaRPr sz="1300"/>
          </a:p>
          <a:p>
            <a:pPr indent="-311150" lvl="1" marL="914400" rtl="0" algn="l">
              <a:spcBef>
                <a:spcPts val="0"/>
              </a:spcBef>
              <a:spcAft>
                <a:spcPts val="0"/>
              </a:spcAft>
              <a:buClr>
                <a:srgbClr val="34930A"/>
              </a:buClr>
              <a:buSzPts val="1300"/>
              <a:buChar char="◆"/>
            </a:pPr>
            <a:r>
              <a:rPr b="1" lang="es" sz="1300"/>
              <a:t>Mostrar la conversación completa en un solo mensaje:</a:t>
            </a:r>
            <a:r>
              <a:rPr lang="es" sz="1300"/>
              <a:t> El modelo puede ver todo el contexto de la conversación. Al mostrar todo en un solo mensaje, y pedirle al modelo que se enfoque en la segunda pregunta, se reduce mucho el problema de no poder hacer una referencia precisa.</a:t>
            </a:r>
            <a:endParaRPr sz="1300"/>
          </a:p>
          <a:p>
            <a:pPr indent="0" lvl="0" marL="0" rtl="0" algn="l">
              <a:spcBef>
                <a:spcPts val="1200"/>
              </a:spcBef>
              <a:spcAft>
                <a:spcPts val="0"/>
              </a:spcAft>
              <a:buNone/>
            </a:pPr>
            <a:r>
              <a:t/>
            </a:r>
            <a:endParaRPr b="1" sz="1300"/>
          </a:p>
          <a:p>
            <a:pPr indent="0" lvl="0" marL="0" rtl="0" algn="l">
              <a:spcBef>
                <a:spcPts val="1200"/>
              </a:spcBef>
              <a:spcAft>
                <a:spcPts val="1200"/>
              </a:spcAft>
              <a:buNone/>
            </a:pPr>
            <a:r>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4</a:t>
            </a:r>
            <a:r>
              <a:rPr b="1" lang="es">
                <a:solidFill>
                  <a:srgbClr val="0000FF"/>
                </a:solidFill>
              </a:rPr>
              <a:t>. Agreement evaluation</a:t>
            </a:r>
            <a:endParaRPr b="1">
              <a:solidFill>
                <a:srgbClr val="0000FF"/>
              </a:solidFill>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Char char="➔"/>
            </a:pPr>
            <a:r>
              <a:rPr b="1" lang="es" sz="1200"/>
              <a:t>Objetivo</a:t>
            </a:r>
            <a:r>
              <a:rPr lang="es" sz="1200"/>
              <a:t>: Evaluar el acuerdo entre diferentes jueces (LLM y humanos) en los datasets </a:t>
            </a:r>
            <a:r>
              <a:rPr b="1" lang="es" sz="1200"/>
              <a:t>MT-bench</a:t>
            </a:r>
            <a:r>
              <a:rPr lang="es" sz="1200"/>
              <a:t> y </a:t>
            </a:r>
            <a:r>
              <a:rPr b="1" lang="es" sz="1200"/>
              <a:t>Chatbot Arena</a:t>
            </a:r>
            <a:r>
              <a:rPr lang="es" sz="1200"/>
              <a:t>.</a:t>
            </a:r>
            <a:endParaRPr sz="1200"/>
          </a:p>
          <a:p>
            <a:pPr indent="-304800" lvl="1" marL="914400" rtl="0" algn="l">
              <a:lnSpc>
                <a:spcPct val="105000"/>
              </a:lnSpc>
              <a:spcBef>
                <a:spcPts val="0"/>
              </a:spcBef>
              <a:spcAft>
                <a:spcPts val="0"/>
              </a:spcAft>
              <a:buSzPts val="1200"/>
              <a:buChar char="◆"/>
            </a:pPr>
            <a:r>
              <a:rPr lang="es" sz="1200"/>
              <a:t>MT-bench - estudio a pequeña escala con evaluación humana controlada</a:t>
            </a:r>
            <a:endParaRPr sz="1200"/>
          </a:p>
          <a:p>
            <a:pPr indent="-304800" lvl="1" marL="914400" rtl="0" algn="l">
              <a:lnSpc>
                <a:spcPct val="105000"/>
              </a:lnSpc>
              <a:spcBef>
                <a:spcPts val="0"/>
              </a:spcBef>
              <a:spcAft>
                <a:spcPts val="0"/>
              </a:spcAft>
              <a:buSzPts val="1200"/>
              <a:buChar char="◆"/>
            </a:pPr>
            <a:r>
              <a:rPr lang="es" sz="1200"/>
              <a:t>Chatbot Arena - estudio a mayor escala con evaluación humana colaborativa en contexto real.</a:t>
            </a:r>
            <a:endParaRPr sz="1200"/>
          </a:p>
          <a:p>
            <a:pPr indent="-304800" lvl="0" marL="457200" rtl="0" algn="l">
              <a:lnSpc>
                <a:spcPct val="105000"/>
              </a:lnSpc>
              <a:spcBef>
                <a:spcPts val="0"/>
              </a:spcBef>
              <a:spcAft>
                <a:spcPts val="0"/>
              </a:spcAft>
              <a:buSzPts val="1200"/>
              <a:buChar char="➔"/>
            </a:pPr>
            <a:r>
              <a:rPr b="1" lang="es" sz="1200"/>
              <a:t>Configuración:</a:t>
            </a:r>
            <a:endParaRPr b="1" sz="1200"/>
          </a:p>
          <a:p>
            <a:pPr indent="-304800" lvl="1" marL="914400" rtl="0" algn="l">
              <a:lnSpc>
                <a:spcPct val="105000"/>
              </a:lnSpc>
              <a:spcBef>
                <a:spcPts val="0"/>
              </a:spcBef>
              <a:spcAft>
                <a:spcPts val="0"/>
              </a:spcAft>
              <a:buSzPts val="1200"/>
              <a:buChar char="◆"/>
            </a:pPr>
            <a:r>
              <a:rPr b="1" lang="es" sz="1200"/>
              <a:t>MT-bench:</a:t>
            </a:r>
            <a:r>
              <a:rPr lang="es" sz="1200"/>
              <a:t> respuestas para 80 preguntas usando 6 modelos. Jueces LLM y 58 expertos humanos.</a:t>
            </a:r>
            <a:endParaRPr sz="1200"/>
          </a:p>
          <a:p>
            <a:pPr indent="-304800" lvl="1" marL="914400" rtl="0" algn="l">
              <a:lnSpc>
                <a:spcPct val="105000"/>
              </a:lnSpc>
              <a:spcBef>
                <a:spcPts val="0"/>
              </a:spcBef>
              <a:spcAft>
                <a:spcPts val="0"/>
              </a:spcAft>
              <a:buSzPts val="1200"/>
              <a:buChar char="◆"/>
            </a:pPr>
            <a:r>
              <a:rPr b="1" lang="es" sz="1200"/>
              <a:t>Chatbot Arena: </a:t>
            </a:r>
            <a:r>
              <a:rPr lang="es" sz="1200"/>
              <a:t>3,000 votos seleccionados aleatoriamente de 30,000 datos. Jueces LLM usuarios (2114 IPs)</a:t>
            </a:r>
            <a:endParaRPr sz="1200"/>
          </a:p>
          <a:p>
            <a:pPr indent="-304800" lvl="0" marL="457200" rtl="0" algn="l">
              <a:lnSpc>
                <a:spcPct val="105000"/>
              </a:lnSpc>
              <a:spcBef>
                <a:spcPts val="0"/>
              </a:spcBef>
              <a:spcAft>
                <a:spcPts val="0"/>
              </a:spcAft>
              <a:buSzPts val="1200"/>
              <a:buChar char="➔"/>
            </a:pPr>
            <a:r>
              <a:rPr b="1" lang="es" sz="1200"/>
              <a:t>Métricas: </a:t>
            </a:r>
            <a:r>
              <a:rPr lang="es" sz="1200"/>
              <a:t>El acuerdo se calcula como la probabilidad de que dos jueces (ej.: GPT-4 y un humano) coincidan en su respuesta para una pregunta aleatoria. También se mide la tasa de victorias promedio de cada modelo.</a:t>
            </a:r>
            <a:endParaRPr sz="1200"/>
          </a:p>
          <a:p>
            <a:pPr indent="-304800" lvl="0" marL="457200" rtl="0" algn="l">
              <a:lnSpc>
                <a:spcPct val="105000"/>
              </a:lnSpc>
              <a:spcBef>
                <a:spcPts val="0"/>
              </a:spcBef>
              <a:spcAft>
                <a:spcPts val="0"/>
              </a:spcAft>
              <a:buClr>
                <a:schemeClr val="lt1"/>
              </a:buClr>
              <a:buSzPts val="1200"/>
              <a:buChar char="➔"/>
            </a:pPr>
            <a:r>
              <a:t/>
            </a:r>
            <a:endParaRPr sz="1200"/>
          </a:p>
          <a:p>
            <a:pPr indent="-304800" lvl="0" marL="457200" rtl="0" algn="l">
              <a:lnSpc>
                <a:spcPct val="105000"/>
              </a:lnSpc>
              <a:spcBef>
                <a:spcPts val="0"/>
              </a:spcBef>
              <a:spcAft>
                <a:spcPts val="0"/>
              </a:spcAft>
              <a:buSzPts val="1200"/>
              <a:buChar char="➔"/>
            </a:pPr>
            <a:r>
              <a:rPr b="1" lang="es" sz="1200"/>
              <a:t>Resultados:</a:t>
            </a:r>
            <a:r>
              <a:rPr lang="es" sz="1200"/>
              <a:t> </a:t>
            </a:r>
            <a:endParaRPr sz="1200"/>
          </a:p>
          <a:p>
            <a:pPr indent="-304800" lvl="1" marL="914400" rtl="0" algn="l">
              <a:lnSpc>
                <a:spcPct val="105000"/>
              </a:lnSpc>
              <a:spcBef>
                <a:spcPts val="0"/>
              </a:spcBef>
              <a:spcAft>
                <a:spcPts val="0"/>
              </a:spcAft>
              <a:buSzPts val="1200"/>
              <a:buChar char="◆"/>
            </a:pPr>
            <a:r>
              <a:rPr lang="es" sz="1200"/>
              <a:t>En MT-bench, GPT-4 mostró un acuerdo del 85% con expertos humanos; y los humanos consideraron razonables las respuestas de GPT-4 en el 75% de los casos, y el 34% de ellos cambiaron su elección después de ver la evaluación de GPT-4.</a:t>
            </a:r>
            <a:endParaRPr sz="1200"/>
          </a:p>
          <a:p>
            <a:pPr indent="-304800" lvl="1" marL="914400" rtl="0" algn="l">
              <a:lnSpc>
                <a:spcPct val="105000"/>
              </a:lnSpc>
              <a:spcBef>
                <a:spcPts val="0"/>
              </a:spcBef>
              <a:spcAft>
                <a:spcPts val="0"/>
              </a:spcAft>
              <a:buSzPts val="1200"/>
              <a:buChar char="◆"/>
            </a:pPr>
            <a:r>
              <a:rPr lang="es" sz="1200"/>
              <a:t>En Chatbot Arena, los resultados fueron similares, donde GPT-4 menor sesgo de posición.</a:t>
            </a:r>
            <a:endParaRPr sz="1200"/>
          </a:p>
          <a:p>
            <a:pPr indent="-304800" lvl="1" marL="914400" rtl="0" algn="l">
              <a:lnSpc>
                <a:spcPct val="105000"/>
              </a:lnSpc>
              <a:spcBef>
                <a:spcPts val="0"/>
              </a:spcBef>
              <a:spcAft>
                <a:spcPts val="0"/>
              </a:spcAft>
              <a:buSzPts val="1200"/>
              <a:buChar char="◆"/>
            </a:pPr>
            <a:r>
              <a:rPr lang="es" sz="1200"/>
              <a:t>GPT-4 se ajusta mejor a la opinión humana cuando la diferencia entre dos modelos es más evidente.</a:t>
            </a:r>
            <a:endParaRPr sz="1200"/>
          </a:p>
          <a:p>
            <a:pPr indent="-304800" lvl="1" marL="914400" rtl="0" algn="l">
              <a:lnSpc>
                <a:spcPct val="105000"/>
              </a:lnSpc>
              <a:spcBef>
                <a:spcPts val="0"/>
              </a:spcBef>
              <a:spcAft>
                <a:spcPts val="0"/>
              </a:spcAft>
              <a:buSzPts val="1200"/>
              <a:buChar char="◆"/>
            </a:pPr>
            <a:r>
              <a:rPr lang="es" sz="1200"/>
              <a:t>En varias categorías (como escritura, razonamiento, matemáticas y código), GPT-4 fue significativamente mejor que otros modelos; Vicuna-13B es peor en razonamiento, programación y matemáticas.</a:t>
            </a:r>
            <a:endParaRPr sz="1200"/>
          </a:p>
          <a:p>
            <a:pPr indent="0" lvl="0" marL="0" rtl="0" algn="l">
              <a:lnSpc>
                <a:spcPct val="105000"/>
              </a:lnSpc>
              <a:spcBef>
                <a:spcPts val="1200"/>
              </a:spcBef>
              <a:spcAft>
                <a:spcPts val="0"/>
              </a:spcAft>
              <a:buNone/>
            </a:pPr>
            <a:r>
              <a:rPr lang="es" sz="1100">
                <a:solidFill>
                  <a:schemeClr val="dk1"/>
                </a:solidFill>
              </a:rPr>
              <a:t>		 	 	 		</a:t>
            </a:r>
            <a:endParaRPr sz="1100">
              <a:solidFill>
                <a:schemeClr val="dk1"/>
              </a:solidFill>
            </a:endParaRPr>
          </a:p>
          <a:p>
            <a:pPr indent="0" lvl="0" marL="0" rtl="0" algn="l">
              <a:lnSpc>
                <a:spcPct val="105000"/>
              </a:lnSpc>
              <a:spcBef>
                <a:spcPts val="1200"/>
              </a:spcBef>
              <a:spcAft>
                <a:spcPts val="0"/>
              </a:spcAft>
              <a:buNone/>
            </a:pPr>
            <a:r>
              <a:rPr lang="es" sz="1100">
                <a:solidFill>
                  <a:schemeClr val="dk1"/>
                </a:solidFill>
              </a:rPr>
              <a:t>			</a:t>
            </a:r>
            <a:endParaRPr sz="1100">
              <a:solidFill>
                <a:schemeClr val="dk1"/>
              </a:solidFill>
            </a:endParaRPr>
          </a:p>
          <a:p>
            <a:pPr indent="0" lvl="0" marL="0" rtl="0" algn="l">
              <a:lnSpc>
                <a:spcPct val="105000"/>
              </a:lnSpc>
              <a:spcBef>
                <a:spcPts val="1200"/>
              </a:spcBef>
              <a:spcAft>
                <a:spcPts val="0"/>
              </a:spcAft>
              <a:buNone/>
            </a:pPr>
            <a:r>
              <a:rPr lang="es" sz="1100">
                <a:solidFill>
                  <a:schemeClr val="dk1"/>
                </a:solidFill>
              </a:rPr>
              <a:t>				</a:t>
            </a:r>
            <a:endParaRPr sz="1100">
              <a:solidFill>
                <a:schemeClr val="dk1"/>
              </a:solidFill>
            </a:endParaRPr>
          </a:p>
          <a:p>
            <a:pPr indent="0" lvl="0" marL="0" rtl="0" algn="l">
              <a:lnSpc>
                <a:spcPct val="105000"/>
              </a:lnSpc>
              <a:spcBef>
                <a:spcPts val="1200"/>
              </a:spcBef>
              <a:spcAft>
                <a:spcPts val="0"/>
              </a:spcAft>
              <a:buNone/>
            </a:pPr>
            <a:r>
              <a:rPr lang="es" sz="1100">
                <a:solidFill>
                  <a:schemeClr val="dk1"/>
                </a:solidFill>
              </a:rPr>
              <a:t>					</a:t>
            </a:r>
            <a:endParaRPr sz="1100">
              <a:solidFill>
                <a:schemeClr val="dk1"/>
              </a:solidFill>
            </a:endParaRPr>
          </a:p>
          <a:p>
            <a:pPr indent="0" lvl="0" marL="0" rtl="0" algn="l">
              <a:spcBef>
                <a:spcPts val="1200"/>
              </a:spcBef>
              <a:spcAft>
                <a:spcPts val="0"/>
              </a:spcAft>
              <a:buNone/>
            </a:pPr>
            <a:r>
              <a:rPr lang="es" sz="1000">
                <a:solidFill>
                  <a:schemeClr val="dk1"/>
                </a:solidFill>
              </a:rPr>
              <a:t>GPT-4, GPT-3.5, Claude-V1, Vicuna-13B, Alpaca-13B [38], and LLaMA-13B </a:t>
            </a:r>
            <a:endParaRPr sz="1000">
              <a:solidFill>
                <a:schemeClr val="dk1"/>
              </a:solidFill>
            </a:endParaRPr>
          </a:p>
          <a:p>
            <a:pPr indent="0" lvl="0" marL="0" rtl="0" algn="l">
              <a:spcBef>
                <a:spcPts val="1200"/>
              </a:spcBef>
              <a:spcAft>
                <a:spcPts val="0"/>
              </a:spcAft>
              <a:buNone/>
            </a:pPr>
            <a:r>
              <a:rPr lang="es" sz="1100">
                <a:solidFill>
                  <a:schemeClr val="dk1"/>
                </a:solidFill>
              </a:rPr>
              <a:t>				</a:t>
            </a:r>
            <a:endParaRPr sz="1100">
              <a:solidFill>
                <a:schemeClr val="dk1"/>
              </a:solidFill>
            </a:endParaRPr>
          </a:p>
          <a:p>
            <a:pPr indent="0" lvl="0" marL="0" rtl="0" algn="l">
              <a:lnSpc>
                <a:spcPct val="105000"/>
              </a:lnSpc>
              <a:spcBef>
                <a:spcPts val="0"/>
              </a:spcBef>
              <a:spcAft>
                <a:spcPts val="0"/>
              </a:spcAft>
              <a:buNone/>
            </a:pPr>
            <a:r>
              <a:rPr lang="es" sz="1100">
                <a:solidFill>
                  <a:schemeClr val="dk1"/>
                </a:solidFill>
              </a:rPr>
              <a:t>			</a:t>
            </a:r>
            <a:endParaRPr sz="1100">
              <a:solidFill>
                <a:schemeClr val="dk1"/>
              </a:solidFill>
            </a:endParaRPr>
          </a:p>
          <a:p>
            <a:pPr indent="0" lvl="0" marL="0" rtl="0" algn="l">
              <a:lnSpc>
                <a:spcPct val="105000"/>
              </a:lnSpc>
              <a:spcBef>
                <a:spcPts val="1200"/>
              </a:spcBef>
              <a:spcAft>
                <a:spcPts val="0"/>
              </a:spcAft>
              <a:buNone/>
            </a:pPr>
            <a:r>
              <a:rPr lang="es" sz="1100">
                <a:solidFill>
                  <a:schemeClr val="dk1"/>
                </a:solidFill>
              </a:rPr>
              <a:t>		</a:t>
            </a:r>
            <a:endParaRPr sz="1100">
              <a:solidFill>
                <a:schemeClr val="dk1"/>
              </a:solidFill>
            </a:endParaRPr>
          </a:p>
          <a:p>
            <a:pPr indent="0" lvl="0" marL="0" rtl="0" algn="l">
              <a:lnSpc>
                <a:spcPct val="105000"/>
              </a:lnSpc>
              <a:spcBef>
                <a:spcPts val="1200"/>
              </a:spcBef>
              <a:spcAft>
                <a:spcPts val="0"/>
              </a:spcAft>
              <a:buNone/>
            </a:pPr>
            <a:r>
              <a:t/>
            </a:r>
            <a:endParaRPr sz="1200"/>
          </a:p>
          <a:p>
            <a:pPr indent="0" lvl="0" marL="0" rtl="0" algn="l">
              <a:lnSpc>
                <a:spcPct val="105000"/>
              </a:lnSpc>
              <a:spcBef>
                <a:spcPts val="1200"/>
              </a:spcBef>
              <a:spcAft>
                <a:spcPts val="1200"/>
              </a:spcAft>
              <a:buSzPts val="935"/>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title="Captura de Pantalla 2025-04-01 a las 12.41.00.png"/>
          <p:cNvPicPr preferRelativeResize="0"/>
          <p:nvPr/>
        </p:nvPicPr>
        <p:blipFill>
          <a:blip r:embed="rId3">
            <a:alphaModFix/>
          </a:blip>
          <a:stretch>
            <a:fillRect/>
          </a:stretch>
        </p:blipFill>
        <p:spPr>
          <a:xfrm>
            <a:off x="1184913" y="152400"/>
            <a:ext cx="677418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5. Human Preference and Standardized Benchmarks</a:t>
            </a:r>
            <a:endParaRPr b="1">
              <a:solidFill>
                <a:srgbClr val="0000FF"/>
              </a:solidFill>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Char char="➔"/>
            </a:pPr>
            <a:r>
              <a:rPr b="1" lang="es" sz="1200"/>
              <a:t>Human preference benchmarks</a:t>
            </a:r>
            <a:r>
              <a:rPr lang="es" sz="1200"/>
              <a:t> como MT-bench y Chatbot Arena complementan los benchmarks estándar de LLM. Se centran en diferentes aspectos de un modelo, y la mejor manera de evaluar un modelo es usar ambos tipos de benchmarks.</a:t>
            </a:r>
            <a:endParaRPr sz="1200"/>
          </a:p>
          <a:p>
            <a:pPr indent="-304800" lvl="0" marL="457200" rtl="0" algn="l">
              <a:lnSpc>
                <a:spcPct val="105000"/>
              </a:lnSpc>
              <a:spcBef>
                <a:spcPts val="0"/>
              </a:spcBef>
              <a:spcAft>
                <a:spcPts val="0"/>
              </a:spcAft>
              <a:buClr>
                <a:schemeClr val="lt1"/>
              </a:buClr>
              <a:buSzPts val="1200"/>
              <a:buChar char="➔"/>
            </a:pPr>
            <a:r>
              <a:t/>
            </a:r>
            <a:endParaRPr sz="1200"/>
          </a:p>
          <a:p>
            <a:pPr indent="-304800" lvl="0" marL="457200" rtl="0" algn="l">
              <a:lnSpc>
                <a:spcPct val="105000"/>
              </a:lnSpc>
              <a:spcBef>
                <a:spcPts val="0"/>
              </a:spcBef>
              <a:spcAft>
                <a:spcPts val="0"/>
              </a:spcAft>
              <a:buSzPts val="1200"/>
              <a:buChar char="➔"/>
            </a:pPr>
            <a:r>
              <a:rPr b="1" lang="es" sz="1200"/>
              <a:t>Evaluación de modelos</a:t>
            </a:r>
            <a:r>
              <a:rPr lang="es" sz="1200"/>
              <a:t>: Evaluaron variantes del modelo LLaMA utilizando benchmarks como MMLU, Truthful QA y MT-bench, usando GPT-4 como juez para calificar las respuestas. GPT-4 evaluó cada turno de la conversación en una escala del 1 al 10. </a:t>
            </a:r>
            <a:r>
              <a:rPr lang="es" sz="1200" u="sng">
                <a:hlinkClick r:id="rId3"/>
              </a:rPr>
              <a:t>Tabla de clasificación actualizada periódicamente con más modelos</a:t>
            </a:r>
            <a:r>
              <a:rPr b="1" lang="es" sz="1200"/>
              <a:t> </a:t>
            </a:r>
            <a:endParaRPr b="1" sz="1200"/>
          </a:p>
          <a:p>
            <a:pPr indent="-304800" lvl="0" marL="457200" rtl="0" algn="l">
              <a:lnSpc>
                <a:spcPct val="105000"/>
              </a:lnSpc>
              <a:spcBef>
                <a:spcPts val="0"/>
              </a:spcBef>
              <a:spcAft>
                <a:spcPts val="0"/>
              </a:spcAft>
              <a:buClr>
                <a:schemeClr val="lt1"/>
              </a:buClr>
              <a:buSzPts val="1200"/>
              <a:buChar char="➔"/>
            </a:pPr>
            <a:r>
              <a:t/>
            </a:r>
            <a:endParaRPr b="1" sz="1200"/>
          </a:p>
          <a:p>
            <a:pPr indent="-304800" lvl="0" marL="457200" rtl="0" algn="l">
              <a:lnSpc>
                <a:spcPct val="105000"/>
              </a:lnSpc>
              <a:spcBef>
                <a:spcPts val="0"/>
              </a:spcBef>
              <a:spcAft>
                <a:spcPts val="0"/>
              </a:spcAft>
              <a:buSzPts val="1200"/>
              <a:buChar char="➔"/>
            </a:pPr>
            <a:r>
              <a:rPr b="1" lang="es" sz="1200"/>
              <a:t>DynaBench</a:t>
            </a:r>
            <a:r>
              <a:rPr lang="es" sz="1200"/>
              <a:t>: plataforma de investigación que permite la </a:t>
            </a:r>
            <a:r>
              <a:rPr b="1" lang="es" sz="1200"/>
              <a:t>recopilación dinámica de datos</a:t>
            </a:r>
            <a:r>
              <a:rPr lang="es" sz="1200"/>
              <a:t>; aborda limitaciones de los benchmarks estáticos, como la saturación y el sobreajuste. Enfoque LLM-as-a-judge puede automatizar y ampliar plataformas como esta.</a:t>
            </a:r>
            <a:endParaRPr sz="1200"/>
          </a:p>
          <a:p>
            <a:pPr indent="0" lvl="0" marL="0" rtl="0" algn="l">
              <a:lnSpc>
                <a:spcPct val="105000"/>
              </a:lnSpc>
              <a:spcBef>
                <a:spcPts val="1200"/>
              </a:spcBef>
              <a:spcAft>
                <a:spcPts val="1200"/>
              </a:spcAft>
              <a:buSzPts val="935"/>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Discussion &amp; Conclusion</a:t>
            </a:r>
            <a:endParaRPr b="1">
              <a:solidFill>
                <a:srgbClr val="0000FF"/>
              </a:solidFill>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Char char="➔"/>
            </a:pPr>
            <a:r>
              <a:rPr b="1" lang="es" sz="1200"/>
              <a:t>Limitaciones: </a:t>
            </a:r>
            <a:r>
              <a:rPr lang="es" sz="1200"/>
              <a:t>No separan métricas como exactitud, relevancia y creatividad dentro de la utilidad.</a:t>
            </a:r>
            <a:br>
              <a:rPr b="1" lang="es" sz="1200"/>
            </a:br>
            <a:endParaRPr b="1" sz="1200"/>
          </a:p>
          <a:p>
            <a:pPr indent="-304800" lvl="0" marL="457200" rtl="0" algn="l">
              <a:lnSpc>
                <a:spcPct val="105000"/>
              </a:lnSpc>
              <a:spcBef>
                <a:spcPts val="0"/>
              </a:spcBef>
              <a:spcAft>
                <a:spcPts val="0"/>
              </a:spcAft>
              <a:buSzPts val="1200"/>
              <a:buChar char="➔"/>
            </a:pPr>
            <a:r>
              <a:rPr b="1" lang="es" sz="1200"/>
              <a:t>Impacto: </a:t>
            </a:r>
            <a:r>
              <a:rPr lang="es" sz="1200"/>
              <a:t>método de evaluación que ayuda a mejorar la calidad de los chatbots y la experiencia de los usuarios. </a:t>
            </a:r>
            <a:endParaRPr sz="1200"/>
          </a:p>
          <a:p>
            <a:pPr indent="-304800" lvl="0" marL="457200" rtl="0" algn="l">
              <a:lnSpc>
                <a:spcPct val="105000"/>
              </a:lnSpc>
              <a:spcBef>
                <a:spcPts val="0"/>
              </a:spcBef>
              <a:spcAft>
                <a:spcPts val="0"/>
              </a:spcAft>
              <a:buClr>
                <a:schemeClr val="lt1"/>
              </a:buClr>
              <a:buSzPts val="1200"/>
              <a:buChar char="➔"/>
            </a:pPr>
            <a:r>
              <a:t/>
            </a:r>
            <a:endParaRPr sz="1200"/>
          </a:p>
          <a:p>
            <a:pPr indent="-304800" lvl="0" marL="457200" rtl="0" algn="l">
              <a:lnSpc>
                <a:spcPct val="105000"/>
              </a:lnSpc>
              <a:spcBef>
                <a:spcPts val="0"/>
              </a:spcBef>
              <a:spcAft>
                <a:spcPts val="0"/>
              </a:spcAft>
              <a:buSzPts val="1200"/>
              <a:buChar char="➔"/>
            </a:pPr>
            <a:r>
              <a:rPr b="1" lang="es" sz="1200"/>
              <a:t>Trabajo futuro:</a:t>
            </a:r>
            <a:endParaRPr b="1" sz="1200"/>
          </a:p>
          <a:p>
            <a:pPr indent="-304800" lvl="1" marL="914400" rtl="0" algn="l">
              <a:lnSpc>
                <a:spcPct val="105000"/>
              </a:lnSpc>
              <a:spcBef>
                <a:spcPts val="0"/>
              </a:spcBef>
              <a:spcAft>
                <a:spcPts val="0"/>
              </a:spcAft>
              <a:buSzPts val="1200"/>
              <a:buChar char="◆"/>
            </a:pPr>
            <a:r>
              <a:rPr lang="es" sz="1200"/>
              <a:t>Ampliar la evaluación de chatbots a gran escala con más categorías.</a:t>
            </a:r>
            <a:endParaRPr sz="1200"/>
          </a:p>
          <a:p>
            <a:pPr indent="-304800" lvl="1" marL="914400" rtl="0" algn="l">
              <a:lnSpc>
                <a:spcPct val="105000"/>
              </a:lnSpc>
              <a:spcBef>
                <a:spcPts val="0"/>
              </a:spcBef>
              <a:spcAft>
                <a:spcPts val="0"/>
              </a:spcAft>
              <a:buSzPts val="1200"/>
              <a:buChar char="◆"/>
            </a:pPr>
            <a:r>
              <a:rPr lang="es" sz="1200"/>
              <a:t>Desarrollar un juez LLM de código abierto alineado con las preferencias humanas.</a:t>
            </a:r>
            <a:endParaRPr sz="1200"/>
          </a:p>
          <a:p>
            <a:pPr indent="-304800" lvl="1" marL="914400" rtl="0" algn="l">
              <a:lnSpc>
                <a:spcPct val="105000"/>
              </a:lnSpc>
              <a:spcBef>
                <a:spcPts val="0"/>
              </a:spcBef>
              <a:spcAft>
                <a:spcPts val="0"/>
              </a:spcAft>
              <a:buSzPts val="1200"/>
              <a:buChar char="◆"/>
            </a:pPr>
            <a:r>
              <a:rPr lang="es" sz="1200"/>
              <a:t>Mejorar la capacidad matemática y de razonamiento de los modelos abiertos.</a:t>
            </a:r>
            <a:endParaRPr sz="1200"/>
          </a:p>
          <a:p>
            <a:pPr indent="-304800" lvl="1" marL="914400" rtl="0" algn="l">
              <a:lnSpc>
                <a:spcPct val="105000"/>
              </a:lnSpc>
              <a:spcBef>
                <a:spcPts val="0"/>
              </a:spcBef>
              <a:spcAft>
                <a:spcPts val="0"/>
              </a:spcAft>
              <a:buClr>
                <a:schemeClr val="lt1"/>
              </a:buClr>
              <a:buSzPts val="1200"/>
              <a:buChar char="◆"/>
            </a:pPr>
            <a:r>
              <a:t/>
            </a:r>
            <a:endParaRPr sz="1200"/>
          </a:p>
          <a:p>
            <a:pPr indent="-304800" lvl="0" marL="457200" rtl="0" algn="l">
              <a:lnSpc>
                <a:spcPct val="105000"/>
              </a:lnSpc>
              <a:spcBef>
                <a:spcPts val="0"/>
              </a:spcBef>
              <a:spcAft>
                <a:spcPts val="0"/>
              </a:spcAft>
              <a:buSzPts val="1200"/>
              <a:buChar char="➔"/>
            </a:pPr>
            <a:r>
              <a:rPr b="1" lang="es" sz="1200"/>
              <a:t>Conclusión:</a:t>
            </a:r>
            <a:endParaRPr b="1" sz="1200"/>
          </a:p>
          <a:p>
            <a:pPr indent="-304800" lvl="1" marL="914400" rtl="0" algn="l">
              <a:lnSpc>
                <a:spcPct val="105000"/>
              </a:lnSpc>
              <a:spcBef>
                <a:spcPts val="0"/>
              </a:spcBef>
              <a:spcAft>
                <a:spcPts val="0"/>
              </a:spcAft>
              <a:buSzPts val="1200"/>
              <a:buChar char="◆"/>
            </a:pPr>
            <a:r>
              <a:rPr b="1" lang="es" sz="1200"/>
              <a:t>Se propone el uso de LLM como juez para evaluar chatbots, mostrando que los LLMs fuertes pueden tener una tasa de acuerdo superior al 80%, similar a la de expertos humanos.</a:t>
            </a:r>
            <a:endParaRPr b="1" sz="1200"/>
          </a:p>
          <a:p>
            <a:pPr indent="0" lvl="0" marL="0" rtl="0" algn="l">
              <a:lnSpc>
                <a:spcPct val="105000"/>
              </a:lnSpc>
              <a:spcBef>
                <a:spcPts val="1200"/>
              </a:spcBef>
              <a:spcAft>
                <a:spcPts val="1200"/>
              </a:spcAft>
              <a:buSzPts val="935"/>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Resumen</a:t>
            </a:r>
            <a:endParaRPr b="1">
              <a:solidFill>
                <a:srgbClr val="0000F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s" sz="1200"/>
              <a:t>La evaluación de chatbots</a:t>
            </a:r>
            <a:r>
              <a:rPr lang="es" sz="1200"/>
              <a:t> es </a:t>
            </a:r>
            <a:r>
              <a:rPr lang="es" sz="1200"/>
              <a:t>difícil</a:t>
            </a:r>
            <a:r>
              <a:rPr lang="es" sz="1200"/>
              <a:t> por las </a:t>
            </a:r>
            <a:r>
              <a:rPr b="1" lang="es" sz="1200"/>
              <a:t>amplias </a:t>
            </a:r>
            <a:r>
              <a:rPr b="1" lang="es" sz="1200"/>
              <a:t>capacidades de los chatbots</a:t>
            </a:r>
            <a:r>
              <a:rPr lang="es" sz="1200"/>
              <a:t> </a:t>
            </a:r>
            <a:r>
              <a:rPr lang="es" sz="1200"/>
              <a:t>y la </a:t>
            </a:r>
            <a:r>
              <a:rPr b="1" lang="es" sz="1200"/>
              <a:t>inadecuación de los </a:t>
            </a:r>
            <a:r>
              <a:rPr b="1" i="1" lang="es" sz="1200"/>
              <a:t>benchmarks</a:t>
            </a:r>
            <a:r>
              <a:rPr b="1" lang="es" sz="1200"/>
              <a:t> existentes para medir preferencias humanas.</a:t>
            </a:r>
            <a:r>
              <a:rPr lang="es" sz="1200"/>
              <a:t> </a:t>
            </a:r>
            <a:endParaRPr sz="1200"/>
          </a:p>
          <a:p>
            <a:pPr indent="-304800" lvl="0" marL="457200" rtl="0" algn="l">
              <a:lnSpc>
                <a:spcPct val="105000"/>
              </a:lnSpc>
              <a:spcBef>
                <a:spcPts val="1200"/>
              </a:spcBef>
              <a:spcAft>
                <a:spcPts val="0"/>
              </a:spcAft>
              <a:buSzPts val="1200"/>
              <a:buChar char="●"/>
            </a:pPr>
            <a:r>
              <a:rPr b="1" lang="es" sz="1200"/>
              <a:t>Problema central</a:t>
            </a:r>
            <a:r>
              <a:rPr lang="es" sz="1200"/>
              <a:t>: necesidad de un método automatizado robusto y escalable para evaluar la alineación del LLM con las preferencias humanas.</a:t>
            </a:r>
            <a:endParaRPr sz="1200"/>
          </a:p>
          <a:p>
            <a:pPr indent="-304800" lvl="0" marL="457200" rtl="0" algn="l">
              <a:lnSpc>
                <a:spcPct val="105000"/>
              </a:lnSpc>
              <a:spcBef>
                <a:spcPts val="0"/>
              </a:spcBef>
              <a:spcAft>
                <a:spcPts val="0"/>
              </a:spcAft>
              <a:buSzPts val="1200"/>
              <a:buChar char="●"/>
            </a:pPr>
            <a:r>
              <a:rPr b="1" lang="es" sz="1200"/>
              <a:t>Propuesta:</a:t>
            </a:r>
            <a:r>
              <a:rPr lang="es" sz="1200"/>
              <a:t> explorar el uso de </a:t>
            </a:r>
            <a:r>
              <a:rPr b="1" lang="es" sz="1200"/>
              <a:t>LLM como juez</a:t>
            </a:r>
            <a:r>
              <a:rPr lang="es" sz="1200"/>
              <a:t> para evaluar modelos en preguntas más abiertas, </a:t>
            </a:r>
            <a:r>
              <a:rPr lang="es" sz="1200"/>
              <a:t>comparándolo con la evaluación humana.</a:t>
            </a:r>
            <a:r>
              <a:rPr lang="es" sz="1200"/>
              <a:t> Verificar la concordancia introduciendo dos benchmarks que usan valoraciones humanas como principal métrica de evaluación. </a:t>
            </a:r>
            <a:endParaRPr sz="1200"/>
          </a:p>
          <a:p>
            <a:pPr indent="-304800" lvl="0" marL="457200" rtl="0" algn="l">
              <a:lnSpc>
                <a:spcPct val="105000"/>
              </a:lnSpc>
              <a:spcBef>
                <a:spcPts val="0"/>
              </a:spcBef>
              <a:spcAft>
                <a:spcPts val="0"/>
              </a:spcAft>
              <a:buSzPts val="1200"/>
              <a:buChar char="●"/>
            </a:pPr>
            <a:r>
              <a:rPr b="1" lang="es" sz="1200"/>
              <a:t>Resultados</a:t>
            </a:r>
            <a:r>
              <a:rPr lang="es" sz="1200"/>
              <a:t>: los jueces basados en LLMs como GPT-4 pueden igualar las preferencias humanas, alcanzando más del 80% de acuerdo.</a:t>
            </a:r>
            <a:endParaRPr sz="1200"/>
          </a:p>
          <a:p>
            <a:pPr indent="-304800" lvl="0" marL="457200" rtl="0" algn="l">
              <a:lnSpc>
                <a:spcPct val="105000"/>
              </a:lnSpc>
              <a:spcBef>
                <a:spcPts val="0"/>
              </a:spcBef>
              <a:spcAft>
                <a:spcPts val="0"/>
              </a:spcAft>
              <a:buSzPts val="1200"/>
              <a:buChar char="●"/>
            </a:pPr>
            <a:r>
              <a:rPr b="1" lang="es" sz="1200"/>
              <a:t>Conclusión:</a:t>
            </a:r>
            <a:r>
              <a:rPr lang="es" sz="1200"/>
              <a:t> El LLM como juez es una forma escalable y explicable de aproximar las preferencias humanas, que de otro modo serían muy costosas de obtener. </a:t>
            </a:r>
            <a:endParaRPr sz="1200"/>
          </a:p>
          <a:p>
            <a:pPr indent="0" lvl="0" marL="457200" rtl="0" algn="l">
              <a:lnSpc>
                <a:spcPct val="105000"/>
              </a:lnSpc>
              <a:spcBef>
                <a:spcPts val="1200"/>
              </a:spcBef>
              <a:spcAft>
                <a:spcPts val="120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Agreement</a:t>
            </a:r>
            <a:endParaRPr b="1">
              <a:solidFill>
                <a:srgbClr val="0000FF"/>
              </a:solidFill>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sz="1200"/>
              <a:t>El </a:t>
            </a:r>
            <a:r>
              <a:rPr b="1" lang="es" sz="1200"/>
              <a:t>"acuerdo"</a:t>
            </a:r>
            <a:r>
              <a:rPr lang="es" sz="1200"/>
              <a:t> mide cuántos jueces (como GPT-4, Claude o humanos) están de acuerdo en sus respuestas sobre una pregunta. Se calcula como la probabilidad de que dos jueces diferentes (como GPT-4 y un humano) elijan la misma respuesta. Además:</a:t>
            </a:r>
            <a:endParaRPr sz="1200"/>
          </a:p>
          <a:p>
            <a:pPr indent="-304800" lvl="0" marL="457200" rtl="0" algn="l">
              <a:spcBef>
                <a:spcPts val="1200"/>
              </a:spcBef>
              <a:spcAft>
                <a:spcPts val="0"/>
              </a:spcAft>
              <a:buClr>
                <a:schemeClr val="dk2"/>
              </a:buClr>
              <a:buSzPts val="1200"/>
              <a:buChar char="●"/>
            </a:pPr>
            <a:r>
              <a:rPr b="1" lang="es" sz="1200"/>
              <a:t>Acuerdo entre jueces (GPT-4 y Claude)</a:t>
            </a:r>
            <a:r>
              <a:rPr lang="es" sz="1200"/>
              <a:t>: Es la probabilidad de que ambos elijan la misma respuesta.</a:t>
            </a:r>
            <a:br>
              <a:rPr lang="es" sz="1200"/>
            </a:br>
            <a:endParaRPr sz="1200"/>
          </a:p>
          <a:p>
            <a:pPr indent="-304800" lvl="0" marL="457200" rtl="0" algn="l">
              <a:spcBef>
                <a:spcPts val="0"/>
              </a:spcBef>
              <a:spcAft>
                <a:spcPts val="0"/>
              </a:spcAft>
              <a:buClr>
                <a:schemeClr val="dk2"/>
              </a:buClr>
              <a:buSzPts val="1200"/>
              <a:buChar char="●"/>
            </a:pPr>
            <a:r>
              <a:rPr b="1" lang="es" sz="1200"/>
              <a:t>Acuerdo entre GPT-4 y humanos</a:t>
            </a:r>
            <a:r>
              <a:rPr lang="es" sz="1200"/>
              <a:t>: Mide cuántas veces GPT-4 y un humano están de acuerdo.</a:t>
            </a:r>
            <a:br>
              <a:rPr lang="es" sz="1200"/>
            </a:br>
            <a:endParaRPr sz="1200"/>
          </a:p>
          <a:p>
            <a:pPr indent="-304800" lvl="0" marL="457200" rtl="0" algn="l">
              <a:spcBef>
                <a:spcPts val="0"/>
              </a:spcBef>
              <a:spcAft>
                <a:spcPts val="0"/>
              </a:spcAft>
              <a:buClr>
                <a:schemeClr val="dk2"/>
              </a:buClr>
              <a:buSzPts val="1200"/>
              <a:buChar char="●"/>
            </a:pPr>
            <a:r>
              <a:rPr b="1" lang="es" sz="1200"/>
              <a:t>Acuerdo entre humanos</a:t>
            </a:r>
            <a:r>
              <a:rPr lang="es" sz="1200"/>
              <a:t>: Mide cuántos humanos están de acuerdo entre sí sobre una pregunta.</a:t>
            </a:r>
            <a:br>
              <a:rPr lang="es" sz="1200"/>
            </a:br>
            <a:endParaRPr sz="1200"/>
          </a:p>
          <a:p>
            <a:pPr indent="0" lvl="0" marL="0" rtl="0" algn="l">
              <a:spcBef>
                <a:spcPts val="1200"/>
              </a:spcBef>
              <a:spcAft>
                <a:spcPts val="0"/>
              </a:spcAft>
              <a:buNone/>
            </a:pPr>
            <a:r>
              <a:rPr lang="es" sz="1200"/>
              <a:t>Se introduce el concepto de </a:t>
            </a:r>
            <a:r>
              <a:rPr b="1" lang="es" sz="1200"/>
              <a:t>"human-majority"</a:t>
            </a:r>
            <a:r>
              <a:rPr lang="es" sz="1200"/>
              <a:t>, que es el voto de la mayoría de los humanos, y se usa para comparar el acuerdo de GPT-4 con esta mayoría. </a:t>
            </a:r>
            <a:endParaRPr b="1" sz="1300"/>
          </a:p>
          <a:p>
            <a:pPr indent="0" lvl="0" marL="0" rtl="0" algn="l">
              <a:lnSpc>
                <a:spcPct val="105000"/>
              </a:lnSpc>
              <a:spcBef>
                <a:spcPts val="1200"/>
              </a:spcBef>
              <a:spcAft>
                <a:spcPts val="1200"/>
              </a:spcAft>
              <a:buSzPts val="935"/>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rgbClr val="0000FF"/>
              </a:buClr>
              <a:buSzPct val="100000"/>
              <a:buAutoNum type="arabicPeriod"/>
            </a:pPr>
            <a:r>
              <a:rPr b="1" lang="es">
                <a:solidFill>
                  <a:srgbClr val="0000FF"/>
                </a:solidFill>
              </a:rPr>
              <a:t>Introducci</a:t>
            </a:r>
            <a:r>
              <a:rPr b="1" lang="es">
                <a:solidFill>
                  <a:srgbClr val="0000FF"/>
                </a:solidFill>
              </a:rPr>
              <a:t>ón</a:t>
            </a:r>
            <a:endParaRPr b="1">
              <a:solidFill>
                <a:srgbClr val="0000F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6705" lvl="0" marL="457200" rtl="0" algn="l">
              <a:lnSpc>
                <a:spcPct val="105000"/>
              </a:lnSpc>
              <a:spcBef>
                <a:spcPts val="0"/>
              </a:spcBef>
              <a:spcAft>
                <a:spcPts val="0"/>
              </a:spcAft>
              <a:buSzPts val="1230"/>
              <a:buChar char="●"/>
            </a:pPr>
            <a:r>
              <a:rPr b="1" lang="es" sz="1230"/>
              <a:t>Contexto:</a:t>
            </a:r>
            <a:r>
              <a:rPr lang="es" sz="1230"/>
              <a:t> Proliferación de</a:t>
            </a:r>
            <a:r>
              <a:rPr lang="es" sz="1230"/>
              <a:t> chatbots basados en LLM que usan </a:t>
            </a:r>
            <a:r>
              <a:rPr b="1" lang="es" sz="1230"/>
              <a:t>supervised instruction fine-tuning y</a:t>
            </a:r>
            <a:r>
              <a:rPr b="1" lang="es" sz="1230"/>
              <a:t> aprendizaje por refuerzo con retroalimentación humana</a:t>
            </a:r>
            <a:r>
              <a:rPr lang="es" sz="1230"/>
              <a:t> (RLHF) → nuevas capacidades de seguimiento de instrucciones y de conversación.</a:t>
            </a:r>
            <a:endParaRPr sz="1230"/>
          </a:p>
          <a:p>
            <a:pPr indent="-306705" lvl="0" marL="457200" rtl="0" algn="l">
              <a:lnSpc>
                <a:spcPct val="105000"/>
              </a:lnSpc>
              <a:spcBef>
                <a:spcPts val="0"/>
              </a:spcBef>
              <a:spcAft>
                <a:spcPts val="0"/>
              </a:spcAft>
              <a:buClr>
                <a:schemeClr val="lt1"/>
              </a:buClr>
              <a:buSzPts val="1230"/>
              <a:buChar char="●"/>
            </a:pPr>
            <a:r>
              <a:t/>
            </a:r>
            <a:endParaRPr sz="1230"/>
          </a:p>
          <a:p>
            <a:pPr indent="-306705" lvl="0" marL="457200" rtl="0" algn="l">
              <a:lnSpc>
                <a:spcPct val="105000"/>
              </a:lnSpc>
              <a:spcBef>
                <a:spcPts val="0"/>
              </a:spcBef>
              <a:spcAft>
                <a:spcPts val="0"/>
              </a:spcAft>
              <a:buSzPts val="1230"/>
              <a:buChar char="●"/>
            </a:pPr>
            <a:r>
              <a:rPr b="1" lang="es" sz="1230"/>
              <a:t>Problema:</a:t>
            </a:r>
            <a:r>
              <a:rPr lang="es" sz="1230"/>
              <a:t> </a:t>
            </a:r>
            <a:r>
              <a:rPr lang="es" sz="1230"/>
              <a:t>una mayor preferencia de los usuarios no siempre se corresponde con una mayor puntuación según los criterios tradicionales de evaluación de LLMs → </a:t>
            </a:r>
            <a:r>
              <a:rPr lang="es" sz="1230" u="sng"/>
              <a:t>discrepancia entre las percepciones de los usuarios</a:t>
            </a:r>
            <a:r>
              <a:rPr lang="es" sz="1230"/>
              <a:t> sobre la utilidad de los chatbots y los </a:t>
            </a:r>
            <a:r>
              <a:rPr lang="es" sz="1230" u="sng"/>
              <a:t>criterios adoptados por los </a:t>
            </a:r>
            <a:r>
              <a:rPr i="1" lang="es" sz="1230" u="sng"/>
              <a:t>benchmarks</a:t>
            </a:r>
            <a:r>
              <a:rPr lang="es" sz="1230" u="sng"/>
              <a:t> convencionales</a:t>
            </a:r>
            <a:r>
              <a:rPr lang="es" sz="1230"/>
              <a:t>. Estos solo miden la capacidad básica de los LLM en un conjunto limitado de tareas, sin evaluar adecuadamente su alineación con las preferencias humanas en tareas abiertas, como la capacidad de seguir instrucciones con precisión en diálogos de varios turnos. </a:t>
            </a:r>
            <a:endParaRPr sz="123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6375925" y="1152475"/>
            <a:ext cx="245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t>E</a:t>
            </a:r>
            <a:r>
              <a:rPr lang="es" sz="1200"/>
              <a:t>jemplo que compara dos asistentes IA:</a:t>
            </a:r>
            <a:endParaRPr sz="1200"/>
          </a:p>
          <a:p>
            <a:pPr indent="0" lvl="0" marL="0" rtl="0" algn="l">
              <a:spcBef>
                <a:spcPts val="1200"/>
              </a:spcBef>
              <a:spcAft>
                <a:spcPts val="0"/>
              </a:spcAft>
              <a:buNone/>
            </a:pPr>
            <a:r>
              <a:rPr b="1" lang="es" sz="1200"/>
              <a:t>A) LLaMA-13B</a:t>
            </a:r>
            <a:r>
              <a:rPr lang="es" sz="1200"/>
              <a:t>: modelo base preentrenado sin fine-tuning</a:t>
            </a:r>
            <a:endParaRPr sz="1200"/>
          </a:p>
          <a:p>
            <a:pPr indent="0" lvl="0" marL="0" rtl="0" algn="l">
              <a:spcBef>
                <a:spcPts val="1200"/>
              </a:spcBef>
              <a:spcAft>
                <a:spcPts val="1200"/>
              </a:spcAft>
              <a:buNone/>
            </a:pPr>
            <a:r>
              <a:rPr b="1" lang="es" sz="1200"/>
              <a:t>B</a:t>
            </a:r>
            <a:r>
              <a:rPr b="1" lang="es" sz="1200"/>
              <a:t>) Vicuna-13B:</a:t>
            </a:r>
            <a:r>
              <a:rPr lang="es" sz="1200"/>
              <a:t> </a:t>
            </a:r>
            <a:r>
              <a:rPr lang="es" sz="1200"/>
              <a:t>LLaMA-13B </a:t>
            </a:r>
            <a:r>
              <a:rPr lang="es" sz="1200"/>
              <a:t>fine-tuned para conversaciones de alta calidad</a:t>
            </a:r>
            <a:endParaRPr sz="1200"/>
          </a:p>
        </p:txBody>
      </p:sp>
      <p:pic>
        <p:nvPicPr>
          <p:cNvPr id="73" name="Google Shape;73;p16" title="Captura de Pantalla 2025-03-27 a las 15.05.32.png"/>
          <p:cNvPicPr preferRelativeResize="0"/>
          <p:nvPr/>
        </p:nvPicPr>
        <p:blipFill>
          <a:blip r:embed="rId3">
            <a:alphaModFix/>
          </a:blip>
          <a:stretch>
            <a:fillRect/>
          </a:stretch>
        </p:blipFill>
        <p:spPr>
          <a:xfrm>
            <a:off x="311700" y="0"/>
            <a:ext cx="593325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FF"/>
                </a:solidFill>
              </a:rPr>
              <a:t>Aportaciones del art</a:t>
            </a:r>
            <a:r>
              <a:rPr lang="es">
                <a:solidFill>
                  <a:srgbClr val="0000FF"/>
                </a:solidFill>
              </a:rPr>
              <a:t>ículo</a:t>
            </a:r>
            <a:endParaRPr>
              <a:solidFill>
                <a:srgbClr val="0000FF"/>
              </a:solidFill>
            </a:endParaRPr>
          </a:p>
        </p:txBody>
      </p:sp>
      <p:sp>
        <p:nvSpPr>
          <p:cNvPr id="79" name="Google Shape;79;p17"/>
          <p:cNvSpPr txBox="1"/>
          <p:nvPr>
            <p:ph idx="1" type="body"/>
          </p:nvPr>
        </p:nvSpPr>
        <p:spPr>
          <a:xfrm>
            <a:off x="311700" y="1152475"/>
            <a:ext cx="8484300" cy="3934800"/>
          </a:xfrm>
          <a:prstGeom prst="rect">
            <a:avLst/>
          </a:prstGeom>
        </p:spPr>
        <p:txBody>
          <a:bodyPr anchorCtr="0" anchor="t" bIns="91425" lIns="91425" spcFirstLastPara="1" rIns="91425" wrap="square" tIns="91425">
            <a:normAutofit/>
          </a:bodyPr>
          <a:lstStyle/>
          <a:p>
            <a:pPr indent="-306705" lvl="0" marL="457200" rtl="0" algn="l">
              <a:lnSpc>
                <a:spcPct val="115000"/>
              </a:lnSpc>
              <a:spcBef>
                <a:spcPts val="0"/>
              </a:spcBef>
              <a:spcAft>
                <a:spcPts val="0"/>
              </a:spcAft>
              <a:buSzPts val="1230"/>
              <a:buAutoNum type="arabicParenR"/>
            </a:pPr>
            <a:r>
              <a:rPr b="1" lang="es" sz="1230"/>
              <a:t>Estudio sistemático del LLM como juez</a:t>
            </a:r>
            <a:endParaRPr b="1" sz="1230"/>
          </a:p>
          <a:p>
            <a:pPr indent="-306705" lvl="0" marL="457200" rtl="0" algn="l">
              <a:lnSpc>
                <a:spcPct val="115000"/>
              </a:lnSpc>
              <a:spcBef>
                <a:spcPts val="0"/>
              </a:spcBef>
              <a:spcAft>
                <a:spcPts val="0"/>
              </a:spcAft>
              <a:buSzPts val="1230"/>
              <a:buAutoNum type="arabicParenR"/>
            </a:pPr>
            <a:r>
              <a:rPr b="1" lang="es" sz="1230"/>
              <a:t>Dataset de preferencias humanas con preguntas e interacciones de usuarios</a:t>
            </a:r>
            <a:r>
              <a:rPr lang="es" sz="1230"/>
              <a:t>: </a:t>
            </a:r>
            <a:r>
              <a:rPr lang="es" sz="1230"/>
              <a:t>80 preguntas de pruebas de MT, 3.000 votos de expertos y 30.000 conversaciones con preferencias humanas.</a:t>
            </a:r>
            <a:endParaRPr sz="1230"/>
          </a:p>
          <a:p>
            <a:pPr indent="-306705" lvl="0" marL="457200" rtl="0" algn="l">
              <a:lnSpc>
                <a:spcPct val="115000"/>
              </a:lnSpc>
              <a:spcBef>
                <a:spcPts val="0"/>
              </a:spcBef>
              <a:spcAft>
                <a:spcPts val="0"/>
              </a:spcAft>
              <a:buSzPts val="1230"/>
              <a:buAutoNum type="arabicParenR"/>
            </a:pPr>
            <a:r>
              <a:rPr b="1" lang="es" sz="1230"/>
              <a:t>Propuesta de </a:t>
            </a:r>
            <a:r>
              <a:rPr b="1" lang="es" sz="1230"/>
              <a:t>marco de evaluación híbrido </a:t>
            </a:r>
            <a:r>
              <a:rPr lang="es" sz="1230"/>
              <a:t>que combine los benchmarks basados en capacidades y en preferencias con </a:t>
            </a:r>
            <a:r>
              <a:rPr i="1" lang="es" sz="1230"/>
              <a:t>LLM-as-a-judge</a:t>
            </a:r>
            <a:r>
              <a:rPr lang="es" sz="1230"/>
              <a:t>, para evaluar </a:t>
            </a:r>
            <a:r>
              <a:rPr lang="es" sz="1230" u="sng"/>
              <a:t>capacidades básicas</a:t>
            </a:r>
            <a:r>
              <a:rPr lang="es" sz="1230"/>
              <a:t> y </a:t>
            </a:r>
            <a:r>
              <a:rPr lang="es" sz="1230" u="sng"/>
              <a:t>alienación</a:t>
            </a:r>
            <a:r>
              <a:rPr lang="es" sz="1230" u="sng"/>
              <a:t> humana de los modelos</a:t>
            </a:r>
            <a:r>
              <a:rPr lang="es" sz="1230"/>
              <a:t>. </a:t>
            </a:r>
            <a:endParaRPr sz="1230"/>
          </a:p>
        </p:txBody>
      </p:sp>
      <p:pic>
        <p:nvPicPr>
          <p:cNvPr id="80" name="Google Shape;80;p17" title="Captura de Pantalla 2025-04-01 a las 8.40.40.png"/>
          <p:cNvPicPr preferRelativeResize="0"/>
          <p:nvPr/>
        </p:nvPicPr>
        <p:blipFill>
          <a:blip r:embed="rId3">
            <a:alphaModFix/>
          </a:blip>
          <a:stretch>
            <a:fillRect/>
          </a:stretch>
        </p:blipFill>
        <p:spPr>
          <a:xfrm>
            <a:off x="1603475" y="2736075"/>
            <a:ext cx="5900750" cy="2057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2. MT-Bench and Chatbot Arena</a:t>
            </a:r>
            <a:endParaRPr b="1">
              <a:solidFill>
                <a:srgbClr val="0000FF"/>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Char char="➔"/>
            </a:pPr>
            <a:r>
              <a:rPr b="1" lang="es" sz="1200"/>
              <a:t>Avance de los LLMs</a:t>
            </a:r>
            <a:r>
              <a:rPr lang="es" sz="1200"/>
              <a:t>: asistentes capaces de afrontar diversas tareas (redacción, conversación, programación), </a:t>
            </a:r>
            <a:r>
              <a:rPr lang="es" sz="1200" u="sng"/>
              <a:t>seguir instrucciones</a:t>
            </a:r>
            <a:r>
              <a:rPr lang="es" sz="1200"/>
              <a:t> en </a:t>
            </a:r>
            <a:r>
              <a:rPr lang="es" sz="1200" u="sng"/>
              <a:t>diálogos de varios turnos</a:t>
            </a:r>
            <a:r>
              <a:rPr lang="es" sz="1200"/>
              <a:t> y responder a </a:t>
            </a:r>
            <a:r>
              <a:rPr lang="es" sz="1200" u="sng"/>
              <a:t>preguntas abiertas</a:t>
            </a:r>
            <a:r>
              <a:rPr lang="es" sz="1200"/>
              <a:t> (zero-shot).</a:t>
            </a:r>
            <a:endParaRPr sz="1200"/>
          </a:p>
          <a:p>
            <a:pPr indent="-304800" lvl="0" marL="457200" rtl="0" algn="l">
              <a:lnSpc>
                <a:spcPct val="105000"/>
              </a:lnSpc>
              <a:spcBef>
                <a:spcPts val="0"/>
              </a:spcBef>
              <a:spcAft>
                <a:spcPts val="0"/>
              </a:spcAft>
              <a:buSzPts val="1200"/>
              <a:buChar char="➔"/>
            </a:pPr>
            <a:r>
              <a:rPr b="1" lang="es" sz="1200"/>
              <a:t>Desafío en la evaluación</a:t>
            </a:r>
            <a:r>
              <a:rPr lang="es" sz="1200"/>
              <a:t>: muchos </a:t>
            </a:r>
            <a:r>
              <a:rPr i="1" lang="es" sz="1200"/>
              <a:t>benchmarks</a:t>
            </a:r>
            <a:r>
              <a:rPr lang="es" sz="1200"/>
              <a:t> existentes </a:t>
            </a:r>
            <a:r>
              <a:rPr lang="es" sz="1200"/>
              <a:t>se enfocan </a:t>
            </a:r>
            <a:r>
              <a:rPr lang="es" sz="1200"/>
              <a:t>en preguntas cerradas con respuestas cortas, insuficiente para evaluar modelos avanzados.</a:t>
            </a:r>
            <a:endParaRPr sz="1200"/>
          </a:p>
          <a:p>
            <a:pPr indent="-304800" lvl="0" marL="457200" rtl="0" algn="l">
              <a:lnSpc>
                <a:spcPct val="105000"/>
              </a:lnSpc>
              <a:spcBef>
                <a:spcPts val="0"/>
              </a:spcBef>
              <a:spcAft>
                <a:spcPts val="0"/>
              </a:spcAft>
              <a:buSzPts val="1200"/>
              <a:buChar char="➔"/>
            </a:pPr>
            <a:r>
              <a:rPr lang="es" sz="1200"/>
              <a:t>Tipos de benchmarks:</a:t>
            </a:r>
            <a:endParaRPr sz="1200"/>
          </a:p>
          <a:p>
            <a:pPr indent="-304800" lvl="1" marL="914400" rtl="0" algn="l">
              <a:lnSpc>
                <a:spcPct val="105000"/>
              </a:lnSpc>
              <a:spcBef>
                <a:spcPts val="0"/>
              </a:spcBef>
              <a:spcAft>
                <a:spcPts val="0"/>
              </a:spcAft>
              <a:buSzPts val="1200"/>
              <a:buChar char="◆"/>
            </a:pPr>
            <a:r>
              <a:rPr b="1" lang="es" sz="1200"/>
              <a:t>Benchmarks de conocimiento básico</a:t>
            </a:r>
            <a:r>
              <a:rPr lang="es" sz="1200"/>
              <a:t>: Prueban habilidades de LLMs; requieren respuestas breves y específicas a preguntas de referencia valorables automáticamente. </a:t>
            </a:r>
            <a:endParaRPr sz="1200"/>
          </a:p>
          <a:p>
            <a:pPr indent="-304800" lvl="1" marL="914400" rtl="0" algn="l">
              <a:lnSpc>
                <a:spcPct val="105000"/>
              </a:lnSpc>
              <a:spcBef>
                <a:spcPts val="0"/>
              </a:spcBef>
              <a:spcAft>
                <a:spcPts val="0"/>
              </a:spcAft>
              <a:buSzPts val="1200"/>
              <a:buChar char="◆"/>
            </a:pPr>
            <a:r>
              <a:rPr b="1" lang="es" sz="1200"/>
              <a:t>Benchmarks de seguimiento de instrucciones</a:t>
            </a:r>
            <a:r>
              <a:rPr lang="es" sz="1200"/>
              <a:t>: Evalúan la capacidad de los modelos para seguir instrucciones en tareas más diversas y preguntas más abiertas. </a:t>
            </a:r>
            <a:endParaRPr sz="1200"/>
          </a:p>
          <a:p>
            <a:pPr indent="-304800" lvl="1" marL="914400" rtl="0" algn="l">
              <a:lnSpc>
                <a:spcPct val="105000"/>
              </a:lnSpc>
              <a:spcBef>
                <a:spcPts val="0"/>
              </a:spcBef>
              <a:spcAft>
                <a:spcPts val="0"/>
              </a:spcAft>
              <a:buSzPts val="1200"/>
              <a:buChar char="◆"/>
            </a:pPr>
            <a:r>
              <a:rPr b="1" lang="es" sz="1200"/>
              <a:t>Benchmarks conversacionales</a:t>
            </a:r>
            <a:r>
              <a:rPr lang="es" sz="1200"/>
              <a:t>: Se enfocan en diálogos de múltiples turnos, pero no siempre son lo suficientemente complejos para desafiar a los modelos más avanzados. </a:t>
            </a:r>
            <a:endParaRPr sz="1200"/>
          </a:p>
          <a:p>
            <a:pPr indent="0" lvl="0" marL="0" rtl="0" algn="l">
              <a:lnSpc>
                <a:spcPct val="105000"/>
              </a:lnSpc>
              <a:spcBef>
                <a:spcPts val="1200"/>
              </a:spcBef>
              <a:spcAft>
                <a:spcPts val="1200"/>
              </a:spcAft>
              <a:buSzPts val="935"/>
              <a:buNone/>
            </a:pPr>
            <a:r>
              <a:t/>
            </a:r>
            <a:endParaRPr sz="1200"/>
          </a:p>
        </p:txBody>
      </p:sp>
      <p:sp>
        <p:nvSpPr>
          <p:cNvPr id="87" name="Google Shape;87;p18"/>
          <p:cNvSpPr/>
          <p:nvPr/>
        </p:nvSpPr>
        <p:spPr>
          <a:xfrm>
            <a:off x="416700" y="3694375"/>
            <a:ext cx="8310600" cy="98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8"/>
          <p:cNvSpPr txBox="1"/>
          <p:nvPr/>
        </p:nvSpPr>
        <p:spPr>
          <a:xfrm>
            <a:off x="519250" y="3734575"/>
            <a:ext cx="8105400" cy="83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
                <a:solidFill>
                  <a:schemeClr val="dk2"/>
                </a:solidFill>
              </a:rPr>
              <a:t>P</a:t>
            </a:r>
            <a:r>
              <a:rPr b="1" lang="es">
                <a:solidFill>
                  <a:schemeClr val="dk2"/>
                </a:solidFill>
              </a:rPr>
              <a:t>referencias humanas como indicador de utilidad</a:t>
            </a:r>
            <a:r>
              <a:rPr lang="es">
                <a:solidFill>
                  <a:schemeClr val="dk2"/>
                </a:solidFill>
              </a:rPr>
              <a:t> en interacciones abiertas y multiturno entre humanos e IA → 2 benchmarks diseñados para evaluar las preferencias humanas y para distinguir las capacidades de los modelos más avanzados.</a:t>
            </a:r>
            <a:endParaRPr>
              <a:solidFill>
                <a:schemeClr val="dk1"/>
              </a:solidFill>
            </a:endParaRPr>
          </a:p>
          <a:p>
            <a:pPr indent="0" lvl="0" marL="0" rtl="0" algn="ctr">
              <a:spcBef>
                <a:spcPts val="1200"/>
              </a:spcBef>
              <a:spcAft>
                <a:spcPts val="0"/>
              </a:spcAft>
              <a:buNone/>
            </a:pPr>
            <a:r>
              <a:t/>
            </a:r>
            <a:endParaRPr b="1">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FF"/>
                </a:solidFill>
              </a:rPr>
              <a:t>Dos </a:t>
            </a:r>
            <a:r>
              <a:rPr i="1" lang="es">
                <a:solidFill>
                  <a:srgbClr val="0000FF"/>
                </a:solidFill>
              </a:rPr>
              <a:t>b</a:t>
            </a:r>
            <a:r>
              <a:rPr i="1" lang="es">
                <a:solidFill>
                  <a:srgbClr val="0000FF"/>
                </a:solidFill>
              </a:rPr>
              <a:t>enchmarks</a:t>
            </a:r>
            <a:r>
              <a:rPr lang="es">
                <a:solidFill>
                  <a:srgbClr val="0000FF"/>
                </a:solidFill>
              </a:rPr>
              <a:t> basados en va</a:t>
            </a:r>
            <a:r>
              <a:rPr lang="es">
                <a:solidFill>
                  <a:srgbClr val="0000FF"/>
                </a:solidFill>
              </a:rPr>
              <a:t>loraciones humanas</a:t>
            </a:r>
            <a:endParaRPr>
              <a:solidFill>
                <a:srgbClr val="0000FF"/>
              </a:solidFill>
            </a:endParaRPr>
          </a:p>
        </p:txBody>
      </p:sp>
      <p:sp>
        <p:nvSpPr>
          <p:cNvPr id="94" name="Google Shape;94;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MT-bench</a:t>
            </a:r>
            <a:endParaRPr b="1"/>
          </a:p>
          <a:p>
            <a:pPr indent="0" lvl="0" marL="0" rtl="0" algn="l">
              <a:spcBef>
                <a:spcPts val="1200"/>
              </a:spcBef>
              <a:spcAft>
                <a:spcPts val="0"/>
              </a:spcAft>
              <a:buNone/>
            </a:pPr>
            <a:r>
              <a:rPr lang="es"/>
              <a:t>Serie de preguntas abiertas que evalúan la capacidad conversacional y de seguimiento de instrucciones de un chatbot, dos elementos críticos para la preferencia humana. </a:t>
            </a:r>
            <a:endParaRPr/>
          </a:p>
          <a:p>
            <a:pPr indent="0" lvl="0" marL="0" rtl="0" algn="l">
              <a:spcBef>
                <a:spcPts val="1200"/>
              </a:spcBef>
              <a:spcAft>
                <a:spcPts val="1200"/>
              </a:spcAft>
              <a:buClr>
                <a:schemeClr val="dk1"/>
              </a:buClr>
              <a:buSzPts val="1100"/>
              <a:buFont typeface="Arial"/>
              <a:buNone/>
            </a:pPr>
            <a:r>
              <a:rPr lang="es"/>
              <a:t>Diferencia los chatbots en función de sus capacidades básicas.</a:t>
            </a:r>
            <a:endParaRPr/>
          </a:p>
        </p:txBody>
      </p:sp>
      <p:sp>
        <p:nvSpPr>
          <p:cNvPr id="95" name="Google Shape;95;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Chatbot Arena </a:t>
            </a:r>
            <a:endParaRPr b="1"/>
          </a:p>
          <a:p>
            <a:pPr indent="0" lvl="0" marL="0" rtl="0" algn="l">
              <a:spcBef>
                <a:spcPts val="1200"/>
              </a:spcBef>
              <a:spcAft>
                <a:spcPts val="0"/>
              </a:spcAft>
              <a:buClr>
                <a:schemeClr val="dk1"/>
              </a:buClr>
              <a:buSzPts val="1100"/>
              <a:buFont typeface="Arial"/>
              <a:buNone/>
            </a:pPr>
            <a:r>
              <a:rPr lang="es"/>
              <a:t>Plataforma de crowdsourcing que presenta batallas anónimas entre chatbots en escenarios reales: los usuarios entablan conversaciones con dos chatbots al mismo tiempo y puntúan sus respuestas en función de sus preferencias personales.</a:t>
            </a:r>
            <a:endParaRPr/>
          </a:p>
          <a:p>
            <a:pPr indent="0" lvl="0" marL="0" rtl="0" algn="l">
              <a:spcBef>
                <a:spcPts val="1200"/>
              </a:spcBef>
              <a:spcAft>
                <a:spcPts val="1200"/>
              </a:spcAft>
              <a:buNone/>
            </a:pPr>
            <a:r>
              <a:t/>
            </a:r>
            <a:endParaRPr/>
          </a:p>
        </p:txBody>
      </p:sp>
      <p:sp>
        <p:nvSpPr>
          <p:cNvPr id="96" name="Google Shape;96;p19"/>
          <p:cNvSpPr/>
          <p:nvPr/>
        </p:nvSpPr>
        <p:spPr>
          <a:xfrm>
            <a:off x="416700" y="3920025"/>
            <a:ext cx="8310600" cy="757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9"/>
          <p:cNvSpPr txBox="1"/>
          <p:nvPr/>
        </p:nvSpPr>
        <p:spPr>
          <a:xfrm>
            <a:off x="416700" y="3966725"/>
            <a:ext cx="8310600" cy="6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2"/>
                </a:solidFill>
              </a:rPr>
              <a:t>La evaluación humana es lenta y costosa → automatizar con </a:t>
            </a:r>
            <a:r>
              <a:rPr b="1" i="1" lang="es">
                <a:solidFill>
                  <a:schemeClr val="dk2"/>
                </a:solidFill>
              </a:rPr>
              <a:t>LLM-as-a-judge</a:t>
            </a:r>
            <a:r>
              <a:rPr b="1" lang="es">
                <a:solidFill>
                  <a:schemeClr val="dk2"/>
                </a:solidFill>
              </a:rPr>
              <a:t> (GPT-4) </a:t>
            </a:r>
            <a:endParaRPr b="1">
              <a:solidFill>
                <a:schemeClr val="dk2"/>
              </a:solidFill>
            </a:endParaRPr>
          </a:p>
          <a:p>
            <a:pPr indent="0" lvl="0" marL="0" rtl="0" algn="ctr">
              <a:spcBef>
                <a:spcPts val="0"/>
              </a:spcBef>
              <a:spcAft>
                <a:spcPts val="0"/>
              </a:spcAft>
              <a:buNone/>
            </a:pPr>
            <a:r>
              <a:rPr b="1" lang="es">
                <a:solidFill>
                  <a:schemeClr val="dk2"/>
                </a:solidFill>
              </a:rPr>
              <a:t>Dado que estos modelos se entrenan con RLHF, ya muestran una fuerte alineación humana.</a:t>
            </a:r>
            <a:endParaRPr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FF"/>
                </a:solidFill>
              </a:rPr>
              <a:t>Dos </a:t>
            </a:r>
            <a:r>
              <a:rPr i="1" lang="es">
                <a:solidFill>
                  <a:srgbClr val="0000FF"/>
                </a:solidFill>
              </a:rPr>
              <a:t>benchmarks</a:t>
            </a:r>
            <a:r>
              <a:rPr lang="es">
                <a:solidFill>
                  <a:srgbClr val="0000FF"/>
                </a:solidFill>
              </a:rPr>
              <a:t> basados en valoraciones humanas</a:t>
            </a:r>
            <a:endParaRPr>
              <a:solidFill>
                <a:srgbClr val="0000FF"/>
              </a:solidFill>
            </a:endParaRPr>
          </a:p>
        </p:txBody>
      </p:sp>
      <p:sp>
        <p:nvSpPr>
          <p:cNvPr id="103" name="Google Shape;103;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MT-bench</a:t>
            </a:r>
            <a:endParaRPr b="1"/>
          </a:p>
          <a:p>
            <a:pPr indent="-317500" lvl="0" marL="457200" rtl="0" algn="l">
              <a:spcBef>
                <a:spcPts val="1200"/>
              </a:spcBef>
              <a:spcAft>
                <a:spcPts val="0"/>
              </a:spcAft>
              <a:buSzPts val="1400"/>
              <a:buChar char="●"/>
            </a:pPr>
            <a:r>
              <a:rPr lang="es"/>
              <a:t>80 preguntas multiturno</a:t>
            </a:r>
            <a:endParaRPr/>
          </a:p>
          <a:p>
            <a:pPr indent="-317500" lvl="0" marL="457200" rtl="0" algn="l">
              <a:spcBef>
                <a:spcPts val="0"/>
              </a:spcBef>
              <a:spcAft>
                <a:spcPts val="0"/>
              </a:spcAft>
              <a:buSzPts val="1400"/>
              <a:buChar char="●"/>
            </a:pPr>
            <a:r>
              <a:rPr lang="es"/>
              <a:t>8 categorías comunes de preguntas</a:t>
            </a:r>
            <a:r>
              <a:rPr lang="es"/>
              <a:t>: </a:t>
            </a:r>
            <a:r>
              <a:rPr lang="es"/>
              <a:t>escritura, </a:t>
            </a:r>
            <a:r>
              <a:rPr lang="es"/>
              <a:t>juego de rol, extracción, </a:t>
            </a:r>
            <a:r>
              <a:rPr lang="es"/>
              <a:t>razonamiento, matemáticas, programación,</a:t>
            </a:r>
            <a:r>
              <a:rPr lang="es"/>
              <a:t> conocimiento I (STEM) y conocimiento II (humanidades/ccss</a:t>
            </a:r>
            <a:r>
              <a:rPr lang="es"/>
              <a:t>)</a:t>
            </a:r>
            <a:endParaRPr/>
          </a:p>
          <a:p>
            <a:pPr indent="-317500" lvl="0" marL="457200" rtl="0" algn="l">
              <a:spcBef>
                <a:spcPts val="0"/>
              </a:spcBef>
              <a:spcAft>
                <a:spcPts val="0"/>
              </a:spcAft>
              <a:buSzPts val="1400"/>
              <a:buChar char="●"/>
            </a:pPr>
            <a:r>
              <a:rPr lang="es"/>
              <a:t>10 preguntas multiturno para cada categoría diseñadas manualmente</a:t>
            </a:r>
            <a:r>
              <a:rPr lang="es"/>
              <a:t> </a:t>
            </a:r>
            <a:endParaRPr/>
          </a:p>
        </p:txBody>
      </p:sp>
      <p:sp>
        <p:nvSpPr>
          <p:cNvPr id="104" name="Google Shape;104;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Chatbot Arena </a:t>
            </a:r>
            <a:endParaRPr b="1"/>
          </a:p>
          <a:p>
            <a:pPr indent="-317500" lvl="0" marL="457200" rtl="0" algn="l">
              <a:spcBef>
                <a:spcPts val="1200"/>
              </a:spcBef>
              <a:spcAft>
                <a:spcPts val="0"/>
              </a:spcAft>
              <a:buSzPts val="1400"/>
              <a:buChar char="●"/>
            </a:pPr>
            <a:r>
              <a:rPr lang="es"/>
              <a:t>diferentes modelos "compiten" entre sí en pruebas de conversación y los usuarios votan cuál responde mejor.</a:t>
            </a:r>
            <a:endParaRPr/>
          </a:p>
          <a:p>
            <a:pPr indent="-317500" lvl="0" marL="457200" rtl="0" algn="l">
              <a:spcBef>
                <a:spcPts val="0"/>
              </a:spcBef>
              <a:spcAft>
                <a:spcPts val="0"/>
              </a:spcAft>
              <a:buSzPts val="1400"/>
              <a:buChar char="●"/>
            </a:pPr>
            <a:r>
              <a:rPr lang="es"/>
              <a:t>30.000 conversaciones y votos </a:t>
            </a:r>
            <a:r>
              <a:rPr lang="es"/>
              <a:t>recogidos</a:t>
            </a:r>
            <a:endParaRPr/>
          </a:p>
          <a:p>
            <a:pPr indent="-317500" lvl="0" marL="457200" rtl="0" algn="l">
              <a:spcBef>
                <a:spcPts val="0"/>
              </a:spcBef>
              <a:spcAft>
                <a:spcPts val="0"/>
              </a:spcAft>
              <a:buSzPts val="1400"/>
              <a:buChar char="●"/>
            </a:pPr>
            <a:r>
              <a:rPr lang="es"/>
              <a:t>no utiliza preguntas predefinidas, permite recopilar una amplia gama de casos de uso y votos sin restricciones</a:t>
            </a:r>
            <a:endParaRPr sz="1500"/>
          </a:p>
        </p:txBody>
      </p:sp>
      <p:sp>
        <p:nvSpPr>
          <p:cNvPr id="105" name="Google Shape;105;p20"/>
          <p:cNvSpPr/>
          <p:nvPr/>
        </p:nvSpPr>
        <p:spPr>
          <a:xfrm>
            <a:off x="416700" y="3920025"/>
            <a:ext cx="8310600" cy="7578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20"/>
          <p:cNvSpPr txBox="1"/>
          <p:nvPr/>
        </p:nvSpPr>
        <p:spPr>
          <a:xfrm>
            <a:off x="416700" y="3966725"/>
            <a:ext cx="8310600" cy="6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chemeClr val="dk2"/>
                </a:solidFill>
              </a:rPr>
              <a:t>La evaluación humana es lenta y costosa → automatizar con </a:t>
            </a:r>
            <a:r>
              <a:rPr b="1" i="1" lang="es">
                <a:solidFill>
                  <a:schemeClr val="dk2"/>
                </a:solidFill>
              </a:rPr>
              <a:t>LLM-as-a-judge</a:t>
            </a:r>
            <a:r>
              <a:rPr b="1" lang="es">
                <a:solidFill>
                  <a:schemeClr val="dk2"/>
                </a:solidFill>
              </a:rPr>
              <a:t> (GPT-4) </a:t>
            </a:r>
            <a:endParaRPr b="1">
              <a:solidFill>
                <a:schemeClr val="dk2"/>
              </a:solidFill>
            </a:endParaRPr>
          </a:p>
          <a:p>
            <a:pPr indent="0" lvl="0" marL="0" rtl="0" algn="ctr">
              <a:spcBef>
                <a:spcPts val="0"/>
              </a:spcBef>
              <a:spcAft>
                <a:spcPts val="0"/>
              </a:spcAft>
              <a:buNone/>
            </a:pPr>
            <a:r>
              <a:rPr b="1" lang="es">
                <a:solidFill>
                  <a:schemeClr val="dk2"/>
                </a:solidFill>
              </a:rPr>
              <a:t>Dado que estos modelos se entrenan con RLHF, ya muestran una fuerte alineación humana.</a:t>
            </a:r>
            <a:endParaRPr b="1">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title="Captura de Pantalla 2025-04-01 a las 11.41.50.png"/>
          <p:cNvPicPr preferRelativeResize="0"/>
          <p:nvPr/>
        </p:nvPicPr>
        <p:blipFill rotWithShape="1">
          <a:blip r:embed="rId3">
            <a:alphaModFix/>
          </a:blip>
          <a:srcRect b="4942" l="0" r="0" t="0"/>
          <a:stretch/>
        </p:blipFill>
        <p:spPr>
          <a:xfrm>
            <a:off x="1041750" y="0"/>
            <a:ext cx="7060496"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