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x0B7oVPc/mhd8Mg6YuSc3suuC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95f381c30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495f381c30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95f381c30_0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495f381c30_0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95f381c30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495f381c30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8237224a1_0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48237224a1_0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95f381c30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495f381c30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95f381c30_0_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495f381c30_0_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95f381c30_0_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495f381c30_0_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9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2"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8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2"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3"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4"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9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3"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4"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5"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6"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0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0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2"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2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2"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3"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6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3"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8"/>
          <p:cNvCxnSpPr>
            <a:stCxn id="12" idx="6"/>
            <a:endCxn id="13" idx="2"/>
          </p:cNvCxnSpPr>
          <p:nvPr/>
        </p:nvCxnSpPr>
        <p:spPr>
          <a:xfrm>
            <a:off x="540000" y="306360"/>
            <a:ext cx="720000" cy="600"/>
          </a:xfrm>
          <a:prstGeom prst="bentConnector3">
            <a:avLst>
              <a:gd fmla="val 13807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8"/>
          <p:cNvCxnSpPr>
            <a:stCxn id="15" idx="6"/>
            <a:endCxn id="16" idx="2"/>
          </p:cNvCxnSpPr>
          <p:nvPr/>
        </p:nvCxnSpPr>
        <p:spPr>
          <a:xfrm>
            <a:off x="720000" y="486360"/>
            <a:ext cx="360000" cy="600"/>
          </a:xfrm>
          <a:prstGeom prst="bentConnector3">
            <a:avLst>
              <a:gd fmla="val 27628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8"/>
          <p:cNvCxnSpPr>
            <a:stCxn id="18" idx="6"/>
            <a:endCxn id="19" idx="2"/>
          </p:cNvCxnSpPr>
          <p:nvPr/>
        </p:nvCxnSpPr>
        <p:spPr>
          <a:xfrm>
            <a:off x="864000" y="702360"/>
            <a:ext cx="72000" cy="600"/>
          </a:xfrm>
          <a:prstGeom prst="bentConnector3">
            <a:avLst>
              <a:gd fmla="val 138690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8"/>
          <p:cNvCxnSpPr>
            <a:stCxn id="21" idx="6"/>
            <a:endCxn id="22" idx="2"/>
          </p:cNvCxnSpPr>
          <p:nvPr/>
        </p:nvCxnSpPr>
        <p:spPr>
          <a:xfrm>
            <a:off x="720000" y="126360"/>
            <a:ext cx="360000" cy="600"/>
          </a:xfrm>
          <a:prstGeom prst="bentConnector3">
            <a:avLst>
              <a:gd fmla="val 27628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8"/>
          <p:cNvCxnSpPr>
            <a:stCxn id="24" idx="6"/>
            <a:endCxn id="25" idx="2"/>
          </p:cNvCxnSpPr>
          <p:nvPr/>
        </p:nvCxnSpPr>
        <p:spPr>
          <a:xfrm>
            <a:off x="864000" y="954360"/>
            <a:ext cx="72000" cy="600"/>
          </a:xfrm>
          <a:prstGeom prst="bentConnector3">
            <a:avLst>
              <a:gd fmla="val 138690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8"/>
          <p:cNvCxnSpPr>
            <a:stCxn id="27" idx="6"/>
            <a:endCxn id="28" idx="2"/>
          </p:cNvCxnSpPr>
          <p:nvPr/>
        </p:nvCxnSpPr>
        <p:spPr>
          <a:xfrm flipH="1">
            <a:off x="540000" y="1350360"/>
            <a:ext cx="720000" cy="600"/>
          </a:xfrm>
          <a:prstGeom prst="bentConnector3">
            <a:avLst>
              <a:gd fmla="val 13757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8"/>
          <p:cNvCxnSpPr>
            <a:stCxn id="30" idx="6"/>
            <a:endCxn id="31" idx="2"/>
          </p:cNvCxnSpPr>
          <p:nvPr/>
        </p:nvCxnSpPr>
        <p:spPr>
          <a:xfrm flipH="1">
            <a:off x="720000" y="1170360"/>
            <a:ext cx="360000" cy="600"/>
          </a:xfrm>
          <a:prstGeom prst="bentConnector3">
            <a:avLst>
              <a:gd fmla="val 27528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8"/>
          <p:cNvCxnSpPr>
            <a:stCxn id="33" idx="6"/>
            <a:endCxn id="34" idx="2"/>
          </p:cNvCxnSpPr>
          <p:nvPr/>
        </p:nvCxnSpPr>
        <p:spPr>
          <a:xfrm flipH="1">
            <a:off x="720000" y="1530360"/>
            <a:ext cx="360000" cy="600"/>
          </a:xfrm>
          <a:prstGeom prst="bentConnector3">
            <a:avLst>
              <a:gd fmla="val 27528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8"/>
          <p:cNvCxnSpPr>
            <a:stCxn id="36" idx="6"/>
            <a:endCxn id="37" idx="2"/>
          </p:cNvCxnSpPr>
          <p:nvPr/>
        </p:nvCxnSpPr>
        <p:spPr>
          <a:xfrm flipH="1">
            <a:off x="864000" y="1746360"/>
            <a:ext cx="72000" cy="600"/>
          </a:xfrm>
          <a:prstGeom prst="bentConnector3">
            <a:avLst>
              <a:gd fmla="val 138693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8"/>
          <p:cNvCxnSpPr>
            <a:stCxn id="39" idx="6"/>
            <a:endCxn id="40" idx="2"/>
          </p:cNvCxnSpPr>
          <p:nvPr/>
        </p:nvCxnSpPr>
        <p:spPr>
          <a:xfrm flipH="1">
            <a:off x="864000" y="1998360"/>
            <a:ext cx="72000" cy="600"/>
          </a:xfrm>
          <a:prstGeom prst="bentConnector3">
            <a:avLst>
              <a:gd fmla="val 138693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8"/>
          <p:cNvCxnSpPr>
            <a:stCxn id="42" idx="6"/>
            <a:endCxn id="43" idx="2"/>
          </p:cNvCxnSpPr>
          <p:nvPr/>
        </p:nvCxnSpPr>
        <p:spPr>
          <a:xfrm>
            <a:off x="540000" y="2394360"/>
            <a:ext cx="720000" cy="600"/>
          </a:xfrm>
          <a:prstGeom prst="bentConnector3">
            <a:avLst>
              <a:gd fmla="val 13807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8"/>
          <p:cNvCxnSpPr>
            <a:stCxn id="45" idx="6"/>
            <a:endCxn id="46" idx="2"/>
          </p:cNvCxnSpPr>
          <p:nvPr/>
        </p:nvCxnSpPr>
        <p:spPr>
          <a:xfrm>
            <a:off x="720000" y="2214360"/>
            <a:ext cx="360000" cy="600"/>
          </a:xfrm>
          <a:prstGeom prst="bentConnector3">
            <a:avLst>
              <a:gd fmla="val 27628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8"/>
          <p:cNvCxnSpPr>
            <a:stCxn id="48" idx="6"/>
            <a:endCxn id="49" idx="2"/>
          </p:cNvCxnSpPr>
          <p:nvPr/>
        </p:nvCxnSpPr>
        <p:spPr>
          <a:xfrm>
            <a:off x="720000" y="2583720"/>
            <a:ext cx="360000" cy="600"/>
          </a:xfrm>
          <a:prstGeom prst="bentConnector3">
            <a:avLst>
              <a:gd fmla="val 27628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8"/>
          <p:cNvCxnSpPr>
            <a:stCxn id="51" idx="6"/>
            <a:endCxn id="52" idx="2"/>
          </p:cNvCxnSpPr>
          <p:nvPr/>
        </p:nvCxnSpPr>
        <p:spPr>
          <a:xfrm>
            <a:off x="864000" y="2799720"/>
            <a:ext cx="72000" cy="600"/>
          </a:xfrm>
          <a:prstGeom prst="bentConnector3">
            <a:avLst>
              <a:gd fmla="val 138690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8"/>
          <p:cNvCxnSpPr>
            <a:stCxn id="54" idx="6"/>
            <a:endCxn id="55" idx="2"/>
          </p:cNvCxnSpPr>
          <p:nvPr/>
        </p:nvCxnSpPr>
        <p:spPr>
          <a:xfrm>
            <a:off x="864000" y="3051720"/>
            <a:ext cx="72000" cy="600"/>
          </a:xfrm>
          <a:prstGeom prst="bentConnector3">
            <a:avLst>
              <a:gd fmla="val 138690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8"/>
          <p:cNvCxnSpPr>
            <a:stCxn id="57" idx="6"/>
            <a:endCxn id="58" idx="2"/>
          </p:cNvCxnSpPr>
          <p:nvPr/>
        </p:nvCxnSpPr>
        <p:spPr>
          <a:xfrm flipH="1">
            <a:off x="540000" y="3447720"/>
            <a:ext cx="720000" cy="600"/>
          </a:xfrm>
          <a:prstGeom prst="bentConnector3">
            <a:avLst>
              <a:gd fmla="val 13757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8"/>
          <p:cNvCxnSpPr>
            <a:stCxn id="60" idx="6"/>
            <a:endCxn id="61" idx="2"/>
          </p:cNvCxnSpPr>
          <p:nvPr/>
        </p:nvCxnSpPr>
        <p:spPr>
          <a:xfrm flipH="1">
            <a:off x="738720" y="3267720"/>
            <a:ext cx="360000" cy="600"/>
          </a:xfrm>
          <a:prstGeom prst="bentConnector3">
            <a:avLst>
              <a:gd fmla="val 27528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8"/>
          <p:cNvCxnSpPr>
            <a:stCxn id="63" idx="6"/>
            <a:endCxn id="64" idx="2"/>
          </p:cNvCxnSpPr>
          <p:nvPr/>
        </p:nvCxnSpPr>
        <p:spPr>
          <a:xfrm flipH="1">
            <a:off x="729360" y="3636720"/>
            <a:ext cx="360000" cy="600"/>
          </a:xfrm>
          <a:prstGeom prst="bentConnector3">
            <a:avLst>
              <a:gd fmla="val 27528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8"/>
          <p:cNvCxnSpPr>
            <a:stCxn id="66" idx="6"/>
            <a:endCxn id="67" idx="2"/>
          </p:cNvCxnSpPr>
          <p:nvPr/>
        </p:nvCxnSpPr>
        <p:spPr>
          <a:xfrm flipH="1">
            <a:off x="873360" y="3852720"/>
            <a:ext cx="72000" cy="600"/>
          </a:xfrm>
          <a:prstGeom prst="bentConnector3">
            <a:avLst>
              <a:gd fmla="val 138693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8"/>
          <p:cNvCxnSpPr>
            <a:stCxn id="69" idx="6"/>
            <a:endCxn id="70" idx="2"/>
          </p:cNvCxnSpPr>
          <p:nvPr/>
        </p:nvCxnSpPr>
        <p:spPr>
          <a:xfrm flipH="1">
            <a:off x="873360" y="4104720"/>
            <a:ext cx="72000" cy="600"/>
          </a:xfrm>
          <a:prstGeom prst="bentConnector3">
            <a:avLst>
              <a:gd fmla="val 138693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8"/>
          <p:cNvCxnSpPr>
            <a:stCxn id="72" idx="6"/>
            <a:endCxn id="73" idx="2"/>
          </p:cNvCxnSpPr>
          <p:nvPr/>
        </p:nvCxnSpPr>
        <p:spPr>
          <a:xfrm>
            <a:off x="549360" y="4500720"/>
            <a:ext cx="720000" cy="600"/>
          </a:xfrm>
          <a:prstGeom prst="bentConnector3">
            <a:avLst>
              <a:gd fmla="val 13807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8"/>
          <p:cNvCxnSpPr>
            <a:stCxn id="75" idx="6"/>
            <a:endCxn id="76" idx="2"/>
          </p:cNvCxnSpPr>
          <p:nvPr/>
        </p:nvCxnSpPr>
        <p:spPr>
          <a:xfrm>
            <a:off x="729360" y="4320720"/>
            <a:ext cx="360000" cy="600"/>
          </a:xfrm>
          <a:prstGeom prst="bentConnector3">
            <a:avLst>
              <a:gd fmla="val 27628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8"/>
          <p:cNvCxnSpPr>
            <a:stCxn id="78" idx="6"/>
            <a:endCxn id="79" idx="2"/>
          </p:cNvCxnSpPr>
          <p:nvPr/>
        </p:nvCxnSpPr>
        <p:spPr>
          <a:xfrm>
            <a:off x="729360" y="4680720"/>
            <a:ext cx="360000" cy="600"/>
          </a:xfrm>
          <a:prstGeom prst="bentConnector3">
            <a:avLst>
              <a:gd fmla="val 27628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8"/>
          <p:cNvCxnSpPr>
            <a:stCxn id="81" idx="6"/>
            <a:endCxn id="82" idx="2"/>
          </p:cNvCxnSpPr>
          <p:nvPr/>
        </p:nvCxnSpPr>
        <p:spPr>
          <a:xfrm>
            <a:off x="873360" y="4896720"/>
            <a:ext cx="72000" cy="600"/>
          </a:xfrm>
          <a:prstGeom prst="bentConnector3">
            <a:avLst>
              <a:gd fmla="val 138690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8"/>
          <p:cNvCxnSpPr>
            <a:stCxn id="84" idx="6"/>
            <a:endCxn id="85" idx="2"/>
          </p:cNvCxnSpPr>
          <p:nvPr/>
        </p:nvCxnSpPr>
        <p:spPr>
          <a:xfrm>
            <a:off x="873360" y="5148720"/>
            <a:ext cx="72000" cy="600"/>
          </a:xfrm>
          <a:prstGeom prst="bentConnector3">
            <a:avLst>
              <a:gd fmla="val 138690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8"/>
          <p:cNvCxnSpPr>
            <a:stCxn id="87" idx="6"/>
            <a:endCxn id="88" idx="2"/>
          </p:cNvCxnSpPr>
          <p:nvPr/>
        </p:nvCxnSpPr>
        <p:spPr>
          <a:xfrm flipH="1">
            <a:off x="549360" y="5544720"/>
            <a:ext cx="720000" cy="600"/>
          </a:xfrm>
          <a:prstGeom prst="bentConnector3">
            <a:avLst>
              <a:gd fmla="val 13757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8"/>
          <p:cNvCxnSpPr>
            <a:stCxn id="90" idx="6"/>
            <a:endCxn id="91" idx="2"/>
          </p:cNvCxnSpPr>
          <p:nvPr/>
        </p:nvCxnSpPr>
        <p:spPr>
          <a:xfrm flipH="1">
            <a:off x="729360" y="5364720"/>
            <a:ext cx="360000" cy="600"/>
          </a:xfrm>
          <a:prstGeom prst="bentConnector3">
            <a:avLst>
              <a:gd fmla="val 27528" name="adj1"/>
            </a:avLst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8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8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8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8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8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8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>
            <p:ph type="title"/>
          </p:nvPr>
        </p:nvSpPr>
        <p:spPr>
          <a:xfrm>
            <a:off x="1690825" y="2099675"/>
            <a:ext cx="8100000" cy="14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300"/>
              <a:buFont typeface="Times New Roman"/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Activity Recognition Using VideoMAE Model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>
            <p:ph type="title"/>
          </p:nvPr>
        </p:nvSpPr>
        <p:spPr>
          <a:xfrm>
            <a:off x="824113" y="1592375"/>
            <a:ext cx="84324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300"/>
              <a:buFont typeface="Times New Roman"/>
              <a:buNone/>
            </a:pPr>
            <a:r>
              <a:rPr b="0" lang="en-US" sz="53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sz="5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7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300"/>
              <a:buFont typeface="Times New Roman"/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Activity Recognition (HAR)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"/>
          <p:cNvSpPr txBox="1"/>
          <p:nvPr>
            <p:ph idx="1" type="body"/>
          </p:nvPr>
        </p:nvSpPr>
        <p:spPr>
          <a:xfrm>
            <a:off x="1620000" y="1207850"/>
            <a:ext cx="84606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❖"/>
            </a:pPr>
            <a:r>
              <a:rPr lang="en-US" sz="2400">
                <a:solidFill>
                  <a:srgbClr val="050505"/>
                </a:solidFill>
              </a:rPr>
              <a:t>Problem Statement: Challenges in human activity recognition Variability: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Activities exhibit diverse execution styles, speed, and environmental conditions.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Real-time Processing: Timely recognition required for prompt response.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Data Quantity and Quality: Obtaining labeled datasets can be expensive and data quality variations affect performance.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Generalization: Recognition across individuals, environments, and sensor setups.</a:t>
            </a:r>
            <a:endParaRPr sz="2400">
              <a:solidFill>
                <a:srgbClr val="05050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50505"/>
              </a:solidFill>
            </a:endParaRPr>
          </a:p>
        </p:txBody>
      </p:sp>
      <p:sp>
        <p:nvSpPr>
          <p:cNvPr id="188" name="Google Shape;188;p2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95f381c30_0_8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300"/>
              <a:buFont typeface="Times New Roman"/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Activity Recognition (HAR)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2495f381c30_0_8"/>
          <p:cNvSpPr txBox="1"/>
          <p:nvPr>
            <p:ph idx="1" type="body"/>
          </p:nvPr>
        </p:nvSpPr>
        <p:spPr>
          <a:xfrm>
            <a:off x="1620000" y="1207850"/>
            <a:ext cx="8335200" cy="4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❖"/>
            </a:pPr>
            <a:r>
              <a:rPr lang="en-US" sz="2400">
                <a:solidFill>
                  <a:srgbClr val="050505"/>
                </a:solidFill>
              </a:rPr>
              <a:t>Need for Accurate and Real-time Recognition Methods: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Accurate recognition crucial for reliable activity monitoring and decision-making.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 Real-time recognition enables timely responses and system adaptability. </a:t>
            </a:r>
            <a:endParaRPr sz="2400">
              <a:solidFill>
                <a:srgbClr val="050505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❖"/>
            </a:pPr>
            <a:r>
              <a:rPr lang="en-US" sz="2400">
                <a:solidFill>
                  <a:srgbClr val="050505"/>
                </a:solidFill>
              </a:rPr>
              <a:t>VideoMAE Model as a Solution: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Data-efficient approach for self-supervised video pre-training.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Addresses challenges through architecture and training process.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Captures temporal dependencies and high-level structure learning. Impressive results on small datasets without additional data.</a:t>
            </a:r>
            <a:r>
              <a:rPr lang="en-US" sz="2400">
                <a:solidFill>
                  <a:srgbClr val="050505"/>
                </a:solidFill>
              </a:rPr>
              <a:t> </a:t>
            </a:r>
            <a:endParaRPr sz="2400">
              <a:solidFill>
                <a:srgbClr val="050505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50505"/>
              </a:solidFill>
            </a:endParaRPr>
          </a:p>
        </p:txBody>
      </p:sp>
      <p:sp>
        <p:nvSpPr>
          <p:cNvPr id="195" name="Google Shape;195;g2495f381c30_0_8"/>
          <p:cNvSpPr txBox="1"/>
          <p:nvPr>
            <p:ph idx="12" type="sldNum"/>
          </p:nvPr>
        </p:nvSpPr>
        <p:spPr>
          <a:xfrm>
            <a:off x="7227000" y="516492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95f381c30_0_14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300"/>
              <a:buFont typeface="Times New Roman"/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VideoMAE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2495f381c30_0_14"/>
          <p:cNvSpPr txBox="1"/>
          <p:nvPr>
            <p:ph idx="1" type="body"/>
          </p:nvPr>
        </p:nvSpPr>
        <p:spPr>
          <a:xfrm>
            <a:off x="1551125" y="1017150"/>
            <a:ext cx="8404200" cy="4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❖"/>
            </a:pPr>
            <a:r>
              <a:rPr lang="en-US" sz="2400">
                <a:solidFill>
                  <a:srgbClr val="050505"/>
                </a:solidFill>
              </a:rPr>
              <a:t>VideoMAE Model Overview: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Masked Autoencoders (MAE) extended to video data for activity recognition.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Inspired by ImageMAE and customized for video tube masking and reconstruction.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Effectively handles temporal correlation during video reconstruction.</a:t>
            </a:r>
            <a:r>
              <a:rPr lang="en-US" sz="2400">
                <a:solidFill>
                  <a:srgbClr val="050505"/>
                </a:solidFill>
              </a:rPr>
              <a:t> </a:t>
            </a:r>
            <a:endParaRPr sz="2400">
              <a:solidFill>
                <a:srgbClr val="050505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❖"/>
            </a:pPr>
            <a:r>
              <a:rPr lang="en-US" sz="2400">
                <a:solidFill>
                  <a:srgbClr val="050505"/>
                </a:solidFill>
              </a:rPr>
              <a:t>Architecture of VideoMAE Model: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Autoencoder-based architecture consisting of an encoder and a decoder.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Encoder: Processes input video frames and extracts high-level representations.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Decoder: Reconstructs the input video frames from the learned representations.</a:t>
            </a:r>
            <a:endParaRPr sz="2400">
              <a:solidFill>
                <a:srgbClr val="05050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50505"/>
              </a:solidFill>
            </a:endParaRPr>
          </a:p>
        </p:txBody>
      </p:sp>
      <p:sp>
        <p:nvSpPr>
          <p:cNvPr id="202" name="Google Shape;202;g2495f381c30_0_14"/>
          <p:cNvSpPr txBox="1"/>
          <p:nvPr>
            <p:ph idx="12" type="sldNum"/>
          </p:nvPr>
        </p:nvSpPr>
        <p:spPr>
          <a:xfrm>
            <a:off x="7227000" y="516492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95f381c30_0_23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300"/>
              <a:buFont typeface="Times New Roman"/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VideoMAE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g2495f381c30_0_23"/>
          <p:cNvSpPr txBox="1"/>
          <p:nvPr>
            <p:ph idx="1" type="body"/>
          </p:nvPr>
        </p:nvSpPr>
        <p:spPr>
          <a:xfrm>
            <a:off x="1620000" y="902700"/>
            <a:ext cx="8335200" cy="4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❖"/>
            </a:pPr>
            <a:r>
              <a:rPr lang="en-US" sz="2400">
                <a:solidFill>
                  <a:srgbClr val="050505"/>
                </a:solidFill>
              </a:rPr>
              <a:t>Autoencoder-based Approach for Activity Recognition: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VideoMAE utilizes the concept of autoencoders, which are unsupervised learning models.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The model learns to encode and reconstruct video frames, capturing important features and patterns.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Reconstruction loss is used to train the model, encouraging accurate reconstruction of input videos.</a:t>
            </a:r>
            <a:endParaRPr sz="2400">
              <a:solidFill>
                <a:srgbClr val="050505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❖"/>
            </a:pPr>
            <a:r>
              <a:rPr lang="en-US" sz="2400">
                <a:solidFill>
                  <a:srgbClr val="050505"/>
                </a:solidFill>
              </a:rPr>
              <a:t>Advantages of VideoMAE Model: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Temporal Information: VideoMAE captures the temporal dependencies in human activities through its autoencoder-based architecture. </a:t>
            </a:r>
            <a:endParaRPr sz="2400">
              <a:solidFill>
                <a:srgbClr val="050505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Char char="➢"/>
            </a:pPr>
            <a:r>
              <a:rPr lang="en-US" sz="2400">
                <a:solidFill>
                  <a:srgbClr val="050505"/>
                </a:solidFill>
              </a:rPr>
              <a:t>Variable-length Videos: VideoMAE can handle videos of varying lengths, making it flexible and adaptable to different activity durations.</a:t>
            </a:r>
            <a:endParaRPr sz="2400">
              <a:solidFill>
                <a:srgbClr val="05050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50505"/>
              </a:solidFill>
            </a:endParaRPr>
          </a:p>
        </p:txBody>
      </p:sp>
      <p:sp>
        <p:nvSpPr>
          <p:cNvPr id="209" name="Google Shape;209;g2495f381c30_0_23"/>
          <p:cNvSpPr txBox="1"/>
          <p:nvPr>
            <p:ph idx="12" type="sldNum"/>
          </p:nvPr>
        </p:nvSpPr>
        <p:spPr>
          <a:xfrm>
            <a:off x="7227000" y="516492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8237224a1_0_18"/>
          <p:cNvSpPr txBox="1"/>
          <p:nvPr>
            <p:ph type="title"/>
          </p:nvPr>
        </p:nvSpPr>
        <p:spPr>
          <a:xfrm>
            <a:off x="1729800" y="3544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300"/>
              <a:buFont typeface="Times New Roman"/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g248237224a1_0_18"/>
          <p:cNvSpPr txBox="1"/>
          <p:nvPr>
            <p:ph idx="1" type="body"/>
          </p:nvPr>
        </p:nvSpPr>
        <p:spPr>
          <a:xfrm>
            <a:off x="2287175" y="1290399"/>
            <a:ext cx="6996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❖"/>
            </a:pPr>
            <a:r>
              <a:rPr lang="en-US" sz="2400">
                <a:solidFill>
                  <a:srgbClr val="050505"/>
                </a:solidFill>
              </a:rPr>
              <a:t>Steps for Preparing Data for VidoaMAE</a:t>
            </a:r>
            <a:endParaRPr sz="2400">
              <a:solidFill>
                <a:srgbClr val="050505"/>
              </a:solidFill>
            </a:endParaRPr>
          </a:p>
          <a:p>
            <a:pPr indent="-369569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➢"/>
            </a:pPr>
            <a:r>
              <a:rPr lang="en-US" sz="2400">
                <a:solidFill>
                  <a:srgbClr val="050505"/>
                </a:solidFill>
              </a:rPr>
              <a:t>Frame Extraction</a:t>
            </a:r>
            <a:endParaRPr sz="2400">
              <a:solidFill>
                <a:srgbClr val="050505"/>
              </a:solidFill>
            </a:endParaRPr>
          </a:p>
          <a:p>
            <a:pPr indent="-369569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➢"/>
            </a:pPr>
            <a:r>
              <a:rPr lang="en-US" sz="2400">
                <a:solidFill>
                  <a:srgbClr val="050505"/>
                </a:solidFill>
              </a:rPr>
              <a:t>Resizing</a:t>
            </a:r>
            <a:endParaRPr sz="2400">
              <a:solidFill>
                <a:srgbClr val="050505"/>
              </a:solidFill>
            </a:endParaRPr>
          </a:p>
          <a:p>
            <a:pPr indent="-369569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➢"/>
            </a:pPr>
            <a:r>
              <a:rPr lang="en-US" sz="2400">
                <a:solidFill>
                  <a:srgbClr val="050505"/>
                </a:solidFill>
              </a:rPr>
              <a:t>Normalization</a:t>
            </a:r>
            <a:endParaRPr sz="2400">
              <a:solidFill>
                <a:srgbClr val="050505"/>
              </a:solidFill>
            </a:endParaRPr>
          </a:p>
          <a:p>
            <a:pPr indent="-369569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➢"/>
            </a:pPr>
            <a:r>
              <a:rPr lang="en-US" sz="2400">
                <a:solidFill>
                  <a:srgbClr val="050505"/>
                </a:solidFill>
              </a:rPr>
              <a:t>Customised video tube masking and reconstruction</a:t>
            </a:r>
            <a:endParaRPr sz="2400">
              <a:solidFill>
                <a:srgbClr val="050505"/>
              </a:solidFill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50505"/>
              </a:solidFill>
            </a:endParaRPr>
          </a:p>
        </p:txBody>
      </p:sp>
      <p:sp>
        <p:nvSpPr>
          <p:cNvPr id="216" name="Google Shape;216;g248237224a1_0_18"/>
          <p:cNvSpPr txBox="1"/>
          <p:nvPr>
            <p:ph idx="12" type="sldNum"/>
          </p:nvPr>
        </p:nvSpPr>
        <p:spPr>
          <a:xfrm>
            <a:off x="7227000" y="516492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95f381c30_0_31"/>
          <p:cNvSpPr txBox="1"/>
          <p:nvPr>
            <p:ph type="title"/>
          </p:nvPr>
        </p:nvSpPr>
        <p:spPr>
          <a:xfrm>
            <a:off x="1729800" y="3544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300"/>
              <a:buFont typeface="Times New Roman"/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Process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2495f381c30_0_31"/>
          <p:cNvSpPr txBox="1"/>
          <p:nvPr>
            <p:ph idx="1" type="body"/>
          </p:nvPr>
        </p:nvSpPr>
        <p:spPr>
          <a:xfrm>
            <a:off x="2287175" y="1290399"/>
            <a:ext cx="6996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-34671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❖"/>
            </a:pPr>
            <a:r>
              <a:rPr lang="en-US" sz="2400">
                <a:solidFill>
                  <a:srgbClr val="050505"/>
                </a:solidFill>
              </a:rPr>
              <a:t>Training Process for VideoMAE Model: </a:t>
            </a:r>
            <a:endParaRPr sz="2400">
              <a:solidFill>
                <a:srgbClr val="050505"/>
              </a:solidFill>
            </a:endParaRPr>
          </a:p>
          <a:p>
            <a:pPr indent="-34671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➢"/>
            </a:pPr>
            <a:r>
              <a:rPr lang="en-US" sz="2400">
                <a:solidFill>
                  <a:srgbClr val="050505"/>
                </a:solidFill>
              </a:rPr>
              <a:t>Utilizes a large-scale dataset for self-supervised video pre-training. </a:t>
            </a:r>
            <a:endParaRPr sz="2400">
              <a:solidFill>
                <a:srgbClr val="050505"/>
              </a:solidFill>
            </a:endParaRPr>
          </a:p>
          <a:p>
            <a:pPr indent="-34671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➢"/>
            </a:pPr>
            <a:r>
              <a:rPr lang="en-US" sz="2400">
                <a:solidFill>
                  <a:srgbClr val="050505"/>
                </a:solidFill>
              </a:rPr>
              <a:t>Trains the VideoMAE Model using the masked autoencoder framework. </a:t>
            </a:r>
            <a:endParaRPr sz="2400">
              <a:solidFill>
                <a:srgbClr val="050505"/>
              </a:solidFill>
            </a:endParaRPr>
          </a:p>
          <a:p>
            <a:pPr indent="-34671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➢"/>
            </a:pPr>
            <a:r>
              <a:rPr lang="en-US" sz="2400">
                <a:solidFill>
                  <a:srgbClr val="050505"/>
                </a:solidFill>
              </a:rPr>
              <a:t>Iteratively learns to encode and reconstruct video frames to capture important activity features.</a:t>
            </a:r>
            <a:endParaRPr sz="2400">
              <a:solidFill>
                <a:srgbClr val="050505"/>
              </a:solidFill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50505"/>
              </a:solidFill>
            </a:endParaRPr>
          </a:p>
        </p:txBody>
      </p:sp>
      <p:sp>
        <p:nvSpPr>
          <p:cNvPr id="223" name="Google Shape;223;g2495f381c30_0_31"/>
          <p:cNvSpPr txBox="1"/>
          <p:nvPr>
            <p:ph idx="12" type="sldNum"/>
          </p:nvPr>
        </p:nvSpPr>
        <p:spPr>
          <a:xfrm>
            <a:off x="7227000" y="516492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95f381c30_0_38"/>
          <p:cNvSpPr txBox="1"/>
          <p:nvPr>
            <p:ph type="title"/>
          </p:nvPr>
        </p:nvSpPr>
        <p:spPr>
          <a:xfrm>
            <a:off x="1729800" y="3544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300"/>
              <a:buFont typeface="Times New Roman"/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VideoMAE Model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g2495f381c30_0_38"/>
          <p:cNvSpPr txBox="1"/>
          <p:nvPr>
            <p:ph idx="1" type="body"/>
          </p:nvPr>
        </p:nvSpPr>
        <p:spPr>
          <a:xfrm>
            <a:off x="2287175" y="1290399"/>
            <a:ext cx="6996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50505"/>
              </a:solidFill>
            </a:endParaRPr>
          </a:p>
          <a:p>
            <a:pPr indent="-3238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➢"/>
            </a:pPr>
            <a:r>
              <a:rPr lang="en-US" sz="2400">
                <a:solidFill>
                  <a:srgbClr val="050505"/>
                </a:solidFill>
              </a:rPr>
              <a:t>Temporal Information: VideoMAE effectively captures temporal dependencies, leading to improved activity recognition performance.</a:t>
            </a:r>
            <a:endParaRPr sz="2400">
              <a:solidFill>
                <a:srgbClr val="050505"/>
              </a:solidFill>
            </a:endParaRPr>
          </a:p>
          <a:p>
            <a:pPr indent="-3238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➢"/>
            </a:pPr>
            <a:r>
              <a:rPr lang="en-US" sz="2400">
                <a:solidFill>
                  <a:srgbClr val="050505"/>
                </a:solidFill>
              </a:rPr>
              <a:t>Data Efficiency: VideoMAE achieves impressive results on small datasets without the need for additional data, reducing annotation efforts and costs. </a:t>
            </a:r>
            <a:endParaRPr sz="2400">
              <a:solidFill>
                <a:srgbClr val="050505"/>
              </a:solidFill>
            </a:endParaRPr>
          </a:p>
          <a:p>
            <a:pPr indent="-3238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➢"/>
            </a:pPr>
            <a:r>
              <a:rPr lang="en-US" sz="2400">
                <a:solidFill>
                  <a:srgbClr val="050505"/>
                </a:solidFill>
              </a:rPr>
              <a:t>High-Level Structure Learning: The challenging task of video reconstruction in VideoMAE enforces high-level structure learning, enhancing recognition capabilities.</a:t>
            </a:r>
            <a:endParaRPr sz="2400">
              <a:solidFill>
                <a:srgbClr val="050505"/>
              </a:solidFill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50505"/>
              </a:solidFill>
            </a:endParaRPr>
          </a:p>
        </p:txBody>
      </p:sp>
      <p:sp>
        <p:nvSpPr>
          <p:cNvPr id="230" name="Google Shape;230;g2495f381c30_0_38"/>
          <p:cNvSpPr txBox="1"/>
          <p:nvPr>
            <p:ph idx="12" type="sldNum"/>
          </p:nvPr>
        </p:nvSpPr>
        <p:spPr>
          <a:xfrm>
            <a:off x="7227000" y="516492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95f381c30_0_47"/>
          <p:cNvSpPr txBox="1"/>
          <p:nvPr>
            <p:ph type="title"/>
          </p:nvPr>
        </p:nvSpPr>
        <p:spPr>
          <a:xfrm>
            <a:off x="1729800" y="3544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300"/>
              <a:buFont typeface="Times New Roman"/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VideoMAE Model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g2495f381c30_0_47"/>
          <p:cNvSpPr txBox="1"/>
          <p:nvPr>
            <p:ph idx="1" type="body"/>
          </p:nvPr>
        </p:nvSpPr>
        <p:spPr>
          <a:xfrm>
            <a:off x="2287175" y="1290399"/>
            <a:ext cx="6996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50505"/>
              </a:solidFill>
            </a:endParaRPr>
          </a:p>
          <a:p>
            <a:pPr indent="-34671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➢"/>
            </a:pPr>
            <a:r>
              <a:rPr lang="en-US" sz="2400">
                <a:solidFill>
                  <a:srgbClr val="050505"/>
                </a:solidFill>
              </a:rPr>
              <a:t>Domain Shift: Domain shift between pre-training and target datasets can affect recognition performance, requiring careful adaptation. </a:t>
            </a:r>
            <a:endParaRPr sz="2400">
              <a:solidFill>
                <a:srgbClr val="050505"/>
              </a:solidFill>
            </a:endParaRPr>
          </a:p>
          <a:p>
            <a:pPr indent="-34671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➢"/>
            </a:pPr>
            <a:r>
              <a:rPr lang="en-US" sz="2400">
                <a:solidFill>
                  <a:srgbClr val="050505"/>
                </a:solidFill>
              </a:rPr>
              <a:t>Dependency on Pre-training: VideoMAE relies on pre-training on large-scale unlabeled video data, which might be computationally intensive.</a:t>
            </a:r>
            <a:endParaRPr sz="2400">
              <a:solidFill>
                <a:srgbClr val="050505"/>
              </a:solidFill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50505"/>
              </a:solidFill>
            </a:endParaRPr>
          </a:p>
        </p:txBody>
      </p:sp>
      <p:sp>
        <p:nvSpPr>
          <p:cNvPr id="237" name="Google Shape;237;g2495f381c30_0_47"/>
          <p:cNvSpPr txBox="1"/>
          <p:nvPr>
            <p:ph idx="12" type="sldNum"/>
          </p:nvPr>
        </p:nvSpPr>
        <p:spPr>
          <a:xfrm>
            <a:off x="7227000" y="516492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2023-05-18T07:21:26Z</dcterms:created>
</cp:coreProperties>
</file>