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13" r:id="rId3"/>
    <p:sldId id="314" r:id="rId5"/>
    <p:sldId id="315" r:id="rId6"/>
    <p:sldId id="284" r:id="rId7"/>
    <p:sldId id="287" r:id="rId8"/>
    <p:sldId id="286" r:id="rId9"/>
    <p:sldId id="325" r:id="rId10"/>
    <p:sldId id="326" r:id="rId11"/>
    <p:sldId id="296" r:id="rId12"/>
    <p:sldId id="294" r:id="rId13"/>
    <p:sldId id="329" r:id="rId14"/>
    <p:sldId id="327" r:id="rId15"/>
    <p:sldId id="331" r:id="rId16"/>
    <p:sldId id="332" r:id="rId17"/>
    <p:sldId id="333" r:id="rId18"/>
    <p:sldId id="321" r:id="rId19"/>
    <p:sldId id="334" r:id="rId20"/>
    <p:sldId id="335" r:id="rId21"/>
    <p:sldId id="336" r:id="rId22"/>
    <p:sldId id="337" r:id="rId23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CF1AB2-1976-4502-BF36-3FF5EA21886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DD077A-A455-4D3A-BCFD-105D0D115C79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1BB5-C0CD-4EF3-9A1F-8E602631F295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59AEBE-E80A-4D00-AF46-674DEA10FA62}" type="datetime2">
              <a:rPr lang="zh-CN" altLang="en-US" smtClean="0"/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36206-733D-4C40-BF3D-08B4198F5AB8}" type="datetime2">
              <a:rPr lang="zh-CN" altLang="en-US" smtClean="0"/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包含图片的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图片占位符 2" descr="为添加图像预留的空占位符。单击占位符，选择要添加的图像。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3" name="图片占位符 2" descr="为添加图像预留的空占位符。单击占位符，选择要添加的图像。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4" name="图片占位符 2" descr="为添加图像预留的空占位符。单击占位符，选择要添加的图像。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F77F2-C07B-407F-AE91-6AB9286DE6CE}" type="datetime2">
              <a:rPr lang="zh-CN" altLang="en-US" smtClean="0"/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55CAA5-1537-437C-A5F7-1919E5C098BD}" type="datetime2">
              <a:rPr lang="zh-CN" altLang="en-US" smtClean="0"/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72FF51-18E6-4A1A-A4AE-09EC8675DEA9}" type="datetime2">
              <a:rPr lang="zh-CN" altLang="en-US" smtClean="0"/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C2A43-22AF-4FAA-9C57-AD0B6BCF7D54}" type="datetime2">
              <a:rPr lang="zh-CN" altLang="en-US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5A25C-B3B8-4553-92D4-86D84B447D23}" type="datetime2">
              <a:rPr lang="zh-CN" altLang="en-US" smtClean="0"/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dirty="0"/>
              <a:t>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7" name="长方形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273D2E-E41D-40C5-9764-CF2075CCE298}" type="datetime2">
              <a:rPr lang="zh-CN" altLang="en-US" smtClean="0"/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kumimoji="1" lang="en-US" altLang="zh-CN" b="1" dirty="0">
                <a:sym typeface="+mn-ea"/>
              </a:rPr>
              <a:t>PROJECT 3</a:t>
            </a:r>
            <a:endParaRPr 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Einstein chess</a:t>
            </a:r>
            <a:endParaRPr lang="en-US" altLang="zh-CN" dirty="0"/>
          </a:p>
          <a:p>
            <a:pPr rtl="0"/>
            <a:r>
              <a:rPr lang="zh-CN" altLang="en-US" dirty="0"/>
              <a:t>宋超群</a:t>
            </a:r>
            <a:r>
              <a:rPr lang="en-US" altLang="zh-CN" dirty="0"/>
              <a:t>171860642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2780665"/>
            <a:ext cx="3322955" cy="96329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dirty="0"/>
              <a:t>核心算法</a:t>
            </a:r>
            <a:endParaRPr lang="zh-CN" altLang="en-US" sz="6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241925" y="2058670"/>
            <a:ext cx="6108700" cy="4113530"/>
          </a:xfrm>
        </p:spPr>
        <p:txBody>
          <a:bodyPr rtlCol="0"/>
          <a:lstStyle/>
          <a:p>
            <a:pPr algn="l" rtl="0"/>
            <a:r>
              <a:rPr kumimoji="1" lang="zh-CN" altLang="en-US" b="1" dirty="0">
                <a:solidFill>
                  <a:srgbClr val="FFFFFF"/>
                </a:solidFill>
                <a:latin typeface="Century Gothic" panose="020B0502020202020204"/>
                <a:sym typeface="+mn-ea"/>
              </a:rPr>
              <a:t> </a:t>
            </a:r>
            <a:endParaRPr kumimoji="1" lang="en-US" altLang="zh-CN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  <a:p>
            <a:pPr algn="l" rtl="0"/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r>
              <a:rPr lang="zh-CN" altLang="en-US" dirty="0"/>
              <a:t>以包含自己特色，结合进攻与防守，静态与动态的</a:t>
            </a:r>
            <a:r>
              <a:rPr lang="zh-CN" altLang="en-US" dirty="0"/>
              <a:t>估值函数为基础，使用贪心算法，结合针对不同棋局的进攻与防守策略，最终决定下一步行棋的位置。</a:t>
            </a:r>
            <a:endParaRPr lang="zh-CN" altLang="en-US" dirty="0"/>
          </a:p>
          <a:p>
            <a:pPr algn="l" rt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73960" y="1362710"/>
            <a:ext cx="6130290" cy="96329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dirty="0">
                <a:sym typeface="+mn-ea"/>
              </a:rPr>
              <a:t>估值函数</a:t>
            </a:r>
            <a:endParaRPr lang="zh-CN" altLang="en-US" sz="60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8410" y="2967990"/>
            <a:ext cx="66776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  <a:t>静态价值表与动态赋予价值相结合，根据不同的状况，改变棋子的价值，最终决定行棋</a:t>
            </a:r>
            <a:endParaRPr lang="zh-CN" altLang="en-US" sz="280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998085" y="513715"/>
            <a:ext cx="6108700" cy="4113530"/>
          </a:xfrm>
        </p:spPr>
        <p:txBody>
          <a:bodyPr rtlCol="0"/>
          <a:lstStyle/>
          <a:p>
            <a:pPr algn="l" rtl="0"/>
            <a:r>
              <a:rPr kumimoji="1" lang="zh-CN" altLang="en-US" b="1" dirty="0">
                <a:solidFill>
                  <a:srgbClr val="FFFFFF"/>
                </a:solidFill>
                <a:latin typeface="Century Gothic" panose="020B0502020202020204"/>
                <a:sym typeface="+mn-ea"/>
              </a:rPr>
              <a:t> </a:t>
            </a:r>
            <a:endParaRPr lang="zh-CN" altLang="en-US" dirty="0"/>
          </a:p>
          <a:p>
            <a:pPr algn="l" rtl="0"/>
            <a:r>
              <a:rPr lang="zh-CN" altLang="en-US" dirty="0">
                <a:sym typeface="+mn-ea"/>
              </a:rPr>
              <a:t>静态价值表</a:t>
            </a:r>
            <a:endParaRPr kumimoji="1" lang="en-US" altLang="zh-CN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  <a:p>
            <a:pPr algn="l" rtl="0"/>
            <a:endParaRPr lang="zh-CN" altLang="en-US" dirty="0"/>
          </a:p>
          <a:p>
            <a:pPr algn="l" rtl="0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1191895"/>
            <a:ext cx="10029825" cy="1425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55" y="2744470"/>
            <a:ext cx="4287520" cy="370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352040" y="948055"/>
            <a:ext cx="6108700" cy="4113530"/>
          </a:xfrm>
        </p:spPr>
        <p:txBody>
          <a:bodyPr rtlCol="0"/>
          <a:lstStyle/>
          <a:p>
            <a:pPr algn="l" rtl="0"/>
            <a:r>
              <a:rPr kumimoji="1" lang="zh-CN" altLang="en-US" b="1" dirty="0">
                <a:solidFill>
                  <a:srgbClr val="FFFFFF"/>
                </a:solidFill>
                <a:latin typeface="Century Gothic" panose="020B0502020202020204"/>
                <a:sym typeface="+mn-ea"/>
              </a:rPr>
              <a:t> </a:t>
            </a:r>
            <a:endParaRPr lang="zh-CN" altLang="en-US" dirty="0"/>
          </a:p>
          <a:p>
            <a:pPr algn="ctr" rtl="0"/>
            <a:r>
              <a:rPr lang="zh-CN" altLang="en-US" dirty="0">
                <a:sym typeface="+mn-ea"/>
              </a:rPr>
              <a:t>动态赋值方法</a:t>
            </a:r>
            <a:endParaRPr kumimoji="1" lang="en-US" altLang="zh-CN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  <a:p>
            <a:pPr algn="l" rtl="0"/>
            <a:endParaRPr lang="zh-CN" altLang="en-US" dirty="0"/>
          </a:p>
          <a:p>
            <a:pPr algn="l" rtl="0"/>
            <a:r>
              <a:rPr lang="zh-CN" altLang="en-US" dirty="0"/>
              <a:t>进攻策略：当行棋的棋子离自己出生的角落较远。且离目标角落较近时，会使自己尽快到达目的地，距离目的地越近，价值越高。</a:t>
            </a:r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r>
              <a:rPr lang="zh-CN" altLang="en-US" dirty="0">
                <a:sym typeface="+mn-ea"/>
              </a:rPr>
              <a:t>如果对方剩余棋子较少，一个或者两个，则会优先考虑将对方棋子全部消灭以取得胜利</a:t>
            </a:r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352040" y="948055"/>
            <a:ext cx="6108700" cy="4113530"/>
          </a:xfrm>
        </p:spPr>
        <p:txBody>
          <a:bodyPr rtlCol="0"/>
          <a:lstStyle/>
          <a:p>
            <a:pPr algn="l" rtl="0"/>
            <a:r>
              <a:rPr kumimoji="1" lang="zh-CN" altLang="en-US" b="1" dirty="0">
                <a:solidFill>
                  <a:srgbClr val="FFFFFF"/>
                </a:solidFill>
                <a:latin typeface="Century Gothic" panose="020B0502020202020204"/>
                <a:sym typeface="+mn-ea"/>
              </a:rPr>
              <a:t> </a:t>
            </a:r>
            <a:endParaRPr lang="zh-CN" altLang="en-US" dirty="0"/>
          </a:p>
          <a:p>
            <a:pPr algn="ctr" rtl="0"/>
            <a:r>
              <a:rPr lang="zh-CN" altLang="en-US" dirty="0">
                <a:sym typeface="+mn-ea"/>
              </a:rPr>
              <a:t>动态赋值方法</a:t>
            </a:r>
            <a:endParaRPr kumimoji="1" lang="en-US" altLang="zh-CN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  <a:p>
            <a:pPr algn="l" rtl="0"/>
            <a:endParaRPr lang="zh-CN" altLang="en-US" dirty="0"/>
          </a:p>
          <a:p>
            <a:pPr algn="l" rtl="0"/>
            <a:r>
              <a:rPr lang="zh-CN" altLang="en-US" dirty="0"/>
              <a:t>防守策略：如果在离自己出生的角落较近的位置有对方的棋子，需要尽快将其吃掉，距离己方角落越近，吃掉这个棋子的价值越大</a:t>
            </a:r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r>
              <a:rPr lang="zh-CN" altLang="en-US" dirty="0"/>
              <a:t>如果下一步会进入敌方的包围圈，如被两个棋子或者三个棋子包围，会相应降低相应位置的价值，以避免被对方吃掉</a:t>
            </a:r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r>
              <a:rPr lang="zh-CN" altLang="en-US" dirty="0"/>
              <a:t>如果己方只剩一个或者两个棋子，会相应改变策略，尽量保护己方棋子，避免被全歼。即通过减少相应位置的价值，达到目的。</a:t>
            </a:r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73960" y="1362710"/>
            <a:ext cx="6130290" cy="96329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dirty="0">
                <a:sym typeface="+mn-ea"/>
              </a:rPr>
              <a:t>估值函数</a:t>
            </a:r>
            <a:endParaRPr lang="zh-CN" altLang="en-US" sz="60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8410" y="2967990"/>
            <a:ext cx="66776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  <a:t>通过递归调用自己的估值函数，最终挑选出对自己价值最高的一个位置行棋，进攻与防守相结合，根据不同的情况改变不同的策略，是本算法最与众不同的地方。</a:t>
            </a:r>
            <a:endParaRPr lang="zh-CN" altLang="en-US" sz="280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675630" y="448310"/>
            <a:ext cx="6108700" cy="4113530"/>
          </a:xfrm>
        </p:spPr>
        <p:txBody>
          <a:bodyPr rtlCol="0"/>
          <a:lstStyle/>
          <a:p>
            <a:pPr algn="l" rtl="0"/>
            <a:r>
              <a:rPr kumimoji="1" lang="en-US" altLang="zh-CN" b="1" dirty="0">
                <a:solidFill>
                  <a:srgbClr val="FFFFFF"/>
                </a:solidFill>
                <a:latin typeface="Century Gothic" panose="020B0502020202020204"/>
                <a:sym typeface="+mn-ea"/>
              </a:rPr>
              <a:t>log</a:t>
            </a:r>
            <a:endParaRPr kumimoji="1" lang="en-US" altLang="zh-CN" b="1" dirty="0">
              <a:solidFill>
                <a:srgbClr val="FFFFFF"/>
              </a:solidFill>
              <a:latin typeface="Century Gothic" panose="020B0502020202020204"/>
              <a:sym typeface="+mn-ea"/>
            </a:endParaRPr>
          </a:p>
          <a:p>
            <a:pPr algn="l" rtl="0"/>
            <a:endParaRPr kumimoji="1" lang="en-US" altLang="zh-CN" b="1" dirty="0">
              <a:solidFill>
                <a:srgbClr val="FFFFFF"/>
              </a:solidFill>
              <a:latin typeface="Century Gothic" panose="020B0502020202020204"/>
              <a:sym typeface="+mn-ea"/>
            </a:endParaRPr>
          </a:p>
          <a:p>
            <a:pPr algn="l" rtl="0"/>
            <a:r>
              <a:rPr kumimoji="1" lang="zh-CN" altLang="en-US" b="1" dirty="0">
                <a:solidFill>
                  <a:srgbClr val="FFFFFF"/>
                </a:solidFill>
                <a:latin typeface="Century Gothic" panose="020B0502020202020204"/>
                <a:sym typeface="+mn-ea"/>
              </a:rPr>
              <a:t>控制台显示对战日志，并储存到本地，自行判断对战结果并输出对战的时间</a:t>
            </a:r>
            <a:endParaRPr kumimoji="1" lang="zh-CN" altLang="en-US" b="1" dirty="0">
              <a:solidFill>
                <a:srgbClr val="FFFFFF"/>
              </a:solidFill>
              <a:latin typeface="Century Gothic" panose="020B0502020202020204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" y="2110740"/>
            <a:ext cx="10387330" cy="3668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310130" y="925195"/>
            <a:ext cx="6108700" cy="4113530"/>
          </a:xfrm>
        </p:spPr>
        <p:txBody>
          <a:bodyPr rtlCol="0"/>
          <a:lstStyle/>
          <a:p>
            <a:pPr algn="ctr" rtl="0"/>
            <a:r>
              <a:rPr kumimoji="1" lang="zh-CN" altLang="en-US" b="1" dirty="0">
                <a:solidFill>
                  <a:srgbClr val="FFFFFF"/>
                </a:solidFill>
                <a:latin typeface="Century Gothic" panose="020B0502020202020204"/>
                <a:sym typeface="+mn-ea"/>
              </a:rPr>
              <a:t>棋盘反转</a:t>
            </a:r>
            <a:endParaRPr kumimoji="1" lang="zh-CN" altLang="en-US" b="1" dirty="0">
              <a:solidFill>
                <a:srgbClr val="FFFFFF"/>
              </a:solidFill>
              <a:latin typeface="Century Gothic" panose="020B0502020202020204"/>
              <a:sym typeface="+mn-ea"/>
            </a:endParaRPr>
          </a:p>
          <a:p>
            <a:pPr algn="l" rtl="0"/>
            <a:endParaRPr kumimoji="1" lang="zh-CN" altLang="en-US" b="1" dirty="0">
              <a:solidFill>
                <a:srgbClr val="FFFFFF"/>
              </a:solidFill>
              <a:latin typeface="Century Gothic" panose="020B0502020202020204"/>
              <a:sym typeface="+mn-ea"/>
            </a:endParaRPr>
          </a:p>
          <a:p>
            <a:pPr algn="l" rtl="0"/>
            <a:r>
              <a:rPr kumimoji="1" lang="zh-CN" altLang="en-US" b="1" dirty="0">
                <a:solidFill>
                  <a:srgbClr val="FFFFFF"/>
                </a:solidFill>
                <a:latin typeface="Century Gothic" panose="020B0502020202020204"/>
                <a:sym typeface="+mn-ea"/>
              </a:rPr>
              <a:t>如果自己在右下角，则按照普通的对战开始进行。</a:t>
            </a:r>
            <a:endParaRPr kumimoji="1" lang="zh-CN" altLang="en-US" b="1" dirty="0">
              <a:solidFill>
                <a:srgbClr val="FFFFFF"/>
              </a:solidFill>
              <a:latin typeface="Century Gothic" panose="020B0502020202020204"/>
              <a:sym typeface="+mn-ea"/>
            </a:endParaRPr>
          </a:p>
          <a:p>
            <a:pPr algn="l" rtl="0"/>
            <a:endParaRPr kumimoji="1" lang="zh-CN" altLang="en-US" b="1" dirty="0">
              <a:solidFill>
                <a:srgbClr val="FFFFFF"/>
              </a:solidFill>
              <a:latin typeface="Century Gothic" panose="020B0502020202020204"/>
              <a:sym typeface="+mn-ea"/>
            </a:endParaRPr>
          </a:p>
          <a:p>
            <a:pPr algn="l" rtl="0"/>
            <a:r>
              <a:rPr kumimoji="1" lang="zh-CN" altLang="en-US" b="1" dirty="0">
                <a:solidFill>
                  <a:srgbClr val="FFFFFF"/>
                </a:solidFill>
                <a:latin typeface="Century Gothic" panose="020B0502020202020204"/>
                <a:sym typeface="+mn-ea"/>
              </a:rPr>
              <a:t>如果自己棋子的位置在左上角，则通过反转棋盘，并改变棋子的大小，转化为己方在右下角的方式进行计算行棋，从而简化计算</a:t>
            </a:r>
            <a:endParaRPr kumimoji="1" lang="zh-CN" altLang="en-US" b="1" dirty="0">
              <a:solidFill>
                <a:srgbClr val="FFFFFF"/>
              </a:solidFill>
              <a:latin typeface="Century Gothic" panose="020B0502020202020204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310130" y="925195"/>
            <a:ext cx="6108700" cy="4113530"/>
          </a:xfrm>
        </p:spPr>
        <p:txBody>
          <a:bodyPr rtlCol="0"/>
          <a:lstStyle/>
          <a:p>
            <a:pPr algn="ctr" rtl="0"/>
            <a:r>
              <a:rPr kumimoji="1" lang="zh-CN" altLang="en-US" b="1" dirty="0">
                <a:solidFill>
                  <a:srgbClr val="FFFFFF"/>
                </a:solidFill>
                <a:latin typeface="Century Gothic" panose="020B0502020202020204"/>
                <a:sym typeface="+mn-ea"/>
              </a:rPr>
              <a:t>部分函数</a:t>
            </a:r>
            <a:endParaRPr kumimoji="1" lang="zh-CN" altLang="en-US" b="1" dirty="0">
              <a:solidFill>
                <a:srgbClr val="FFFFFF"/>
              </a:solidFill>
              <a:latin typeface="Century Gothic" panose="020B0502020202020204"/>
              <a:sym typeface="+mn-ea"/>
            </a:endParaRPr>
          </a:p>
          <a:p>
            <a:pPr algn="l" rtl="0"/>
            <a:endParaRPr kumimoji="1" lang="zh-CN" altLang="en-US" b="1" dirty="0">
              <a:solidFill>
                <a:srgbClr val="FFFFFF"/>
              </a:solidFill>
              <a:latin typeface="Century Gothic" panose="020B0502020202020204"/>
              <a:sym typeface="+mn-ea"/>
            </a:endParaRPr>
          </a:p>
          <a:p>
            <a:pPr algn="l" rtl="0"/>
            <a:endParaRPr kumimoji="1" lang="zh-CN" altLang="en-US" b="1" dirty="0">
              <a:solidFill>
                <a:srgbClr val="FFFFFF"/>
              </a:solidFill>
              <a:latin typeface="Century Gothic" panose="020B0502020202020204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8465" y="1645285"/>
            <a:ext cx="8372475" cy="3852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310130" y="925195"/>
            <a:ext cx="6108700" cy="4113530"/>
          </a:xfrm>
        </p:spPr>
        <p:txBody>
          <a:bodyPr rtlCol="0"/>
          <a:lstStyle/>
          <a:p>
            <a:pPr algn="ctr" rtl="0"/>
            <a:r>
              <a:rPr kumimoji="1" lang="zh-CN" altLang="en-US" b="1" dirty="0">
                <a:solidFill>
                  <a:srgbClr val="FFFFFF"/>
                </a:solidFill>
                <a:latin typeface="Century Gothic" panose="020B0502020202020204"/>
                <a:sym typeface="+mn-ea"/>
              </a:rPr>
              <a:t>部分函数</a:t>
            </a:r>
            <a:endParaRPr kumimoji="1" lang="zh-CN" altLang="en-US" b="1" dirty="0">
              <a:solidFill>
                <a:srgbClr val="FFFFFF"/>
              </a:solidFill>
              <a:latin typeface="Century Gothic" panose="020B0502020202020204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985" y="1594485"/>
            <a:ext cx="7295515" cy="344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3936365" y="1057275"/>
            <a:ext cx="7583805" cy="4829175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CN" sz="3200" dirty="0">
                <a:sym typeface="+mn-ea"/>
              </a:rPr>
              <a:t>part 1  </a:t>
            </a:r>
            <a:r>
              <a:rPr lang="zh-CN" altLang="en-US" sz="3200" dirty="0">
                <a:sym typeface="+mn-ea"/>
              </a:rPr>
              <a:t>需求分析</a:t>
            </a:r>
            <a:endParaRPr lang="zh-CN" altLang="en-US" sz="3200" dirty="0"/>
          </a:p>
          <a:p>
            <a:pPr algn="l" rtl="0"/>
            <a:endParaRPr lang="zh-CN" altLang="en-US" sz="3200" dirty="0"/>
          </a:p>
          <a:p>
            <a:pPr algn="l" rtl="0"/>
            <a:r>
              <a:rPr lang="en-US" altLang="zh-CN" sz="3200" dirty="0">
                <a:sym typeface="+mn-ea"/>
              </a:rPr>
              <a:t>part 2  </a:t>
            </a:r>
            <a:r>
              <a:rPr lang="zh-CN" altLang="en-US" sz="3200" dirty="0">
                <a:sym typeface="+mn-ea"/>
              </a:rPr>
              <a:t>数据结构设计</a:t>
            </a:r>
            <a:endParaRPr lang="zh-CN" altLang="en-US" sz="3200" dirty="0"/>
          </a:p>
          <a:p>
            <a:pPr algn="l" rtl="0"/>
            <a:endParaRPr lang="zh-CN" altLang="en-US" sz="3200" dirty="0"/>
          </a:p>
          <a:p>
            <a:pPr algn="l" rtl="0"/>
            <a:r>
              <a:rPr lang="en-US" altLang="zh-CN" sz="3200" dirty="0">
                <a:sym typeface="+mn-ea"/>
              </a:rPr>
              <a:t>part 3  </a:t>
            </a:r>
            <a:r>
              <a:rPr lang="zh-CN" altLang="en-US" sz="3200" dirty="0">
                <a:sym typeface="+mn-ea"/>
              </a:rPr>
              <a:t>核心功能算法</a:t>
            </a:r>
            <a:endParaRPr lang="zh-CN" altLang="en-US" sz="3200" dirty="0"/>
          </a:p>
          <a:p>
            <a:pPr algn="l" rtl="0"/>
            <a:endParaRPr lang="zh-CN" altLang="en-US" sz="3200" dirty="0"/>
          </a:p>
          <a:p>
            <a:pPr algn="l" rtl="0"/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581660" y="694690"/>
            <a:ext cx="44564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sz="4000" dirty="0">
                <a:solidFill>
                  <a:srgbClr val="FFFFFF"/>
                </a:solidFill>
                <a:sym typeface="+mn-ea"/>
              </a:rPr>
              <a:t>CONTENTS</a:t>
            </a:r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75255" y="2421255"/>
            <a:ext cx="6130290" cy="963295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6000" dirty="0">
                <a:sym typeface="+mn-ea"/>
              </a:rPr>
              <a:t>thanks</a:t>
            </a:r>
            <a:endParaRPr lang="en-US" altLang="zh-CN" sz="6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2780665"/>
            <a:ext cx="9381490" cy="96329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dirty="0"/>
              <a:t>需求分析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300480" y="1391285"/>
            <a:ext cx="10050145" cy="4780915"/>
          </a:xfrm>
        </p:spPr>
        <p:txBody>
          <a:bodyPr rtlCol="0"/>
          <a:lstStyle/>
          <a:p>
            <a:pPr algn="l" rtl="0"/>
            <a:r>
              <a:rPr lang="en-US" altLang="zh-CN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完成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Einstein chess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设计，达到能与玩家或别的程序对战的程度，大体一下几点：</a:t>
            </a:r>
            <a:endParaRPr lang="en-US" altLang="zh-CN" dirty="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</a:endParaRPr>
          </a:p>
          <a:p>
            <a:pPr algn="l" rtl="0"/>
            <a:endParaRPr lang="zh-CN" altLang="en-US" dirty="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  <a:sym typeface="+mn-ea"/>
            </a:endParaRPr>
          </a:p>
          <a:p>
            <a:pPr algn="l" rtl="0"/>
            <a:r>
              <a:rPr lang="en-US" altLang="zh-CN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能连上服务器与别的玩家对战</a:t>
            </a:r>
            <a:endParaRPr lang="en-US" altLang="zh-CN" dirty="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</a:endParaRPr>
          </a:p>
          <a:p>
            <a:pPr algn="l" rtl="0"/>
            <a:endParaRPr lang="zh-CN" altLang="en-US" dirty="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  <a:sym typeface="+mn-ea"/>
            </a:endParaRPr>
          </a:p>
          <a:p>
            <a:pPr algn="l" rtl="0"/>
            <a:r>
              <a:rPr lang="en-US" altLang="zh-CN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能自行选择理论最优下棋步</a:t>
            </a:r>
            <a:endParaRPr lang="en-US" altLang="zh-CN" dirty="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</a:endParaRPr>
          </a:p>
          <a:p>
            <a:pPr algn="l" rtl="0"/>
            <a:endParaRPr lang="zh-CN" altLang="en-US" dirty="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  <a:sym typeface="+mn-ea"/>
            </a:endParaRPr>
          </a:p>
          <a:p>
            <a:pPr algn="l" rtl="0"/>
            <a:r>
              <a:rPr lang="en-US" altLang="zh-CN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能根据规则将每一步结果反馈到程序和服务器</a:t>
            </a:r>
            <a:endParaRPr lang="en-US" altLang="zh-CN" dirty="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</a:endParaRPr>
          </a:p>
          <a:p>
            <a:pPr algn="l" rtl="0"/>
            <a:endParaRPr lang="zh-CN" altLang="en-US" dirty="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  <a:sym typeface="+mn-ea"/>
            </a:endParaRPr>
          </a:p>
          <a:p>
            <a:pPr algn="l" rtl="0"/>
            <a:r>
              <a:rPr lang="en-US" altLang="zh-CN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5.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能自行判断下棋步数的正确与否，能反馈给服务器</a:t>
            </a:r>
            <a:endParaRPr lang="en-US" altLang="zh-CN" dirty="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</a:endParaRPr>
          </a:p>
          <a:p>
            <a:pPr algn="l" rtl="0"/>
            <a:endParaRPr lang="zh-CN" altLang="en-US" dirty="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  <a:sym typeface="+mn-ea"/>
            </a:endParaRPr>
          </a:p>
          <a:p>
            <a:pPr algn="l" rtl="0"/>
            <a:r>
              <a:rPr lang="en-US" altLang="zh-CN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6.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能自行判断是否棋局应当结束</a:t>
            </a:r>
            <a:endParaRPr lang="en-US" altLang="zh-CN" dirty="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</a:endParaRPr>
          </a:p>
          <a:p>
            <a:pPr algn="l" rtl="0"/>
            <a:endParaRPr lang="zh-CN" altLang="en-US" dirty="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  <a:sym typeface="+mn-ea"/>
            </a:endParaRPr>
          </a:p>
          <a:p>
            <a:pPr algn="l" rtl="0"/>
            <a:r>
              <a:rPr lang="en-US" altLang="zh-CN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7.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能判断双方玩家哪一方获胜</a:t>
            </a:r>
            <a:endParaRPr lang="zh-CN" altLang="en-US" dirty="0">
              <a:solidFill>
                <a:schemeClr val="bg1"/>
              </a:solidFill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2780665"/>
            <a:ext cx="9381490" cy="96329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dirty="0"/>
              <a:t>数据结构设计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2780665"/>
            <a:ext cx="2984500" cy="96329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dirty="0"/>
              <a:t>棋盘</a:t>
            </a:r>
            <a:endParaRPr lang="zh-CN" altLang="en-US" sz="6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204970" y="2780665"/>
            <a:ext cx="6108700" cy="4113530"/>
          </a:xfrm>
        </p:spPr>
        <p:txBody>
          <a:bodyPr rtlCol="0"/>
          <a:lstStyle/>
          <a:p>
            <a:pPr algn="l" rtl="0"/>
            <a:r>
              <a:rPr lang="en-US" altLang="zh-CN" dirty="0"/>
              <a:t>25</a:t>
            </a:r>
            <a:r>
              <a:rPr lang="zh-CN" altLang="en-US" dirty="0"/>
              <a:t>位一维数组</a:t>
            </a:r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2780665"/>
            <a:ext cx="2984500" cy="96329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dirty="0"/>
              <a:t>数据</a:t>
            </a:r>
            <a:endParaRPr lang="zh-CN" altLang="en-US" sz="6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241925" y="2058670"/>
            <a:ext cx="6108700" cy="4113530"/>
          </a:xfrm>
        </p:spPr>
        <p:txBody>
          <a:bodyPr rtlCol="0"/>
          <a:lstStyle/>
          <a:p>
            <a:pPr algn="l" rtl="0"/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3385" y="1759585"/>
            <a:ext cx="5191125" cy="3338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2780665"/>
            <a:ext cx="2984500" cy="96329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dirty="0"/>
              <a:t>数据</a:t>
            </a:r>
            <a:endParaRPr lang="zh-CN" altLang="en-US" sz="6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241925" y="2058670"/>
            <a:ext cx="6108700" cy="4113530"/>
          </a:xfrm>
        </p:spPr>
        <p:txBody>
          <a:bodyPr rtlCol="0"/>
          <a:lstStyle/>
          <a:p>
            <a:pPr algn="l" rtl="0"/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endParaRPr lang="zh-CN" altLang="en-US" dirty="0"/>
          </a:p>
          <a:p>
            <a:pPr algn="l" rtl="0"/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125" y="1297305"/>
            <a:ext cx="5949950" cy="3945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75255" y="2421255"/>
            <a:ext cx="6130290" cy="96329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dirty="0">
                <a:sym typeface="+mn-ea"/>
              </a:rPr>
              <a:t>核心功能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健康与健身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健康与健身演示文稿（宽屏）</Template>
  <TotalTime>0</TotalTime>
  <Words>861</Words>
  <Application>WPS 演示</Application>
  <PresentationFormat>宽屏</PresentationFormat>
  <Paragraphs>115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Microsoft YaHei UI Light</vt:lpstr>
      <vt:lpstr>Century Gothic</vt:lpstr>
      <vt:lpstr>Arial Unicode MS</vt:lpstr>
      <vt:lpstr>Calibri</vt:lpstr>
      <vt:lpstr>幼圆</vt:lpstr>
      <vt:lpstr>健康与健身 16x9</vt:lpstr>
      <vt:lpstr>PROJECT 3</vt:lpstr>
      <vt:lpstr>PowerPoint 演示文稿</vt:lpstr>
      <vt:lpstr>需求分析</vt:lpstr>
      <vt:lpstr>PowerPoint 演示文稿</vt:lpstr>
      <vt:lpstr>数据结构分析</vt:lpstr>
      <vt:lpstr>数据</vt:lpstr>
      <vt:lpstr>数据</vt:lpstr>
      <vt:lpstr>数据</vt:lpstr>
      <vt:lpstr>核心功能</vt:lpstr>
      <vt:lpstr>核心算法</vt:lpstr>
      <vt:lpstr>核心功能</vt:lpstr>
      <vt:lpstr>核心算法</vt:lpstr>
      <vt:lpstr>PowerPoint 演示文稿</vt:lpstr>
      <vt:lpstr>PowerPoint 演示文稿</vt:lpstr>
      <vt:lpstr>估值函数</vt:lpstr>
      <vt:lpstr>PowerPoint 演示文稿</vt:lpstr>
      <vt:lpstr>PowerPoint 演示文稿</vt:lpstr>
      <vt:lpstr>PowerPoint 演示文稿</vt:lpstr>
      <vt:lpstr>PowerPoint 演示文稿</vt:lpstr>
      <vt:lpstr>核心功能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带图片布局的标题</dc:title>
  <dc:creator>李 屹</dc:creator>
  <cp:lastModifiedBy>蜉蝣</cp:lastModifiedBy>
  <cp:revision>5</cp:revision>
  <dcterms:created xsi:type="dcterms:W3CDTF">2019-04-13T09:28:00Z</dcterms:created>
  <dcterms:modified xsi:type="dcterms:W3CDTF">2019-05-20T16:21:40Z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KSOProductBuildVer">
    <vt:lpwstr>2052-11.1.0.8696</vt:lpwstr>
  </property>
</Properties>
</file>