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09bc64738f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09bc64738f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9bc64738f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9bc64738f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09bc64738f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09bc64738f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09bc64738f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09bc64738f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09bc64738f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09bc64738f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09bc64738f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09bc64738f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09bc64738f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09bc64738f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09bc64738f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09bc64738f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09bc64738f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09bc64738f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09bc64738f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09bc64738f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9bc64738f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9bc64738f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09bc64738f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09bc64738f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09bc64738f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09bc64738f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09bc64738f_1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09bc64738f_1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09bc64738f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09bc64738f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09bc64738f_1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09bc64738f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09bc64738f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09bc64738f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09bc64738f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09bc64738f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9bc64738f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9bc64738f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9bc64738f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09bc64738f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9bc64738f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9bc64738f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9bc64738f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9bc64738f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9bc64738f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9bc64738f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9bc64738f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9bc64738f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09bc64738f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09bc64738f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prism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SzPts val="990"/>
              <a:buNone/>
            </a:pPr>
            <a:r>
              <a:rPr lang="en" sz="2600">
                <a:solidFill>
                  <a:srgbClr val="FF9900"/>
                </a:solidFill>
              </a:rPr>
              <a:t>INTERNET</a:t>
            </a:r>
            <a:endParaRPr sz="2600">
              <a:solidFill>
                <a:srgbClr val="FF9900"/>
              </a:solidFill>
            </a:endParaRPr>
          </a:p>
          <a:p>
            <a:pPr indent="0" lvl="0" marL="914400" rtl="0" algn="l">
              <a:spcBef>
                <a:spcPts val="0"/>
              </a:spcBef>
              <a:spcAft>
                <a:spcPts val="0"/>
              </a:spcAft>
              <a:buSzPts val="990"/>
              <a:buNone/>
            </a:pPr>
            <a:r>
              <a:rPr lang="en" sz="2600">
                <a:solidFill>
                  <a:srgbClr val="FF9900"/>
                </a:solidFill>
              </a:rPr>
              <a:t>PROGRAMMIN</a:t>
            </a:r>
            <a:r>
              <a:rPr lang="en" sz="2600">
                <a:solidFill>
                  <a:srgbClr val="FF9900"/>
                </a:solidFill>
              </a:rPr>
              <a:t>G A</a:t>
            </a:r>
            <a:r>
              <a:rPr lang="en" sz="2600">
                <a:solidFill>
                  <a:srgbClr val="FF9900"/>
                </a:solidFill>
              </a:rPr>
              <a:t>ND </a:t>
            </a:r>
            <a:endParaRPr sz="2600">
              <a:solidFill>
                <a:srgbClr val="FF9900"/>
              </a:solidFill>
            </a:endParaRPr>
          </a:p>
          <a:p>
            <a:pPr indent="457200" lvl="0" marL="0" rtl="0" algn="l">
              <a:spcBef>
                <a:spcPts val="0"/>
              </a:spcBef>
              <a:spcAft>
                <a:spcPts val="0"/>
              </a:spcAft>
              <a:buSzPts val="990"/>
              <a:buNone/>
            </a:pPr>
            <a:r>
              <a:rPr lang="en" sz="2600">
                <a:solidFill>
                  <a:srgbClr val="FF9900"/>
                </a:solidFill>
              </a:rPr>
              <a:t>MOBILE PROGRAMMING</a:t>
            </a:r>
            <a:endParaRPr sz="2600">
              <a:solidFill>
                <a:srgbClr val="FF9900"/>
              </a:solidFill>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Course Instructor:  </a:t>
            </a:r>
            <a:r>
              <a:rPr b="1" lang="en">
                <a:solidFill>
                  <a:srgbClr val="B7B7B7"/>
                </a:solidFill>
              </a:rPr>
              <a:t>&lt;Dr. VALERY K.&gt;</a:t>
            </a:r>
            <a:endParaRPr b="1">
              <a:solidFill>
                <a:srgbClr val="B7B7B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FFFF00"/>
                </a:solidFill>
              </a:rPr>
              <a:t>Advantages of Hybrid apps</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68300" lvl="0" marL="914400" rtl="0" algn="l">
              <a:spcBef>
                <a:spcPts val="0"/>
              </a:spcBef>
              <a:spcAft>
                <a:spcPts val="0"/>
              </a:spcAft>
              <a:buSzPts val="2200"/>
              <a:buFont typeface="Arial"/>
              <a:buChar char="●"/>
            </a:pPr>
            <a:r>
              <a:rPr lang="en" sz="2200">
                <a:latin typeface="Arial"/>
                <a:ea typeface="Arial"/>
                <a:cs typeface="Arial"/>
                <a:sym typeface="Arial"/>
              </a:rPr>
              <a:t>Cross-platform compatibility</a:t>
            </a:r>
            <a:endParaRPr sz="2200">
              <a:latin typeface="Arial"/>
              <a:ea typeface="Arial"/>
              <a:cs typeface="Arial"/>
              <a:sym typeface="Arial"/>
            </a:endParaRPr>
          </a:p>
          <a:p>
            <a:pPr indent="0" lvl="0" marL="914400" rtl="0" algn="l">
              <a:spcBef>
                <a:spcPts val="0"/>
              </a:spcBef>
              <a:spcAft>
                <a:spcPts val="0"/>
              </a:spcAft>
              <a:buNone/>
            </a:pPr>
            <a:r>
              <a:t/>
            </a:r>
            <a:endParaRPr sz="2200">
              <a:latin typeface="Arial"/>
              <a:ea typeface="Arial"/>
              <a:cs typeface="Arial"/>
              <a:sym typeface="Arial"/>
            </a:endParaRPr>
          </a:p>
          <a:p>
            <a:pPr indent="-368300" lvl="0" marL="914400" rtl="0" algn="l">
              <a:spcBef>
                <a:spcPts val="0"/>
              </a:spcBef>
              <a:spcAft>
                <a:spcPts val="0"/>
              </a:spcAft>
              <a:buSzPts val="2200"/>
              <a:buFont typeface="Arial"/>
              <a:buChar char="●"/>
            </a:pPr>
            <a:r>
              <a:rPr lang="en" sz="2200">
                <a:latin typeface="Arial"/>
                <a:ea typeface="Arial"/>
                <a:cs typeface="Arial"/>
                <a:sym typeface="Arial"/>
              </a:rPr>
              <a:t>Access to device features</a:t>
            </a:r>
            <a:endParaRPr sz="2200">
              <a:latin typeface="Arial"/>
              <a:ea typeface="Arial"/>
              <a:cs typeface="Arial"/>
              <a:sym typeface="Arial"/>
            </a:endParaRPr>
          </a:p>
          <a:p>
            <a:pPr indent="0" lvl="0" marL="914400" rtl="0" algn="l">
              <a:spcBef>
                <a:spcPts val="0"/>
              </a:spcBef>
              <a:spcAft>
                <a:spcPts val="0"/>
              </a:spcAft>
              <a:buNone/>
            </a:pPr>
            <a:r>
              <a:t/>
            </a:r>
            <a:endParaRPr sz="2200">
              <a:latin typeface="Arial"/>
              <a:ea typeface="Arial"/>
              <a:cs typeface="Arial"/>
              <a:sym typeface="Arial"/>
            </a:endParaRPr>
          </a:p>
          <a:p>
            <a:pPr indent="-368300" lvl="0" marL="914400" rtl="0" algn="l">
              <a:spcBef>
                <a:spcPts val="0"/>
              </a:spcBef>
              <a:spcAft>
                <a:spcPts val="0"/>
              </a:spcAft>
              <a:buSzPts val="2200"/>
              <a:buFont typeface="Arial"/>
              <a:buChar char="●"/>
            </a:pPr>
            <a:r>
              <a:rPr lang="en" sz="2200">
                <a:latin typeface="Arial"/>
                <a:ea typeface="Arial"/>
                <a:cs typeface="Arial"/>
                <a:sym typeface="Arial"/>
              </a:rPr>
              <a:t>Faster development time compared to native apps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FFFF00"/>
                </a:solidFill>
              </a:rPr>
              <a:t>Disa</a:t>
            </a:r>
            <a:r>
              <a:rPr lang="en" sz="2800">
                <a:solidFill>
                  <a:srgbClr val="FFFF00"/>
                </a:solidFill>
              </a:rPr>
              <a:t>dvantages of Hybrid apps</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None/>
            </a:pPr>
            <a:r>
              <a:t/>
            </a:r>
            <a:endParaRPr sz="2200">
              <a:latin typeface="Arial"/>
              <a:ea typeface="Arial"/>
              <a:cs typeface="Arial"/>
              <a:sym typeface="Arial"/>
            </a:endParaRPr>
          </a:p>
          <a:p>
            <a:pPr indent="-381000" lvl="0" marL="914400" rtl="0" algn="l">
              <a:spcBef>
                <a:spcPts val="0"/>
              </a:spcBef>
              <a:spcAft>
                <a:spcPts val="0"/>
              </a:spcAft>
              <a:buSzPts val="2400"/>
              <a:buFont typeface="Arial"/>
              <a:buChar char="●"/>
            </a:pPr>
            <a:r>
              <a:rPr lang="en" sz="2400">
                <a:latin typeface="Arial"/>
                <a:ea typeface="Arial"/>
                <a:cs typeface="Arial"/>
                <a:sym typeface="Arial"/>
              </a:rPr>
              <a:t>Slower performance compared to native apps</a:t>
            </a:r>
            <a:endParaRPr sz="2400">
              <a:latin typeface="Arial"/>
              <a:ea typeface="Arial"/>
              <a:cs typeface="Arial"/>
              <a:sym typeface="Arial"/>
            </a:endParaRPr>
          </a:p>
          <a:p>
            <a:pPr indent="0" lvl="0" marL="914400" rtl="0" algn="l">
              <a:spcBef>
                <a:spcPts val="0"/>
              </a:spcBef>
              <a:spcAft>
                <a:spcPts val="0"/>
              </a:spcAft>
              <a:buNone/>
            </a:pPr>
            <a:r>
              <a:t/>
            </a:r>
            <a:endParaRPr sz="2400">
              <a:latin typeface="Arial"/>
              <a:ea typeface="Arial"/>
              <a:cs typeface="Arial"/>
              <a:sym typeface="Arial"/>
            </a:endParaRPr>
          </a:p>
          <a:p>
            <a:pPr indent="-381000" lvl="0" marL="914400" rtl="0" algn="l">
              <a:spcBef>
                <a:spcPts val="0"/>
              </a:spcBef>
              <a:spcAft>
                <a:spcPts val="0"/>
              </a:spcAft>
              <a:buSzPts val="2400"/>
              <a:buFont typeface="Arial"/>
              <a:buChar char="●"/>
            </a:pPr>
            <a:r>
              <a:rPr lang="en" sz="2400">
                <a:latin typeface="Arial"/>
                <a:ea typeface="Arial"/>
                <a:cs typeface="Arial"/>
                <a:sym typeface="Arial"/>
              </a:rPr>
              <a:t>Higher development time compared to web apps</a:t>
            </a:r>
            <a:endParaRPr sz="24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000">
                <a:solidFill>
                  <a:srgbClr val="FFFF00"/>
                </a:solidFill>
              </a:rPr>
              <a:t>Review of programming languages used for mobile programming</a:t>
            </a:r>
            <a:endParaRPr sz="3000">
              <a:solidFill>
                <a:srgbClr val="FFFF00"/>
              </a:solidFill>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2090">
                <a:latin typeface="Arial"/>
                <a:ea typeface="Arial"/>
                <a:cs typeface="Arial"/>
                <a:sym typeface="Arial"/>
              </a:rPr>
              <a:t>There are several programming languages used for mobile programming. Some of the most popular ones are:</a:t>
            </a:r>
            <a:endParaRPr sz="2090">
              <a:latin typeface="Arial"/>
              <a:ea typeface="Arial"/>
              <a:cs typeface="Arial"/>
              <a:sym typeface="Arial"/>
            </a:endParaRPr>
          </a:p>
          <a:p>
            <a:pPr indent="0" lvl="0" marL="0" rtl="0" algn="l">
              <a:spcBef>
                <a:spcPts val="0"/>
              </a:spcBef>
              <a:spcAft>
                <a:spcPts val="0"/>
              </a:spcAft>
              <a:buSzPts val="990"/>
              <a:buNone/>
            </a:pPr>
            <a:r>
              <a:t/>
            </a:r>
            <a:endParaRPr sz="3060"/>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68300" lvl="0" marL="914400" rtl="0" algn="l">
              <a:spcBef>
                <a:spcPts val="0"/>
              </a:spcBef>
              <a:spcAft>
                <a:spcPts val="0"/>
              </a:spcAft>
              <a:buSzPts val="2200"/>
              <a:buFont typeface="Arial"/>
              <a:buChar char="●"/>
            </a:pPr>
            <a:r>
              <a:rPr b="1" lang="en" sz="2200">
                <a:latin typeface="Arial"/>
                <a:ea typeface="Arial"/>
                <a:cs typeface="Arial"/>
                <a:sym typeface="Arial"/>
              </a:rPr>
              <a:t>Java:  </a:t>
            </a:r>
            <a:r>
              <a:rPr lang="en" sz="2200">
                <a:latin typeface="Arial"/>
                <a:ea typeface="Arial"/>
                <a:cs typeface="Arial"/>
                <a:sym typeface="Arial"/>
              </a:rPr>
              <a:t>The official programming language for Android app development. It is used to develop Native apps.</a:t>
            </a:r>
            <a:endParaRPr sz="2200">
              <a:latin typeface="Arial"/>
              <a:ea typeface="Arial"/>
              <a:cs typeface="Arial"/>
              <a:sym typeface="Arial"/>
            </a:endParaRPr>
          </a:p>
          <a:p>
            <a:pPr indent="0" lvl="0" marL="914400" rtl="0" algn="l">
              <a:spcBef>
                <a:spcPts val="0"/>
              </a:spcBef>
              <a:spcAft>
                <a:spcPts val="0"/>
              </a:spcAft>
              <a:buNone/>
            </a:pPr>
            <a:r>
              <a:t/>
            </a:r>
            <a:endParaRPr sz="2200">
              <a:latin typeface="Arial"/>
              <a:ea typeface="Arial"/>
              <a:cs typeface="Arial"/>
              <a:sym typeface="Arial"/>
            </a:endParaRPr>
          </a:p>
          <a:p>
            <a:pPr indent="-368300" lvl="0" marL="914400" rtl="0" algn="l">
              <a:spcBef>
                <a:spcPts val="0"/>
              </a:spcBef>
              <a:spcAft>
                <a:spcPts val="0"/>
              </a:spcAft>
              <a:buSzPts val="2200"/>
              <a:buFont typeface="Arial"/>
              <a:buChar char="●"/>
            </a:pPr>
            <a:r>
              <a:rPr b="1" lang="en" sz="2200">
                <a:latin typeface="Arial"/>
                <a:ea typeface="Arial"/>
                <a:cs typeface="Arial"/>
                <a:sym typeface="Arial"/>
              </a:rPr>
              <a:t>Swift:</a:t>
            </a:r>
            <a:r>
              <a:rPr lang="en" sz="2200">
                <a:latin typeface="Arial"/>
                <a:ea typeface="Arial"/>
                <a:cs typeface="Arial"/>
                <a:sym typeface="Arial"/>
              </a:rPr>
              <a:t> A programming language developed by Apple for IOS app development. It is a fast and efficient language that is used to develop Native IOS apps.</a:t>
            </a:r>
            <a:endParaRPr sz="22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00"/>
                </a:solidFill>
              </a:rPr>
              <a:t>Review of programming languages used in mobile development</a:t>
            </a:r>
            <a:endParaRPr>
              <a:solidFill>
                <a:srgbClr val="FFFF00"/>
              </a:solidFill>
            </a:endParaRPr>
          </a:p>
        </p:txBody>
      </p:sp>
      <p:sp>
        <p:nvSpPr>
          <p:cNvPr id="213" name="Google Shape;213;p26"/>
          <p:cNvSpPr txBox="1"/>
          <p:nvPr>
            <p:ph idx="1" type="body"/>
          </p:nvPr>
        </p:nvSpPr>
        <p:spPr>
          <a:xfrm>
            <a:off x="1297500" y="1307850"/>
            <a:ext cx="7038900" cy="3170700"/>
          </a:xfrm>
          <a:prstGeom prst="rect">
            <a:avLst/>
          </a:prstGeom>
        </p:spPr>
        <p:txBody>
          <a:bodyPr anchorCtr="0" anchor="t" bIns="91425" lIns="91425" spcFirstLastPara="1" rIns="91425" wrap="square" tIns="91425">
            <a:normAutofit/>
          </a:bodyPr>
          <a:lstStyle/>
          <a:p>
            <a:pPr indent="-368300" lvl="0" marL="914400" rtl="0" algn="l">
              <a:spcBef>
                <a:spcPts val="0"/>
              </a:spcBef>
              <a:spcAft>
                <a:spcPts val="0"/>
              </a:spcAft>
              <a:buSzPts val="2200"/>
              <a:buFont typeface="Arial"/>
              <a:buChar char="●"/>
            </a:pPr>
            <a:r>
              <a:rPr b="1" lang="en" sz="2200">
                <a:latin typeface="Arial"/>
                <a:ea typeface="Arial"/>
                <a:cs typeface="Arial"/>
                <a:sym typeface="Arial"/>
              </a:rPr>
              <a:t>Javascript:</a:t>
            </a:r>
            <a:r>
              <a:rPr lang="en" sz="2200">
                <a:latin typeface="Arial"/>
                <a:ea typeface="Arial"/>
                <a:cs typeface="Arial"/>
                <a:sym typeface="Arial"/>
              </a:rPr>
              <a:t>  Used for mobile development with the help of its frameworks like React Native and Ionic.</a:t>
            </a:r>
            <a:endParaRPr sz="2200">
              <a:latin typeface="Arial"/>
              <a:ea typeface="Arial"/>
              <a:cs typeface="Arial"/>
              <a:sym typeface="Arial"/>
            </a:endParaRPr>
          </a:p>
          <a:p>
            <a:pPr indent="0" lvl="0" marL="914400" rtl="0" algn="l">
              <a:spcBef>
                <a:spcPts val="0"/>
              </a:spcBef>
              <a:spcAft>
                <a:spcPts val="0"/>
              </a:spcAft>
              <a:buNone/>
            </a:pPr>
            <a:r>
              <a:t/>
            </a:r>
            <a:endParaRPr sz="2200">
              <a:latin typeface="Arial"/>
              <a:ea typeface="Arial"/>
              <a:cs typeface="Arial"/>
              <a:sym typeface="Arial"/>
            </a:endParaRPr>
          </a:p>
          <a:p>
            <a:pPr indent="-368300" lvl="0" marL="914400" rtl="0" algn="l">
              <a:spcBef>
                <a:spcPts val="0"/>
              </a:spcBef>
              <a:spcAft>
                <a:spcPts val="0"/>
              </a:spcAft>
              <a:buSzPts val="2200"/>
              <a:buFont typeface="Arial"/>
              <a:buChar char="●"/>
            </a:pPr>
            <a:r>
              <a:rPr b="1" lang="en" sz="2200">
                <a:latin typeface="Arial"/>
                <a:ea typeface="Arial"/>
                <a:cs typeface="Arial"/>
                <a:sym typeface="Arial"/>
              </a:rPr>
              <a:t>Objective-C:</a:t>
            </a:r>
            <a:r>
              <a:rPr lang="en" sz="2200">
                <a:latin typeface="Arial"/>
                <a:ea typeface="Arial"/>
                <a:cs typeface="Arial"/>
                <a:sym typeface="Arial"/>
              </a:rPr>
              <a:t> A programming language developed by Apple that was used before Swift for IOS app development</a:t>
            </a:r>
            <a:endParaRPr sz="22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00"/>
                </a:solidFill>
              </a:rPr>
              <a:t>Review of programming languages used in mobile development</a:t>
            </a:r>
            <a:endParaRPr/>
          </a:p>
        </p:txBody>
      </p:sp>
      <p:sp>
        <p:nvSpPr>
          <p:cNvPr id="219" name="Google Shape;219;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68300" lvl="0" marL="914400" rtl="0" algn="l">
              <a:spcBef>
                <a:spcPts val="0"/>
              </a:spcBef>
              <a:spcAft>
                <a:spcPts val="0"/>
              </a:spcAft>
              <a:buSzPts val="2200"/>
              <a:buFont typeface="Arial"/>
              <a:buChar char="●"/>
            </a:pPr>
            <a:r>
              <a:rPr b="1" lang="en" sz="2200">
                <a:latin typeface="Arial"/>
                <a:ea typeface="Arial"/>
                <a:cs typeface="Arial"/>
                <a:sym typeface="Arial"/>
              </a:rPr>
              <a:t>Kotlin: </a:t>
            </a:r>
            <a:r>
              <a:rPr lang="en" sz="2200">
                <a:latin typeface="Arial"/>
                <a:ea typeface="Arial"/>
                <a:cs typeface="Arial"/>
                <a:sym typeface="Arial"/>
              </a:rPr>
              <a:t>A modern programming language developed by Jetbrains that is used for Android app development. It is interoperable with java and can be used alongside it.</a:t>
            </a:r>
            <a:endParaRPr sz="2200">
              <a:latin typeface="Arial"/>
              <a:ea typeface="Arial"/>
              <a:cs typeface="Arial"/>
              <a:sym typeface="Arial"/>
            </a:endParaRPr>
          </a:p>
          <a:p>
            <a:pPr indent="0" lvl="0" marL="914400" rtl="0" algn="l">
              <a:spcBef>
                <a:spcPts val="0"/>
              </a:spcBef>
              <a:spcAft>
                <a:spcPts val="0"/>
              </a:spcAft>
              <a:buNone/>
            </a:pPr>
            <a:r>
              <a:t/>
            </a:r>
            <a:endParaRPr sz="2200">
              <a:latin typeface="Arial"/>
              <a:ea typeface="Arial"/>
              <a:cs typeface="Arial"/>
              <a:sym typeface="Arial"/>
            </a:endParaRPr>
          </a:p>
          <a:p>
            <a:pPr indent="-368300" lvl="0" marL="914400" rtl="0" algn="l">
              <a:spcBef>
                <a:spcPts val="0"/>
              </a:spcBef>
              <a:spcAft>
                <a:spcPts val="0"/>
              </a:spcAft>
              <a:buSzPts val="2200"/>
              <a:buFont typeface="Arial"/>
              <a:buChar char="●"/>
            </a:pPr>
            <a:r>
              <a:rPr b="1" lang="en" sz="2200">
                <a:latin typeface="Arial"/>
                <a:ea typeface="Arial"/>
                <a:cs typeface="Arial"/>
                <a:sym typeface="Arial"/>
              </a:rPr>
              <a:t>HTML5:</a:t>
            </a:r>
            <a:r>
              <a:rPr lang="en" sz="2200">
                <a:latin typeface="Arial"/>
                <a:ea typeface="Arial"/>
                <a:cs typeface="Arial"/>
                <a:sym typeface="Arial"/>
              </a:rPr>
              <a:t> Used for mobile programming using frameworks like PhoneGap and Cordova.</a:t>
            </a:r>
            <a:endParaRPr sz="22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5" name="Google Shape;225;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600"/>
          </a:p>
          <a:p>
            <a:pPr indent="0" lvl="0" marL="0" rtl="0" algn="l">
              <a:spcBef>
                <a:spcPts val="1200"/>
              </a:spcBef>
              <a:spcAft>
                <a:spcPts val="1200"/>
              </a:spcAft>
              <a:buNone/>
            </a:pPr>
            <a:r>
              <a:rPr lang="en" sz="2600">
                <a:solidFill>
                  <a:srgbClr val="FFFF00"/>
                </a:solidFill>
              </a:rPr>
              <a:t>Review of Mobile Application Frameworks</a:t>
            </a:r>
            <a:endParaRPr sz="2600">
              <a:solidFill>
                <a:srgbClr val="FFFF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1200750" y="4098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600">
                <a:solidFill>
                  <a:srgbClr val="FFFF00"/>
                </a:solidFill>
                <a:latin typeface="Lato"/>
                <a:ea typeface="Lato"/>
                <a:cs typeface="Lato"/>
                <a:sym typeface="Lato"/>
              </a:rPr>
              <a:t>Review of Mobile Application Frameworks</a:t>
            </a:r>
            <a:endParaRPr sz="2600">
              <a:solidFill>
                <a:srgbClr val="FFFF00"/>
              </a:solidFill>
              <a:latin typeface="Lato"/>
              <a:ea typeface="Lato"/>
              <a:cs typeface="Lato"/>
              <a:sym typeface="Lato"/>
            </a:endParaRPr>
          </a:p>
          <a:p>
            <a:pPr indent="0" lvl="0" marL="0" rtl="0" algn="l">
              <a:spcBef>
                <a:spcPts val="1200"/>
              </a:spcBef>
              <a:spcAft>
                <a:spcPts val="0"/>
              </a:spcAft>
              <a:buNone/>
            </a:pPr>
            <a:r>
              <a:t/>
            </a:r>
            <a:endParaRPr/>
          </a:p>
        </p:txBody>
      </p:sp>
      <p:sp>
        <p:nvSpPr>
          <p:cNvPr id="231" name="Google Shape;231;p29"/>
          <p:cNvSpPr txBox="1"/>
          <p:nvPr>
            <p:ph idx="1" type="body"/>
          </p:nvPr>
        </p:nvSpPr>
        <p:spPr>
          <a:xfrm>
            <a:off x="1200750" y="1564000"/>
            <a:ext cx="7038900" cy="3027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2200">
              <a:latin typeface="Arial"/>
              <a:ea typeface="Arial"/>
              <a:cs typeface="Arial"/>
              <a:sym typeface="Arial"/>
            </a:endParaRPr>
          </a:p>
          <a:p>
            <a:pPr indent="0" lvl="0" marL="457200" rtl="0" algn="l">
              <a:spcBef>
                <a:spcPts val="0"/>
              </a:spcBef>
              <a:spcAft>
                <a:spcPts val="0"/>
              </a:spcAft>
              <a:buNone/>
            </a:pPr>
            <a:r>
              <a:rPr b="1" lang="en" sz="2200">
                <a:latin typeface="Arial"/>
                <a:ea typeface="Arial"/>
                <a:cs typeface="Arial"/>
                <a:sym typeface="Arial"/>
              </a:rPr>
              <a:t>Mobile application development framework</a:t>
            </a:r>
            <a:r>
              <a:rPr lang="en" sz="2200">
                <a:latin typeface="Arial"/>
                <a:ea typeface="Arial"/>
                <a:cs typeface="Arial"/>
                <a:sym typeface="Arial"/>
              </a:rPr>
              <a:t> is a software framework that is designed to support mobile app development . It provides a fundamental structure to support the development of applications for a specific environment.</a:t>
            </a:r>
            <a:endParaRPr sz="2200">
              <a:latin typeface="Arial"/>
              <a:ea typeface="Arial"/>
              <a:cs typeface="Arial"/>
              <a:sym typeface="Arial"/>
            </a:endParaRPr>
          </a:p>
        </p:txBody>
      </p:sp>
    </p:spTree>
  </p:cSld>
  <p:clrMapOvr>
    <a:masterClrMapping/>
  </p:clrMapOvr>
  <p:transition spd="med">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600">
                <a:solidFill>
                  <a:srgbClr val="FFFF00"/>
                </a:solidFill>
                <a:latin typeface="Lato"/>
                <a:ea typeface="Lato"/>
                <a:cs typeface="Lato"/>
                <a:sym typeface="Lato"/>
              </a:rPr>
              <a:t>Review of Mobile Application Frameworks</a:t>
            </a:r>
            <a:endParaRPr sz="2600">
              <a:solidFill>
                <a:srgbClr val="FFFF00"/>
              </a:solidFill>
              <a:latin typeface="Lato"/>
              <a:ea typeface="Lato"/>
              <a:cs typeface="Lato"/>
              <a:sym typeface="Lato"/>
            </a:endParaRPr>
          </a:p>
          <a:p>
            <a:pPr indent="0" lvl="0" marL="0" rtl="0" algn="l">
              <a:spcBef>
                <a:spcPts val="1200"/>
              </a:spcBef>
              <a:spcAft>
                <a:spcPts val="0"/>
              </a:spcAft>
              <a:buNone/>
            </a:pPr>
            <a:r>
              <a:t/>
            </a:r>
            <a:endParaRPr/>
          </a:p>
        </p:txBody>
      </p:sp>
      <p:sp>
        <p:nvSpPr>
          <p:cNvPr id="237" name="Google Shape;237;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000">
              <a:latin typeface="Arial"/>
              <a:ea typeface="Arial"/>
              <a:cs typeface="Arial"/>
              <a:sym typeface="Arial"/>
            </a:endParaRPr>
          </a:p>
          <a:p>
            <a:pPr indent="0" lvl="0" marL="457200" rtl="0" algn="l">
              <a:spcBef>
                <a:spcPts val="0"/>
              </a:spcBef>
              <a:spcAft>
                <a:spcPts val="0"/>
              </a:spcAft>
              <a:buNone/>
            </a:pPr>
            <a:r>
              <a:rPr lang="en" sz="2000">
                <a:latin typeface="Arial"/>
                <a:ea typeface="Arial"/>
                <a:cs typeface="Arial"/>
                <a:sym typeface="Arial"/>
              </a:rPr>
              <a:t>Frameworks can  be in three categories; </a:t>
            </a:r>
            <a:r>
              <a:rPr b="1" lang="en" sz="2000">
                <a:latin typeface="Arial"/>
                <a:ea typeface="Arial"/>
                <a:cs typeface="Arial"/>
                <a:sym typeface="Arial"/>
              </a:rPr>
              <a:t>Native frameworks </a:t>
            </a:r>
            <a:r>
              <a:rPr lang="en" sz="2000">
                <a:latin typeface="Arial"/>
                <a:ea typeface="Arial"/>
                <a:cs typeface="Arial"/>
                <a:sym typeface="Arial"/>
              </a:rPr>
              <a:t> for platform-specific development, </a:t>
            </a:r>
            <a:r>
              <a:rPr b="1" lang="en" sz="2000">
                <a:latin typeface="Arial"/>
                <a:ea typeface="Arial"/>
                <a:cs typeface="Arial"/>
                <a:sym typeface="Arial"/>
              </a:rPr>
              <a:t>Mobile web frameworks</a:t>
            </a:r>
            <a:r>
              <a:rPr lang="en" sz="2000">
                <a:latin typeface="Arial"/>
                <a:ea typeface="Arial"/>
                <a:cs typeface="Arial"/>
                <a:sym typeface="Arial"/>
              </a:rPr>
              <a:t> for</a:t>
            </a:r>
            <a:r>
              <a:rPr b="1" lang="en" sz="2000">
                <a:latin typeface="Arial"/>
                <a:ea typeface="Arial"/>
                <a:cs typeface="Arial"/>
                <a:sym typeface="Arial"/>
              </a:rPr>
              <a:t> web-based mobile applications and Hybrid apps frameworks </a:t>
            </a:r>
            <a:r>
              <a:rPr lang="en" sz="2000">
                <a:latin typeface="Arial"/>
                <a:ea typeface="Arial"/>
                <a:cs typeface="Arial"/>
                <a:sym typeface="Arial"/>
              </a:rPr>
              <a:t> that combine both native and web app frameworks.</a:t>
            </a:r>
            <a:endParaRPr sz="20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43" name="Google Shape;243;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b="1" sz="2600">
              <a:latin typeface="Arial"/>
              <a:ea typeface="Arial"/>
              <a:cs typeface="Arial"/>
              <a:sym typeface="Arial"/>
            </a:endParaRPr>
          </a:p>
          <a:p>
            <a:pPr indent="0" lvl="0" marL="457200" rtl="0" algn="l">
              <a:spcBef>
                <a:spcPts val="0"/>
              </a:spcBef>
              <a:spcAft>
                <a:spcPts val="0"/>
              </a:spcAft>
              <a:buNone/>
            </a:pPr>
            <a:r>
              <a:rPr b="1" lang="en" sz="2600">
                <a:solidFill>
                  <a:srgbClr val="FFFF00"/>
                </a:solidFill>
                <a:latin typeface="Arial"/>
                <a:ea typeface="Arial"/>
                <a:cs typeface="Arial"/>
                <a:sym typeface="Arial"/>
              </a:rPr>
              <a:t>How do you collect and analyze requirements for mobile applications to be developed?</a:t>
            </a:r>
            <a:endParaRPr b="1" sz="2600">
              <a:solidFill>
                <a:srgbClr val="FFFF00"/>
              </a:solidFill>
              <a:latin typeface="Arial"/>
              <a:ea typeface="Arial"/>
              <a:cs typeface="Arial"/>
              <a:sym typeface="Arial"/>
            </a:endParaRPr>
          </a:p>
          <a:p>
            <a:pPr indent="0" lvl="0" marL="0" rtl="0" algn="l">
              <a:spcBef>
                <a:spcPts val="0"/>
              </a:spcBef>
              <a:spcAft>
                <a:spcPts val="1200"/>
              </a:spcAft>
              <a:buNone/>
            </a:pPr>
            <a:r>
              <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rgbClr val="000000"/>
              </a:buClr>
              <a:buSzPct val="34256"/>
              <a:buFont typeface="Arial"/>
              <a:buNone/>
            </a:pPr>
            <a:r>
              <a:rPr lang="en" sz="2890">
                <a:solidFill>
                  <a:srgbClr val="FFFF00"/>
                </a:solidFill>
                <a:latin typeface="Arial"/>
                <a:ea typeface="Arial"/>
                <a:cs typeface="Arial"/>
                <a:sym typeface="Arial"/>
              </a:rPr>
              <a:t>What are the Major types of mobile applications that exist?</a:t>
            </a:r>
            <a:endParaRPr/>
          </a:p>
        </p:txBody>
      </p:sp>
      <p:sp>
        <p:nvSpPr>
          <p:cNvPr id="141" name="Google Shape;141;p1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b="1" lang="en" sz="2266">
                <a:solidFill>
                  <a:srgbClr val="FFFF00"/>
                </a:solidFill>
                <a:latin typeface="Arial"/>
                <a:ea typeface="Arial"/>
                <a:cs typeface="Arial"/>
                <a:sym typeface="Arial"/>
              </a:rPr>
              <a:t>How do you collect and analyze requirements for mobile applications to be developed?</a:t>
            </a:r>
            <a:endParaRPr b="1" sz="2266">
              <a:solidFill>
                <a:srgbClr val="FFFF00"/>
              </a:solidFill>
              <a:latin typeface="Arial"/>
              <a:ea typeface="Arial"/>
              <a:cs typeface="Arial"/>
              <a:sym typeface="Arial"/>
            </a:endParaRPr>
          </a:p>
          <a:p>
            <a:pPr indent="0" lvl="0" marL="0" rtl="0" algn="l">
              <a:lnSpc>
                <a:spcPct val="115000"/>
              </a:lnSpc>
              <a:spcBef>
                <a:spcPts val="0"/>
              </a:spcBef>
              <a:spcAft>
                <a:spcPts val="0"/>
              </a:spcAft>
              <a:buNone/>
            </a:pPr>
            <a:r>
              <a:t/>
            </a:r>
            <a:endParaRPr sz="2600">
              <a:latin typeface="Lato"/>
              <a:ea typeface="Lato"/>
              <a:cs typeface="Lato"/>
              <a:sym typeface="Lato"/>
            </a:endParaRPr>
          </a:p>
          <a:p>
            <a:pPr indent="0" lvl="0" marL="0" rtl="0" algn="l">
              <a:spcBef>
                <a:spcPts val="1200"/>
              </a:spcBef>
              <a:spcAft>
                <a:spcPts val="0"/>
              </a:spcAft>
              <a:buNone/>
            </a:pPr>
            <a:r>
              <a:t/>
            </a:r>
            <a:endParaRPr/>
          </a:p>
        </p:txBody>
      </p:sp>
      <p:sp>
        <p:nvSpPr>
          <p:cNvPr id="249" name="Google Shape;249;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2200">
                <a:latin typeface="Arial"/>
                <a:ea typeface="Arial"/>
                <a:cs typeface="Arial"/>
                <a:sym typeface="Arial"/>
              </a:rPr>
              <a:t>Collecting and analyzing requirements for mobile app development is a crucial step in the development process.  The requirements gathering process can be broken down into these steps ;</a:t>
            </a:r>
            <a:endParaRPr sz="2200">
              <a:latin typeface="Arial"/>
              <a:ea typeface="Arial"/>
              <a:cs typeface="Arial"/>
              <a:sym typeface="Arial"/>
            </a:endParaRPr>
          </a:p>
          <a:p>
            <a:pPr indent="0" lvl="0" marL="0" rtl="0" algn="l">
              <a:spcBef>
                <a:spcPts val="0"/>
              </a:spcBef>
              <a:spcAft>
                <a:spcPts val="1200"/>
              </a:spcAft>
              <a:buNone/>
            </a:pPr>
            <a:r>
              <a:t/>
            </a:r>
            <a:endParaRPr sz="2400"/>
          </a:p>
        </p:txBody>
      </p:sp>
    </p:spTree>
  </p:cSld>
  <p:clrMapOvr>
    <a:masterClrMapping/>
  </p:clrMapOvr>
  <p:transition spd="med">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b="1" lang="en" sz="2266">
                <a:solidFill>
                  <a:srgbClr val="FFFF00"/>
                </a:solidFill>
                <a:latin typeface="Arial"/>
                <a:ea typeface="Arial"/>
                <a:cs typeface="Arial"/>
                <a:sym typeface="Arial"/>
              </a:rPr>
              <a:t>How do you collect and analyze requirements for mobile applications to be developed?</a:t>
            </a:r>
            <a:endParaRPr b="1" sz="2266">
              <a:solidFill>
                <a:srgbClr val="FFFF00"/>
              </a:solidFill>
              <a:latin typeface="Arial"/>
              <a:ea typeface="Arial"/>
              <a:cs typeface="Arial"/>
              <a:sym typeface="Arial"/>
            </a:endParaRPr>
          </a:p>
          <a:p>
            <a:pPr indent="0" lvl="0" marL="0" rtl="0" algn="l">
              <a:spcBef>
                <a:spcPts val="0"/>
              </a:spcBef>
              <a:spcAft>
                <a:spcPts val="0"/>
              </a:spcAft>
              <a:buNone/>
            </a:pPr>
            <a:r>
              <a:t/>
            </a:r>
            <a:endParaRPr/>
          </a:p>
        </p:txBody>
      </p:sp>
      <p:sp>
        <p:nvSpPr>
          <p:cNvPr id="255" name="Google Shape;255;p33"/>
          <p:cNvSpPr txBox="1"/>
          <p:nvPr>
            <p:ph idx="1" type="body"/>
          </p:nvPr>
        </p:nvSpPr>
        <p:spPr>
          <a:xfrm>
            <a:off x="1216875" y="1620425"/>
            <a:ext cx="7038900" cy="2911200"/>
          </a:xfrm>
          <a:prstGeom prst="rect">
            <a:avLst/>
          </a:prstGeom>
        </p:spPr>
        <p:txBody>
          <a:bodyPr anchorCtr="0" anchor="t" bIns="91425" lIns="91425" spcFirstLastPara="1" rIns="91425" wrap="square" tIns="91425">
            <a:noAutofit/>
          </a:bodyPr>
          <a:lstStyle/>
          <a:p>
            <a:pPr indent="-355600" lvl="0" marL="914400" rtl="0" algn="l">
              <a:spcBef>
                <a:spcPts val="0"/>
              </a:spcBef>
              <a:spcAft>
                <a:spcPts val="0"/>
              </a:spcAft>
              <a:buSzPts val="2000"/>
              <a:buFont typeface="Arial"/>
              <a:buChar char="●"/>
            </a:pPr>
            <a:r>
              <a:rPr b="1" lang="en" sz="2000">
                <a:latin typeface="Arial"/>
                <a:ea typeface="Arial"/>
                <a:cs typeface="Arial"/>
                <a:sym typeface="Arial"/>
              </a:rPr>
              <a:t>Identify stakeholders</a:t>
            </a:r>
            <a:endParaRPr b="1" sz="2000">
              <a:latin typeface="Arial"/>
              <a:ea typeface="Arial"/>
              <a:cs typeface="Arial"/>
              <a:sym typeface="Arial"/>
            </a:endParaRPr>
          </a:p>
          <a:p>
            <a:pPr indent="0" lvl="0" marL="914400" rtl="0" algn="l">
              <a:spcBef>
                <a:spcPts val="0"/>
              </a:spcBef>
              <a:spcAft>
                <a:spcPts val="0"/>
              </a:spcAft>
              <a:buNone/>
            </a:pPr>
            <a:r>
              <a:rPr lang="en" sz="2000">
                <a:latin typeface="Arial"/>
                <a:ea typeface="Arial"/>
                <a:cs typeface="Arial"/>
                <a:sym typeface="Arial"/>
              </a:rPr>
              <a:t>Here we identify all stakeholders who will be involved in the project. This includes end-users, business owners , developers, designers and other stakeholders who have a vested interest in the project.</a:t>
            </a:r>
            <a:endParaRPr sz="2000">
              <a:latin typeface="Arial"/>
              <a:ea typeface="Arial"/>
              <a:cs typeface="Arial"/>
              <a:sym typeface="Arial"/>
            </a:endParaRPr>
          </a:p>
          <a:p>
            <a:pPr indent="-355600" lvl="0" marL="914400" rtl="0" algn="l">
              <a:spcBef>
                <a:spcPts val="0"/>
              </a:spcBef>
              <a:spcAft>
                <a:spcPts val="0"/>
              </a:spcAft>
              <a:buSzPts val="2000"/>
              <a:buFont typeface="Arial"/>
              <a:buChar char="●"/>
            </a:pPr>
            <a:r>
              <a:rPr b="1" lang="en" sz="2000">
                <a:latin typeface="Arial"/>
                <a:ea typeface="Arial"/>
                <a:cs typeface="Arial"/>
                <a:sym typeface="Arial"/>
              </a:rPr>
              <a:t>Define Scope</a:t>
            </a:r>
            <a:endParaRPr b="1" sz="2000">
              <a:latin typeface="Arial"/>
              <a:ea typeface="Arial"/>
              <a:cs typeface="Arial"/>
              <a:sym typeface="Arial"/>
            </a:endParaRPr>
          </a:p>
          <a:p>
            <a:pPr indent="0" lvl="0" marL="914400" rtl="0" algn="l">
              <a:spcBef>
                <a:spcPts val="0"/>
              </a:spcBef>
              <a:spcAft>
                <a:spcPts val="0"/>
              </a:spcAft>
              <a:buNone/>
            </a:pPr>
            <a:r>
              <a:rPr lang="en" sz="2000">
                <a:latin typeface="Arial"/>
                <a:ea typeface="Arial"/>
                <a:cs typeface="Arial"/>
                <a:sym typeface="Arial"/>
              </a:rPr>
              <a:t>We define the scope by identifying what features and functionalities will be included in the app.</a:t>
            </a:r>
            <a:endParaRPr sz="2000">
              <a:latin typeface="Arial"/>
              <a:ea typeface="Arial"/>
              <a:cs typeface="Arial"/>
              <a:sym typeface="Arial"/>
            </a:endParaRPr>
          </a:p>
          <a:p>
            <a:pPr indent="0" lvl="0" marL="0" rtl="0" algn="l">
              <a:spcBef>
                <a:spcPts val="0"/>
              </a:spcBef>
              <a:spcAft>
                <a:spcPts val="1200"/>
              </a:spcAft>
              <a:buNone/>
            </a:pPr>
            <a:r>
              <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b="1" lang="en" sz="2266">
                <a:solidFill>
                  <a:srgbClr val="FFFF00"/>
                </a:solidFill>
                <a:latin typeface="Arial"/>
                <a:ea typeface="Arial"/>
                <a:cs typeface="Arial"/>
                <a:sym typeface="Arial"/>
              </a:rPr>
              <a:t>How do you collect and analyze requirements for mobile applications to be developed?</a:t>
            </a:r>
            <a:endParaRPr b="1" sz="2266">
              <a:solidFill>
                <a:srgbClr val="FFFF00"/>
              </a:solidFill>
              <a:latin typeface="Arial"/>
              <a:ea typeface="Arial"/>
              <a:cs typeface="Arial"/>
              <a:sym typeface="Arial"/>
            </a:endParaRPr>
          </a:p>
          <a:p>
            <a:pPr indent="0" lvl="0" marL="0" rtl="0" algn="l">
              <a:spcBef>
                <a:spcPts val="0"/>
              </a:spcBef>
              <a:spcAft>
                <a:spcPts val="0"/>
              </a:spcAft>
              <a:buNone/>
            </a:pPr>
            <a:r>
              <a:t/>
            </a:r>
            <a:endParaRPr/>
          </a:p>
        </p:txBody>
      </p:sp>
      <p:sp>
        <p:nvSpPr>
          <p:cNvPr id="261" name="Google Shape;261;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914400" rtl="0" algn="l">
              <a:spcBef>
                <a:spcPts val="0"/>
              </a:spcBef>
              <a:spcAft>
                <a:spcPts val="0"/>
              </a:spcAft>
              <a:buSzPts val="2000"/>
              <a:buFont typeface="Arial"/>
              <a:buChar char="●"/>
            </a:pPr>
            <a:r>
              <a:rPr b="1" lang="en" sz="2000">
                <a:latin typeface="Arial"/>
                <a:ea typeface="Arial"/>
                <a:cs typeface="Arial"/>
                <a:sym typeface="Arial"/>
              </a:rPr>
              <a:t>Gathering requirements</a:t>
            </a:r>
            <a:endParaRPr b="1" sz="2000">
              <a:latin typeface="Arial"/>
              <a:ea typeface="Arial"/>
              <a:cs typeface="Arial"/>
              <a:sym typeface="Arial"/>
            </a:endParaRPr>
          </a:p>
          <a:p>
            <a:pPr indent="0" lvl="0" marL="914400" rtl="0" algn="l">
              <a:spcBef>
                <a:spcPts val="0"/>
              </a:spcBef>
              <a:spcAft>
                <a:spcPts val="0"/>
              </a:spcAft>
              <a:buNone/>
            </a:pPr>
            <a:r>
              <a:rPr lang="en" sz="2000">
                <a:latin typeface="Arial"/>
                <a:ea typeface="Arial"/>
                <a:cs typeface="Arial"/>
                <a:sym typeface="Arial"/>
              </a:rPr>
              <a:t>We gather requirements by conducting interviews with stakeholders, creating surveys and analyzing existing data.</a:t>
            </a:r>
            <a:endParaRPr sz="2000">
              <a:latin typeface="Arial"/>
              <a:ea typeface="Arial"/>
              <a:cs typeface="Arial"/>
              <a:sym typeface="Arial"/>
            </a:endParaRPr>
          </a:p>
          <a:p>
            <a:pPr indent="0" lvl="0" marL="914400" rtl="0" algn="l">
              <a:spcBef>
                <a:spcPts val="0"/>
              </a:spcBef>
              <a:spcAft>
                <a:spcPts val="0"/>
              </a:spcAft>
              <a:buNone/>
            </a:pPr>
            <a:r>
              <a:t/>
            </a:r>
            <a:endParaRPr sz="2000">
              <a:latin typeface="Arial"/>
              <a:ea typeface="Arial"/>
              <a:cs typeface="Arial"/>
              <a:sym typeface="Arial"/>
            </a:endParaRPr>
          </a:p>
          <a:p>
            <a:pPr indent="-355600" lvl="0" marL="914400" rtl="0" algn="l">
              <a:spcBef>
                <a:spcPts val="0"/>
              </a:spcBef>
              <a:spcAft>
                <a:spcPts val="0"/>
              </a:spcAft>
              <a:buSzPts val="2000"/>
              <a:buFont typeface="Arial"/>
              <a:buChar char="●"/>
            </a:pPr>
            <a:r>
              <a:rPr b="1" lang="en" sz="2000">
                <a:latin typeface="Arial"/>
                <a:ea typeface="Arial"/>
                <a:cs typeface="Arial"/>
                <a:sym typeface="Arial"/>
              </a:rPr>
              <a:t>Analyze requirements</a:t>
            </a:r>
            <a:endParaRPr b="1" sz="2000">
              <a:latin typeface="Arial"/>
              <a:ea typeface="Arial"/>
              <a:cs typeface="Arial"/>
              <a:sym typeface="Arial"/>
            </a:endParaRPr>
          </a:p>
          <a:p>
            <a:pPr indent="0" lvl="0" marL="914400" rtl="0" algn="l">
              <a:spcBef>
                <a:spcPts val="0"/>
              </a:spcBef>
              <a:spcAft>
                <a:spcPts val="0"/>
              </a:spcAft>
              <a:buNone/>
            </a:pPr>
            <a:r>
              <a:rPr lang="en" sz="2000">
                <a:latin typeface="Arial"/>
                <a:ea typeface="Arial"/>
                <a:cs typeface="Arial"/>
                <a:sym typeface="Arial"/>
              </a:rPr>
              <a:t>We analyze the requirements by identifying common themes and patterns.</a:t>
            </a:r>
            <a:endParaRPr sz="2000">
              <a:latin typeface="Arial"/>
              <a:ea typeface="Arial"/>
              <a:cs typeface="Arial"/>
              <a:sym typeface="Arial"/>
            </a:endParaRPr>
          </a:p>
          <a:p>
            <a:pPr indent="0" lvl="0" marL="0" rtl="0" algn="l">
              <a:spcBef>
                <a:spcPts val="0"/>
              </a:spcBef>
              <a:spcAft>
                <a:spcPts val="0"/>
              </a:spcAft>
              <a:buNone/>
            </a:pPr>
            <a:r>
              <a:t/>
            </a:r>
            <a:endParaRPr sz="20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b="1" lang="en" sz="2266">
                <a:solidFill>
                  <a:srgbClr val="FFFF00"/>
                </a:solidFill>
                <a:latin typeface="Arial"/>
                <a:ea typeface="Arial"/>
                <a:cs typeface="Arial"/>
                <a:sym typeface="Arial"/>
              </a:rPr>
              <a:t>How do you collect and analyze requirements for mobile applications to be developed?</a:t>
            </a:r>
            <a:endParaRPr/>
          </a:p>
        </p:txBody>
      </p:sp>
      <p:sp>
        <p:nvSpPr>
          <p:cNvPr id="267" name="Google Shape;267;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None/>
            </a:pPr>
            <a:r>
              <a:t/>
            </a:r>
            <a:endParaRPr b="1" sz="2000">
              <a:latin typeface="Arial"/>
              <a:ea typeface="Arial"/>
              <a:cs typeface="Arial"/>
              <a:sym typeface="Arial"/>
            </a:endParaRPr>
          </a:p>
          <a:p>
            <a:pPr indent="-355600" lvl="0" marL="914400" rtl="0" algn="l">
              <a:spcBef>
                <a:spcPts val="0"/>
              </a:spcBef>
              <a:spcAft>
                <a:spcPts val="0"/>
              </a:spcAft>
              <a:buSzPts val="2000"/>
              <a:buFont typeface="Arial"/>
              <a:buChar char="●"/>
            </a:pPr>
            <a:r>
              <a:rPr b="1" lang="en" sz="2000">
                <a:latin typeface="Arial"/>
                <a:ea typeface="Arial"/>
                <a:cs typeface="Arial"/>
                <a:sym typeface="Arial"/>
              </a:rPr>
              <a:t>Prioritize requirements </a:t>
            </a:r>
            <a:endParaRPr b="1" sz="2000">
              <a:latin typeface="Arial"/>
              <a:ea typeface="Arial"/>
              <a:cs typeface="Arial"/>
              <a:sym typeface="Arial"/>
            </a:endParaRPr>
          </a:p>
          <a:p>
            <a:pPr indent="0" lvl="0" marL="0" rtl="0" algn="l">
              <a:spcBef>
                <a:spcPts val="0"/>
              </a:spcBef>
              <a:spcAft>
                <a:spcPts val="0"/>
              </a:spcAft>
              <a:buNone/>
            </a:pPr>
            <a:r>
              <a:rPr b="1" lang="en" sz="2000">
                <a:latin typeface="Arial"/>
                <a:ea typeface="Arial"/>
                <a:cs typeface="Arial"/>
                <a:sym typeface="Arial"/>
              </a:rPr>
              <a:t>		</a:t>
            </a:r>
            <a:r>
              <a:rPr lang="en" sz="2000">
                <a:latin typeface="Arial"/>
                <a:ea typeface="Arial"/>
                <a:cs typeface="Arial"/>
                <a:sym typeface="Arial"/>
              </a:rPr>
              <a:t>This is done based on their importance to the stakeholders.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73" name="Google Shape;273;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sz="2600">
                <a:solidFill>
                  <a:srgbClr val="FFFF00"/>
                </a:solidFill>
                <a:latin typeface="Arial"/>
                <a:ea typeface="Arial"/>
                <a:cs typeface="Arial"/>
                <a:sym typeface="Arial"/>
              </a:rPr>
              <a:t>How to estimate the mobile app development cost.</a:t>
            </a:r>
            <a:endParaRPr sz="2800">
              <a:solidFill>
                <a:srgbClr val="FFFF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b="1" lang="en" sz="2600">
                <a:solidFill>
                  <a:srgbClr val="FFFF00"/>
                </a:solidFill>
                <a:latin typeface="Arial"/>
                <a:ea typeface="Arial"/>
                <a:cs typeface="Arial"/>
                <a:sym typeface="Arial"/>
              </a:rPr>
              <a:t>How to estimate the mobile app development cost.</a:t>
            </a:r>
            <a:endParaRPr/>
          </a:p>
        </p:txBody>
      </p:sp>
      <p:sp>
        <p:nvSpPr>
          <p:cNvPr id="279" name="Google Shape;279;p37"/>
          <p:cNvSpPr txBox="1"/>
          <p:nvPr>
            <p:ph idx="1" type="body"/>
          </p:nvPr>
        </p:nvSpPr>
        <p:spPr>
          <a:xfrm>
            <a:off x="1297500" y="1435025"/>
            <a:ext cx="7038900" cy="3498900"/>
          </a:xfrm>
          <a:prstGeom prst="rect">
            <a:avLst/>
          </a:prstGeom>
        </p:spPr>
        <p:txBody>
          <a:bodyPr anchorCtr="0" anchor="t" bIns="91425" lIns="91425" spcFirstLastPara="1" rIns="91425" wrap="square" tIns="91425">
            <a:normAutofit fontScale="62500" lnSpcReduction="10000"/>
          </a:bodyPr>
          <a:lstStyle/>
          <a:p>
            <a:pPr indent="0" lvl="0" marL="457200" rtl="0" algn="l">
              <a:spcBef>
                <a:spcPts val="0"/>
              </a:spcBef>
              <a:spcAft>
                <a:spcPts val="0"/>
              </a:spcAft>
              <a:buNone/>
            </a:pPr>
            <a:r>
              <a:rPr b="1" lang="en" sz="2937">
                <a:latin typeface="Arial"/>
                <a:ea typeface="Arial"/>
                <a:cs typeface="Arial"/>
                <a:sym typeface="Arial"/>
              </a:rPr>
              <a:t> </a:t>
            </a:r>
            <a:r>
              <a:rPr lang="en" sz="3417">
                <a:latin typeface="Arial"/>
                <a:ea typeface="Arial"/>
                <a:cs typeface="Arial"/>
                <a:sym typeface="Arial"/>
              </a:rPr>
              <a:t>T</a:t>
            </a:r>
            <a:r>
              <a:rPr lang="en" sz="3378">
                <a:latin typeface="Arial"/>
                <a:ea typeface="Arial"/>
                <a:cs typeface="Arial"/>
                <a:sym typeface="Arial"/>
              </a:rPr>
              <a:t>he cost of developing mobile applications depends on several factors.</a:t>
            </a:r>
            <a:endParaRPr sz="3378">
              <a:latin typeface="Arial"/>
              <a:ea typeface="Arial"/>
              <a:cs typeface="Arial"/>
              <a:sym typeface="Arial"/>
            </a:endParaRPr>
          </a:p>
          <a:p>
            <a:pPr indent="0" lvl="0" marL="457200" rtl="0" algn="l">
              <a:spcBef>
                <a:spcPts val="0"/>
              </a:spcBef>
              <a:spcAft>
                <a:spcPts val="0"/>
              </a:spcAft>
              <a:buNone/>
            </a:pPr>
            <a:r>
              <a:rPr lang="en" sz="3378">
                <a:latin typeface="Arial"/>
                <a:ea typeface="Arial"/>
                <a:cs typeface="Arial"/>
                <a:sym typeface="Arial"/>
              </a:rPr>
              <a:t>The scope, functionalities, features and development timeline are the key factors driving the cost of development.. The broader these factors are the more costly developing your application will be. There are also other factors affecting the cost of development like type and size of the app, platforms and devices,design and most importantly type of hire.</a:t>
            </a:r>
            <a:endParaRPr b="1"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transition spd="med">
    <p:pu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solidFill>
                  <a:srgbClr val="FFFF00"/>
                </a:solidFill>
              </a:rPr>
              <a:t>The End </a:t>
            </a:r>
            <a:endParaRPr>
              <a:solidFill>
                <a:srgbClr val="FFFF00"/>
              </a:solidFill>
            </a:endParaRPr>
          </a:p>
          <a:p>
            <a:pPr indent="0" lvl="0" marL="0" rtl="0" algn="l">
              <a:spcBef>
                <a:spcPts val="0"/>
              </a:spcBef>
              <a:spcAft>
                <a:spcPts val="0"/>
              </a:spcAft>
              <a:buNone/>
            </a:pPr>
            <a:r>
              <a:t/>
            </a:r>
            <a:endParaRPr sz="2200"/>
          </a:p>
          <a:p>
            <a:pPr indent="457200" lvl="0" marL="1828800" rtl="0" algn="l">
              <a:spcBef>
                <a:spcPts val="0"/>
              </a:spcBef>
              <a:spcAft>
                <a:spcPts val="0"/>
              </a:spcAft>
              <a:buNone/>
            </a:pPr>
            <a:r>
              <a:rPr lang="en" sz="2200">
                <a:solidFill>
                  <a:srgbClr val="FF00FF"/>
                </a:solidFill>
              </a:rPr>
              <a:t>Thanks for watching</a:t>
            </a:r>
            <a:endParaRPr sz="2200">
              <a:solidFill>
                <a:srgbClr val="FF00FF"/>
              </a:solidFill>
            </a:endParaRPr>
          </a:p>
        </p:txBody>
      </p:sp>
      <p:sp>
        <p:nvSpPr>
          <p:cNvPr id="285" name="Google Shape;285;p38"/>
          <p:cNvSpPr txBox="1"/>
          <p:nvPr>
            <p:ph idx="1" type="subTitle"/>
          </p:nvPr>
        </p:nvSpPr>
        <p:spPr>
          <a:xfrm>
            <a:off x="4814275" y="4021675"/>
            <a:ext cx="3470700" cy="506100"/>
          </a:xfrm>
          <a:prstGeom prst="rect">
            <a:avLst/>
          </a:prstGeom>
        </p:spPr>
        <p:txBody>
          <a:bodyPr anchorCtr="0" anchor="t" bIns="91425" lIns="91425" spcFirstLastPara="1" rIns="91425" wrap="square" tIns="91425">
            <a:noAutofit/>
          </a:bodyPr>
          <a:lstStyle/>
          <a:p>
            <a:pPr indent="0" lvl="0" marL="1828800" rtl="0" algn="l">
              <a:spcBef>
                <a:spcPts val="0"/>
              </a:spcBef>
              <a:spcAft>
                <a:spcPts val="0"/>
              </a:spcAft>
              <a:buNone/>
            </a:pPr>
            <a:r>
              <a:rPr i="1" lang="en" sz="1900">
                <a:solidFill>
                  <a:srgbClr val="FF9900"/>
                </a:solidFill>
              </a:rPr>
              <a:t>@Nnobody</a:t>
            </a:r>
            <a:endParaRPr i="1" sz="1900">
              <a:solidFill>
                <a:srgbClr val="FF99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4071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00"/>
                </a:solidFill>
              </a:rPr>
              <a:t>Major types of mobile applications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There are three main types of mobile applications;</a:t>
            </a:r>
            <a:endParaRPr sz="2000"/>
          </a:p>
          <a:p>
            <a:pPr indent="-355600" lvl="0" marL="1371600" rtl="0" algn="l">
              <a:spcBef>
                <a:spcPts val="1200"/>
              </a:spcBef>
              <a:spcAft>
                <a:spcPts val="0"/>
              </a:spcAft>
              <a:buSzPts val="2000"/>
              <a:buFont typeface="Arial"/>
              <a:buChar char="❏"/>
            </a:pPr>
            <a:r>
              <a:rPr b="1" lang="en" sz="2000">
                <a:latin typeface="Arial"/>
                <a:ea typeface="Arial"/>
                <a:cs typeface="Arial"/>
                <a:sym typeface="Arial"/>
              </a:rPr>
              <a:t>Native Apps:</a:t>
            </a:r>
            <a:endParaRPr b="1" sz="2000">
              <a:latin typeface="Arial"/>
              <a:ea typeface="Arial"/>
              <a:cs typeface="Arial"/>
              <a:sym typeface="Arial"/>
            </a:endParaRPr>
          </a:p>
          <a:p>
            <a:pPr indent="0" lvl="0" marL="457200" rtl="0" algn="l">
              <a:spcBef>
                <a:spcPts val="0"/>
              </a:spcBef>
              <a:spcAft>
                <a:spcPts val="0"/>
              </a:spcAft>
              <a:buNone/>
            </a:pPr>
            <a:r>
              <a:rPr lang="en" sz="2000">
                <a:latin typeface="Arial"/>
                <a:ea typeface="Arial"/>
                <a:cs typeface="Arial"/>
                <a:sym typeface="Arial"/>
              </a:rPr>
              <a:t>These are apps built for specific platforms such as IOS, android and are written in platform-specific languages like Swift, Java.</a:t>
            </a:r>
            <a:endParaRPr sz="2000">
              <a:latin typeface="Arial"/>
              <a:ea typeface="Arial"/>
              <a:cs typeface="Arial"/>
              <a:sym typeface="Arial"/>
            </a:endParaRPr>
          </a:p>
          <a:p>
            <a:pPr indent="0" lvl="0" marL="0" rtl="0" algn="l">
              <a:spcBef>
                <a:spcPts val="0"/>
              </a:spcBef>
              <a:spcAft>
                <a:spcPts val="1200"/>
              </a:spcAft>
              <a:buNone/>
            </a:pPr>
            <a:r>
              <a:t/>
            </a:r>
            <a:endParaRPr sz="2000"/>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FFFF00"/>
                </a:solidFill>
              </a:rPr>
              <a:t>Major types of mobile applications</a:t>
            </a:r>
            <a:endParaRPr sz="2800">
              <a:solidFill>
                <a:srgbClr val="FFFF00"/>
              </a:solidFill>
            </a:endParaRPr>
          </a:p>
        </p:txBody>
      </p:sp>
      <p:sp>
        <p:nvSpPr>
          <p:cNvPr id="153" name="Google Shape;153;p16"/>
          <p:cNvSpPr txBox="1"/>
          <p:nvPr>
            <p:ph idx="1" type="body"/>
          </p:nvPr>
        </p:nvSpPr>
        <p:spPr>
          <a:xfrm>
            <a:off x="1297500" y="1773625"/>
            <a:ext cx="7038900" cy="3060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b="1" sz="2200">
              <a:latin typeface="Arial"/>
              <a:ea typeface="Arial"/>
              <a:cs typeface="Arial"/>
              <a:sym typeface="Arial"/>
            </a:endParaRPr>
          </a:p>
          <a:p>
            <a:pPr indent="-368300" lvl="0" marL="914400" rtl="0" algn="l">
              <a:spcBef>
                <a:spcPts val="0"/>
              </a:spcBef>
              <a:spcAft>
                <a:spcPts val="0"/>
              </a:spcAft>
              <a:buSzPts val="2200"/>
              <a:buFont typeface="Arial"/>
              <a:buChar char="❏"/>
            </a:pPr>
            <a:r>
              <a:rPr b="1" lang="en" sz="2200">
                <a:latin typeface="Arial"/>
                <a:ea typeface="Arial"/>
                <a:cs typeface="Arial"/>
                <a:sym typeface="Arial"/>
              </a:rPr>
              <a:t>Web Apps:</a:t>
            </a:r>
            <a:endParaRPr sz="2200">
              <a:latin typeface="Arial"/>
              <a:ea typeface="Arial"/>
              <a:cs typeface="Arial"/>
              <a:sym typeface="Arial"/>
            </a:endParaRPr>
          </a:p>
          <a:p>
            <a:pPr indent="0" lvl="0" marL="457200" rtl="0" algn="l">
              <a:spcBef>
                <a:spcPts val="0"/>
              </a:spcBef>
              <a:spcAft>
                <a:spcPts val="0"/>
              </a:spcAft>
              <a:buNone/>
            </a:pPr>
            <a:r>
              <a:rPr lang="en" sz="2200">
                <a:latin typeface="Arial"/>
                <a:ea typeface="Arial"/>
                <a:cs typeface="Arial"/>
                <a:sym typeface="Arial"/>
              </a:rPr>
              <a:t>These are apps that are accessed through the web browser and do not need to be downloaded from an app store.</a:t>
            </a:r>
            <a:endParaRPr sz="2200">
              <a:latin typeface="Arial"/>
              <a:ea typeface="Arial"/>
              <a:cs typeface="Arial"/>
              <a:sym typeface="Arial"/>
            </a:endParaRPr>
          </a:p>
          <a:p>
            <a:pPr indent="0" lvl="0" marL="0" rtl="0" algn="l">
              <a:spcBef>
                <a:spcPts val="0"/>
              </a:spcBef>
              <a:spcAft>
                <a:spcPts val="120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FFFF00"/>
                </a:solidFill>
              </a:rPr>
              <a:t>Major types of mobile applications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74650" lvl="0" marL="914400" rtl="0" algn="l">
              <a:spcBef>
                <a:spcPts val="0"/>
              </a:spcBef>
              <a:spcAft>
                <a:spcPts val="0"/>
              </a:spcAft>
              <a:buSzPts val="2300"/>
              <a:buFont typeface="Arial"/>
              <a:buChar char="❏"/>
            </a:pPr>
            <a:r>
              <a:rPr b="1" lang="en" sz="2300">
                <a:latin typeface="Arial"/>
                <a:ea typeface="Arial"/>
                <a:cs typeface="Arial"/>
                <a:sym typeface="Arial"/>
              </a:rPr>
              <a:t>Hybrid Apps:</a:t>
            </a:r>
            <a:endParaRPr b="1" sz="2300">
              <a:latin typeface="Arial"/>
              <a:ea typeface="Arial"/>
              <a:cs typeface="Arial"/>
              <a:sym typeface="Arial"/>
            </a:endParaRPr>
          </a:p>
          <a:p>
            <a:pPr indent="0" lvl="0" marL="457200" rtl="0" algn="l">
              <a:spcBef>
                <a:spcPts val="0"/>
              </a:spcBef>
              <a:spcAft>
                <a:spcPts val="0"/>
              </a:spcAft>
              <a:buNone/>
            </a:pPr>
            <a:r>
              <a:rPr lang="en" sz="2300">
                <a:latin typeface="Arial"/>
                <a:ea typeface="Arial"/>
                <a:cs typeface="Arial"/>
                <a:sym typeface="Arial"/>
              </a:rPr>
              <a:t>These apps are a combination of both Native and Web apps and can be downloaded from app stores like Native apps  but built using web technologies like HTML, CSS  and Javascript.</a:t>
            </a:r>
            <a:endParaRPr sz="2300">
              <a:latin typeface="Arial"/>
              <a:ea typeface="Arial"/>
              <a:cs typeface="Arial"/>
              <a:sym typeface="Arial"/>
            </a:endParaRPr>
          </a:p>
          <a:p>
            <a:pPr indent="0" lvl="0" marL="0" rtl="0" algn="l">
              <a:spcBef>
                <a:spcPts val="0"/>
              </a:spcBef>
              <a:spcAft>
                <a:spcPts val="1200"/>
              </a:spcAft>
              <a:buNone/>
            </a:pPr>
            <a:r>
              <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45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FFFF00"/>
                </a:solidFill>
              </a:rPr>
              <a:t>Advantages of Native apps</a:t>
            </a:r>
            <a:endParaRPr sz="2800">
              <a:solidFill>
                <a:srgbClr val="FFFF00"/>
              </a:solidFill>
            </a:endParaRPr>
          </a:p>
        </p:txBody>
      </p:sp>
      <p:sp>
        <p:nvSpPr>
          <p:cNvPr id="165" name="Google Shape;165;p18"/>
          <p:cNvSpPr txBox="1"/>
          <p:nvPr>
            <p:ph idx="1" type="body"/>
          </p:nvPr>
        </p:nvSpPr>
        <p:spPr>
          <a:xfrm>
            <a:off x="1297500" y="1193175"/>
            <a:ext cx="7038900" cy="32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t/>
            </a:r>
            <a:endParaRPr b="1" sz="2243">
              <a:latin typeface="Arial"/>
              <a:ea typeface="Arial"/>
              <a:cs typeface="Arial"/>
              <a:sym typeface="Arial"/>
            </a:endParaRPr>
          </a:p>
          <a:p>
            <a:pPr indent="-371031" lvl="0" marL="914400" rtl="0" algn="l">
              <a:spcBef>
                <a:spcPts val="0"/>
              </a:spcBef>
              <a:spcAft>
                <a:spcPts val="0"/>
              </a:spcAft>
              <a:buSzPts val="2243"/>
              <a:buFont typeface="Arial"/>
              <a:buChar char="●"/>
            </a:pPr>
            <a:r>
              <a:rPr lang="en" sz="2243">
                <a:latin typeface="Arial"/>
                <a:ea typeface="Arial"/>
                <a:cs typeface="Arial"/>
                <a:sym typeface="Arial"/>
              </a:rPr>
              <a:t>High performance and speed</a:t>
            </a:r>
            <a:endParaRPr sz="2243">
              <a:latin typeface="Arial"/>
              <a:ea typeface="Arial"/>
              <a:cs typeface="Arial"/>
              <a:sym typeface="Arial"/>
            </a:endParaRPr>
          </a:p>
          <a:p>
            <a:pPr indent="-371031" lvl="0" marL="914400" rtl="0" algn="l">
              <a:spcBef>
                <a:spcPts val="0"/>
              </a:spcBef>
              <a:spcAft>
                <a:spcPts val="0"/>
              </a:spcAft>
              <a:buSzPts val="2243"/>
              <a:buFont typeface="Arial"/>
              <a:buChar char="●"/>
            </a:pPr>
            <a:r>
              <a:rPr lang="en" sz="2243">
                <a:latin typeface="Arial"/>
                <a:ea typeface="Arial"/>
                <a:cs typeface="Arial"/>
                <a:sym typeface="Arial"/>
              </a:rPr>
              <a:t>Access to device features such as camera, microphone etc</a:t>
            </a:r>
            <a:endParaRPr sz="2243">
              <a:latin typeface="Arial"/>
              <a:ea typeface="Arial"/>
              <a:cs typeface="Arial"/>
              <a:sym typeface="Arial"/>
            </a:endParaRPr>
          </a:p>
          <a:p>
            <a:pPr indent="-371031" lvl="0" marL="914400" rtl="0" algn="l">
              <a:spcBef>
                <a:spcPts val="0"/>
              </a:spcBef>
              <a:spcAft>
                <a:spcPts val="0"/>
              </a:spcAft>
              <a:buSzPts val="2243"/>
              <a:buFont typeface="Arial"/>
              <a:buChar char="●"/>
            </a:pPr>
            <a:r>
              <a:rPr lang="en" sz="2243">
                <a:latin typeface="Arial"/>
                <a:ea typeface="Arial"/>
                <a:cs typeface="Arial"/>
                <a:sym typeface="Arial"/>
              </a:rPr>
              <a:t>Better user experience</a:t>
            </a:r>
            <a:endParaRPr sz="2243">
              <a:latin typeface="Arial"/>
              <a:ea typeface="Arial"/>
              <a:cs typeface="Arial"/>
              <a:sym typeface="Arial"/>
            </a:endParaRPr>
          </a:p>
          <a:p>
            <a:pPr indent="-371031" lvl="0" marL="914400" rtl="0" algn="l">
              <a:spcBef>
                <a:spcPts val="0"/>
              </a:spcBef>
              <a:spcAft>
                <a:spcPts val="0"/>
              </a:spcAft>
              <a:buSzPts val="2243"/>
              <a:buFont typeface="Arial"/>
              <a:buChar char="●"/>
            </a:pPr>
            <a:r>
              <a:rPr lang="en" sz="2243">
                <a:latin typeface="Arial"/>
                <a:ea typeface="Arial"/>
                <a:cs typeface="Arial"/>
                <a:sym typeface="Arial"/>
              </a:rPr>
              <a:t>Can work offline</a:t>
            </a:r>
            <a:endParaRPr sz="2243">
              <a:latin typeface="Arial"/>
              <a:ea typeface="Arial"/>
              <a:cs typeface="Arial"/>
              <a:sym typeface="Arial"/>
            </a:endParaRPr>
          </a:p>
          <a:p>
            <a:pPr indent="0" lvl="0" marL="0" rtl="0" algn="l">
              <a:spcBef>
                <a:spcPts val="0"/>
              </a:spcBef>
              <a:spcAft>
                <a:spcPts val="0"/>
              </a:spcAft>
              <a:buSzPts val="358"/>
              <a:buNone/>
            </a:pPr>
            <a:r>
              <a:rPr lang="en" sz="2243">
                <a:latin typeface="Arial"/>
                <a:ea typeface="Arial"/>
                <a:cs typeface="Arial"/>
                <a:sym typeface="Arial"/>
              </a:rPr>
              <a:t>	</a:t>
            </a:r>
            <a:endParaRPr sz="92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FFFF00"/>
                </a:solidFill>
              </a:rPr>
              <a:t>Disadvantages of </a:t>
            </a:r>
            <a:r>
              <a:rPr lang="en" sz="2800">
                <a:solidFill>
                  <a:srgbClr val="FFFF00"/>
                </a:solidFill>
              </a:rPr>
              <a:t>Native</a:t>
            </a:r>
            <a:r>
              <a:rPr lang="en" sz="2800">
                <a:solidFill>
                  <a:srgbClr val="FFFF00"/>
                </a:solidFill>
              </a:rPr>
              <a:t> apps</a:t>
            </a:r>
            <a:endParaRPr sz="2800">
              <a:solidFill>
                <a:srgbClr val="FFFF00"/>
              </a:solidFill>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rgbClr val="000000"/>
              </a:buClr>
              <a:buSzPts val="331"/>
              <a:buFont typeface="Arial"/>
              <a:buNone/>
            </a:pPr>
            <a:r>
              <a:t/>
            </a:r>
            <a:endParaRPr b="1" sz="2443">
              <a:latin typeface="Arial"/>
              <a:ea typeface="Arial"/>
              <a:cs typeface="Arial"/>
              <a:sym typeface="Arial"/>
            </a:endParaRPr>
          </a:p>
          <a:p>
            <a:pPr indent="-360348" lvl="0" marL="914400" rtl="0" algn="l">
              <a:spcBef>
                <a:spcPts val="0"/>
              </a:spcBef>
              <a:spcAft>
                <a:spcPts val="0"/>
              </a:spcAft>
              <a:buSzPct val="100000"/>
              <a:buFont typeface="Arial"/>
              <a:buChar char="●"/>
            </a:pPr>
            <a:r>
              <a:rPr lang="en" sz="2243">
                <a:latin typeface="Arial"/>
                <a:ea typeface="Arial"/>
                <a:cs typeface="Arial"/>
                <a:sym typeface="Arial"/>
              </a:rPr>
              <a:t>Higher development cost</a:t>
            </a:r>
            <a:endParaRPr sz="2243">
              <a:latin typeface="Arial"/>
              <a:ea typeface="Arial"/>
              <a:cs typeface="Arial"/>
              <a:sym typeface="Arial"/>
            </a:endParaRPr>
          </a:p>
          <a:p>
            <a:pPr indent="0" lvl="0" marL="914400" rtl="0" algn="l">
              <a:spcBef>
                <a:spcPts val="0"/>
              </a:spcBef>
              <a:spcAft>
                <a:spcPts val="0"/>
              </a:spcAft>
              <a:buNone/>
            </a:pPr>
            <a:r>
              <a:t/>
            </a:r>
            <a:endParaRPr sz="2243">
              <a:latin typeface="Arial"/>
              <a:ea typeface="Arial"/>
              <a:cs typeface="Arial"/>
              <a:sym typeface="Arial"/>
            </a:endParaRPr>
          </a:p>
          <a:p>
            <a:pPr indent="-360348" lvl="0" marL="914400" rtl="0" algn="l">
              <a:spcBef>
                <a:spcPts val="0"/>
              </a:spcBef>
              <a:spcAft>
                <a:spcPts val="0"/>
              </a:spcAft>
              <a:buSzPct val="100000"/>
              <a:buFont typeface="Arial"/>
              <a:buChar char="●"/>
            </a:pPr>
            <a:r>
              <a:rPr lang="en" sz="2243">
                <a:latin typeface="Arial"/>
                <a:ea typeface="Arial"/>
                <a:cs typeface="Arial"/>
                <a:sym typeface="Arial"/>
              </a:rPr>
              <a:t>Longer development time</a:t>
            </a:r>
            <a:endParaRPr sz="2243">
              <a:latin typeface="Arial"/>
              <a:ea typeface="Arial"/>
              <a:cs typeface="Arial"/>
              <a:sym typeface="Arial"/>
            </a:endParaRPr>
          </a:p>
          <a:p>
            <a:pPr indent="0" lvl="0" marL="914400" rtl="0" algn="l">
              <a:spcBef>
                <a:spcPts val="0"/>
              </a:spcBef>
              <a:spcAft>
                <a:spcPts val="0"/>
              </a:spcAft>
              <a:buNone/>
            </a:pPr>
            <a:r>
              <a:t/>
            </a:r>
            <a:endParaRPr sz="2243">
              <a:latin typeface="Arial"/>
              <a:ea typeface="Arial"/>
              <a:cs typeface="Arial"/>
              <a:sym typeface="Arial"/>
            </a:endParaRPr>
          </a:p>
          <a:p>
            <a:pPr indent="-360348" lvl="0" marL="914400" rtl="0" algn="l">
              <a:spcBef>
                <a:spcPts val="0"/>
              </a:spcBef>
              <a:spcAft>
                <a:spcPts val="0"/>
              </a:spcAft>
              <a:buSzPct val="100000"/>
              <a:buFont typeface="Arial"/>
              <a:buChar char="●"/>
            </a:pPr>
            <a:r>
              <a:rPr lang="en" sz="2243">
                <a:latin typeface="Arial"/>
                <a:ea typeface="Arial"/>
                <a:cs typeface="Arial"/>
                <a:sym typeface="Arial"/>
              </a:rPr>
              <a:t>Need to be developed separately for each platform</a:t>
            </a:r>
            <a:endParaRPr sz="2243">
              <a:latin typeface="Arial"/>
              <a:ea typeface="Arial"/>
              <a:cs typeface="Arial"/>
              <a:sym typeface="Arial"/>
            </a:endParaRPr>
          </a:p>
          <a:p>
            <a:pPr indent="0" lvl="0" marL="914400" rtl="0" algn="l">
              <a:spcBef>
                <a:spcPts val="0"/>
              </a:spcBef>
              <a:spcAft>
                <a:spcPts val="0"/>
              </a:spcAft>
              <a:buClr>
                <a:srgbClr val="000000"/>
              </a:buClr>
              <a:buSzPct val="33806"/>
              <a:buFont typeface="Arial"/>
              <a:buNone/>
            </a:pPr>
            <a:r>
              <a:t/>
            </a:r>
            <a:endParaRPr sz="1057">
              <a:solidFill>
                <a:srgbClr val="000000"/>
              </a:solidFill>
              <a:latin typeface="Arial"/>
              <a:ea typeface="Arial"/>
              <a:cs typeface="Arial"/>
              <a:sym typeface="Arial"/>
            </a:endParaRPr>
          </a:p>
          <a:p>
            <a:pPr indent="0" lvl="0" marL="0" rtl="0" algn="l">
              <a:spcBef>
                <a:spcPts val="0"/>
              </a:spcBef>
              <a:spcAft>
                <a:spcPts val="120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458775" y="4582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FFFF00"/>
                </a:solidFill>
              </a:rPr>
              <a:t>A</a:t>
            </a:r>
            <a:r>
              <a:rPr lang="en" sz="2800">
                <a:solidFill>
                  <a:srgbClr val="FFFF00"/>
                </a:solidFill>
              </a:rPr>
              <a:t>dvantages of Web apps</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2200"/>
          </a:p>
          <a:p>
            <a:pPr indent="-374650" lvl="0" marL="914400" rtl="0" algn="l">
              <a:spcBef>
                <a:spcPts val="1200"/>
              </a:spcBef>
              <a:spcAft>
                <a:spcPts val="0"/>
              </a:spcAft>
              <a:buSzPts val="2300"/>
              <a:buFont typeface="Arial"/>
              <a:buChar char="●"/>
            </a:pPr>
            <a:r>
              <a:rPr lang="en" sz="2300">
                <a:latin typeface="Arial"/>
                <a:ea typeface="Arial"/>
                <a:cs typeface="Arial"/>
                <a:sym typeface="Arial"/>
              </a:rPr>
              <a:t>No need to download or install</a:t>
            </a:r>
            <a:endParaRPr sz="2300">
              <a:latin typeface="Arial"/>
              <a:ea typeface="Arial"/>
              <a:cs typeface="Arial"/>
              <a:sym typeface="Arial"/>
            </a:endParaRPr>
          </a:p>
          <a:p>
            <a:pPr indent="0" lvl="0" marL="914400" rtl="0" algn="l">
              <a:spcBef>
                <a:spcPts val="0"/>
              </a:spcBef>
              <a:spcAft>
                <a:spcPts val="0"/>
              </a:spcAft>
              <a:buNone/>
            </a:pPr>
            <a:r>
              <a:t/>
            </a:r>
            <a:endParaRPr sz="2300">
              <a:latin typeface="Arial"/>
              <a:ea typeface="Arial"/>
              <a:cs typeface="Arial"/>
              <a:sym typeface="Arial"/>
            </a:endParaRPr>
          </a:p>
          <a:p>
            <a:pPr indent="-374650" lvl="0" marL="914400" rtl="0" algn="l">
              <a:spcBef>
                <a:spcPts val="0"/>
              </a:spcBef>
              <a:spcAft>
                <a:spcPts val="0"/>
              </a:spcAft>
              <a:buSzPts val="2300"/>
              <a:buFont typeface="Arial"/>
              <a:buChar char="●"/>
            </a:pPr>
            <a:r>
              <a:rPr lang="en" sz="2300">
                <a:latin typeface="Arial"/>
                <a:ea typeface="Arial"/>
                <a:cs typeface="Arial"/>
                <a:sym typeface="Arial"/>
              </a:rPr>
              <a:t>Cross platform compatibility</a:t>
            </a:r>
            <a:endParaRPr sz="2300">
              <a:latin typeface="Arial"/>
              <a:ea typeface="Arial"/>
              <a:cs typeface="Arial"/>
              <a:sym typeface="Arial"/>
            </a:endParaRPr>
          </a:p>
          <a:p>
            <a:pPr indent="0" lvl="0" marL="914400" rtl="0" algn="l">
              <a:spcBef>
                <a:spcPts val="0"/>
              </a:spcBef>
              <a:spcAft>
                <a:spcPts val="0"/>
              </a:spcAft>
              <a:buNone/>
            </a:pPr>
            <a:r>
              <a:t/>
            </a:r>
            <a:endParaRPr sz="2300">
              <a:latin typeface="Arial"/>
              <a:ea typeface="Arial"/>
              <a:cs typeface="Arial"/>
              <a:sym typeface="Arial"/>
            </a:endParaRPr>
          </a:p>
          <a:p>
            <a:pPr indent="-374650" lvl="0" marL="914400" rtl="0" algn="l">
              <a:spcBef>
                <a:spcPts val="0"/>
              </a:spcBef>
              <a:spcAft>
                <a:spcPts val="0"/>
              </a:spcAft>
              <a:buSzPts val="2300"/>
              <a:buFont typeface="Arial"/>
              <a:buChar char="●"/>
            </a:pPr>
            <a:r>
              <a:rPr lang="en" sz="2300">
                <a:latin typeface="Arial"/>
                <a:ea typeface="Arial"/>
                <a:cs typeface="Arial"/>
                <a:sym typeface="Arial"/>
              </a:rPr>
              <a:t>Easier maintenance and updates</a:t>
            </a:r>
            <a:endParaRPr sz="2300">
              <a:latin typeface="Arial"/>
              <a:ea typeface="Arial"/>
              <a:cs typeface="Arial"/>
              <a:sym typeface="Arial"/>
            </a:endParaRPr>
          </a:p>
          <a:p>
            <a:pPr indent="0" lvl="0" marL="0" rtl="0" algn="l">
              <a:spcBef>
                <a:spcPts val="0"/>
              </a:spcBef>
              <a:spcAft>
                <a:spcPts val="1200"/>
              </a:spcAft>
              <a:buNone/>
            </a:pPr>
            <a:r>
              <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FFFF00"/>
                </a:solidFill>
              </a:rPr>
              <a:t>Disa</a:t>
            </a:r>
            <a:r>
              <a:rPr lang="en" sz="2800">
                <a:solidFill>
                  <a:srgbClr val="FFFF00"/>
                </a:solidFill>
              </a:rPr>
              <a:t>dvantages of Web apps</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68300" lvl="0" marL="914400" rtl="0" algn="l">
              <a:spcBef>
                <a:spcPts val="0"/>
              </a:spcBef>
              <a:spcAft>
                <a:spcPts val="0"/>
              </a:spcAft>
              <a:buSzPts val="2200"/>
              <a:buFont typeface="Arial"/>
              <a:buChar char="●"/>
            </a:pPr>
            <a:r>
              <a:rPr lang="en" sz="2200">
                <a:latin typeface="Arial"/>
                <a:ea typeface="Arial"/>
                <a:cs typeface="Arial"/>
                <a:sym typeface="Arial"/>
              </a:rPr>
              <a:t>Slower performance compared to native apps</a:t>
            </a:r>
            <a:endParaRPr sz="2200">
              <a:latin typeface="Arial"/>
              <a:ea typeface="Arial"/>
              <a:cs typeface="Arial"/>
              <a:sym typeface="Arial"/>
            </a:endParaRPr>
          </a:p>
          <a:p>
            <a:pPr indent="0" lvl="0" marL="914400" rtl="0" algn="l">
              <a:spcBef>
                <a:spcPts val="0"/>
              </a:spcBef>
              <a:spcAft>
                <a:spcPts val="0"/>
              </a:spcAft>
              <a:buNone/>
            </a:pPr>
            <a:r>
              <a:t/>
            </a:r>
            <a:endParaRPr sz="2200">
              <a:latin typeface="Arial"/>
              <a:ea typeface="Arial"/>
              <a:cs typeface="Arial"/>
              <a:sym typeface="Arial"/>
            </a:endParaRPr>
          </a:p>
          <a:p>
            <a:pPr indent="-368300" lvl="0" marL="914400" rtl="0" algn="l">
              <a:spcBef>
                <a:spcPts val="0"/>
              </a:spcBef>
              <a:spcAft>
                <a:spcPts val="0"/>
              </a:spcAft>
              <a:buSzPts val="2200"/>
              <a:buFont typeface="Arial"/>
              <a:buChar char="●"/>
            </a:pPr>
            <a:r>
              <a:rPr lang="en" sz="2200">
                <a:latin typeface="Arial"/>
                <a:ea typeface="Arial"/>
                <a:cs typeface="Arial"/>
                <a:sym typeface="Arial"/>
              </a:rPr>
              <a:t>Limited access to device features</a:t>
            </a:r>
            <a:endParaRPr sz="2200">
              <a:latin typeface="Arial"/>
              <a:ea typeface="Arial"/>
              <a:cs typeface="Arial"/>
              <a:sym typeface="Arial"/>
            </a:endParaRPr>
          </a:p>
          <a:p>
            <a:pPr indent="0" lvl="0" marL="914400" rtl="0" algn="l">
              <a:spcBef>
                <a:spcPts val="0"/>
              </a:spcBef>
              <a:spcAft>
                <a:spcPts val="0"/>
              </a:spcAft>
              <a:buNone/>
            </a:pPr>
            <a:r>
              <a:t/>
            </a:r>
            <a:endParaRPr sz="2200">
              <a:latin typeface="Arial"/>
              <a:ea typeface="Arial"/>
              <a:cs typeface="Arial"/>
              <a:sym typeface="Arial"/>
            </a:endParaRPr>
          </a:p>
          <a:p>
            <a:pPr indent="-368300" lvl="0" marL="914400" rtl="0" algn="l">
              <a:spcBef>
                <a:spcPts val="0"/>
              </a:spcBef>
              <a:spcAft>
                <a:spcPts val="0"/>
              </a:spcAft>
              <a:buSzPts val="2200"/>
              <a:buFont typeface="Arial"/>
              <a:buChar char="●"/>
            </a:pPr>
            <a:r>
              <a:rPr lang="en" sz="2200">
                <a:latin typeface="Arial"/>
                <a:ea typeface="Arial"/>
                <a:cs typeface="Arial"/>
                <a:sym typeface="Arial"/>
              </a:rPr>
              <a:t>Dependent on internet connection</a:t>
            </a:r>
            <a:endParaRPr sz="22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