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4886F-B667-4995-951E-343D0B731879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7209F68-93DD-4647-BDF6-F5246B7C1783}">
      <dgm:prSet/>
      <dgm:spPr/>
      <dgm:t>
        <a:bodyPr/>
        <a:lstStyle/>
        <a:p>
          <a:r>
            <a:rPr lang="fr-FR" dirty="0"/>
            <a:t>Package </a:t>
          </a:r>
          <a:r>
            <a:rPr lang="fr-FR" dirty="0" err="1"/>
            <a:t>webservices.entrypoint</a:t>
          </a:r>
          <a:r>
            <a:rPr lang="fr-FR" dirty="0"/>
            <a:t> : Point d’entrée des webservices. </a:t>
          </a:r>
          <a:r>
            <a:rPr lang="fr-FR" dirty="0" err="1"/>
            <a:t>Verification</a:t>
          </a:r>
          <a:r>
            <a:rPr lang="fr-FR" dirty="0"/>
            <a:t> des paramètres.</a:t>
          </a:r>
          <a:endParaRPr lang="en-US" dirty="0"/>
        </a:p>
      </dgm:t>
    </dgm:pt>
    <dgm:pt modelId="{B0A68BF4-3794-45B9-BBD6-44F55EAD3CBF}" type="parTrans" cxnId="{DAC105FD-CD95-4E05-89B3-A4D9A5FA29AF}">
      <dgm:prSet/>
      <dgm:spPr/>
      <dgm:t>
        <a:bodyPr/>
        <a:lstStyle/>
        <a:p>
          <a:endParaRPr lang="en-US"/>
        </a:p>
      </dgm:t>
    </dgm:pt>
    <dgm:pt modelId="{84066FDE-5037-4BC8-AB08-036E663B8BD1}" type="sibTrans" cxnId="{DAC105FD-CD95-4E05-89B3-A4D9A5FA29AF}">
      <dgm:prSet/>
      <dgm:spPr/>
      <dgm:t>
        <a:bodyPr/>
        <a:lstStyle/>
        <a:p>
          <a:endParaRPr lang="en-US"/>
        </a:p>
      </dgm:t>
    </dgm:pt>
    <dgm:pt modelId="{89D353D5-A61E-4239-99A1-F7C956CE7209}">
      <dgm:prSet/>
      <dgm:spPr/>
      <dgm:t>
        <a:bodyPr/>
        <a:lstStyle/>
        <a:p>
          <a:r>
            <a:rPr lang="fr-FR"/>
            <a:t>3 services : Manage, Search et Connection</a:t>
          </a:r>
          <a:endParaRPr lang="en-US"/>
        </a:p>
      </dgm:t>
    </dgm:pt>
    <dgm:pt modelId="{A960E688-BF69-4450-99AC-5D56C206B7BA}" type="parTrans" cxnId="{8242650D-2715-466C-9568-CE7CC063BD63}">
      <dgm:prSet/>
      <dgm:spPr/>
      <dgm:t>
        <a:bodyPr/>
        <a:lstStyle/>
        <a:p>
          <a:endParaRPr lang="en-US"/>
        </a:p>
      </dgm:t>
    </dgm:pt>
    <dgm:pt modelId="{2F8CBFB4-75C9-4C1D-A904-9A93072B818F}" type="sibTrans" cxnId="{8242650D-2715-466C-9568-CE7CC063BD63}">
      <dgm:prSet/>
      <dgm:spPr/>
      <dgm:t>
        <a:bodyPr/>
        <a:lstStyle/>
        <a:p>
          <a:endParaRPr lang="en-US"/>
        </a:p>
      </dgm:t>
    </dgm:pt>
    <dgm:pt modelId="{A297BE10-8ABE-4C54-9C0A-424ED24A0490}">
      <dgm:prSet/>
      <dgm:spPr/>
      <dgm:t>
        <a:bodyPr/>
        <a:lstStyle/>
        <a:p>
          <a:r>
            <a:rPr lang="fr-FR"/>
            <a:t>Chaque fois un interface annoté </a:t>
          </a:r>
          <a:r>
            <a:rPr lang="fr-FR" i="1"/>
            <a:t>@WebService </a:t>
          </a:r>
          <a:r>
            <a:rPr lang="fr-FR"/>
            <a:t>avec ses méthodes annoté </a:t>
          </a:r>
          <a:r>
            <a:rPr lang="fr-FR" i="1"/>
            <a:t>@WebMethod </a:t>
          </a:r>
          <a:r>
            <a:rPr lang="fr-FR"/>
            <a:t>et une classe d’implémentation qui fait appel aux services.</a:t>
          </a:r>
          <a:endParaRPr lang="en-US"/>
        </a:p>
      </dgm:t>
    </dgm:pt>
    <dgm:pt modelId="{B4B79AEF-074F-4502-B567-C190CD5A7ED9}" type="parTrans" cxnId="{53542A4C-0D5A-4575-B1CC-6764C633CD0B}">
      <dgm:prSet/>
      <dgm:spPr/>
      <dgm:t>
        <a:bodyPr/>
        <a:lstStyle/>
        <a:p>
          <a:endParaRPr lang="en-US"/>
        </a:p>
      </dgm:t>
    </dgm:pt>
    <dgm:pt modelId="{CF663E35-3990-45C1-A49C-A6DF638ED828}" type="sibTrans" cxnId="{53542A4C-0D5A-4575-B1CC-6764C633CD0B}">
      <dgm:prSet/>
      <dgm:spPr/>
      <dgm:t>
        <a:bodyPr/>
        <a:lstStyle/>
        <a:p>
          <a:endParaRPr lang="en-US"/>
        </a:p>
      </dgm:t>
    </dgm:pt>
    <dgm:pt modelId="{DCBD8065-DF13-4F33-B880-61288698B5C8}">
      <dgm:prSet/>
      <dgm:spPr/>
      <dgm:t>
        <a:bodyPr/>
        <a:lstStyle/>
        <a:p>
          <a:r>
            <a:rPr lang="fr-FR"/>
            <a:t>Package webservices.services : Corps du service, appel des Dao pour communiquer avec la DB.</a:t>
          </a:r>
          <a:endParaRPr lang="en-US"/>
        </a:p>
      </dgm:t>
    </dgm:pt>
    <dgm:pt modelId="{77FD1C5A-D24B-47B0-847D-A5ACE6E0BE4D}" type="parTrans" cxnId="{F5B9D85D-54EA-45B9-BF5E-5BF45E200146}">
      <dgm:prSet/>
      <dgm:spPr/>
      <dgm:t>
        <a:bodyPr/>
        <a:lstStyle/>
        <a:p>
          <a:endParaRPr lang="en-US"/>
        </a:p>
      </dgm:t>
    </dgm:pt>
    <dgm:pt modelId="{BCCAE7DC-7798-4F29-B36E-024B71427C4B}" type="sibTrans" cxnId="{F5B9D85D-54EA-45B9-BF5E-5BF45E200146}">
      <dgm:prSet/>
      <dgm:spPr/>
      <dgm:t>
        <a:bodyPr/>
        <a:lstStyle/>
        <a:p>
          <a:endParaRPr lang="en-US"/>
        </a:p>
      </dgm:t>
    </dgm:pt>
    <dgm:pt modelId="{75880999-EBF1-4620-9C70-8717A694FB10}" type="pres">
      <dgm:prSet presAssocID="{38D4886F-B667-4995-951E-343D0B731879}" presName="CompostProcess" presStyleCnt="0">
        <dgm:presLayoutVars>
          <dgm:dir/>
          <dgm:resizeHandles val="exact"/>
        </dgm:presLayoutVars>
      </dgm:prSet>
      <dgm:spPr/>
    </dgm:pt>
    <dgm:pt modelId="{BEC403D8-FAAE-4663-B202-1D8A712B457C}" type="pres">
      <dgm:prSet presAssocID="{38D4886F-B667-4995-951E-343D0B731879}" presName="arrow" presStyleLbl="bgShp" presStyleIdx="0" presStyleCnt="1" custLinFactNeighborX="-5268" custLinFactNeighborY="-44606"/>
      <dgm:spPr>
        <a:noFill/>
      </dgm:spPr>
    </dgm:pt>
    <dgm:pt modelId="{04F76FBE-30C0-4A4F-879D-4C5CA64E8B6A}" type="pres">
      <dgm:prSet presAssocID="{38D4886F-B667-4995-951E-343D0B731879}" presName="linearProcess" presStyleCnt="0"/>
      <dgm:spPr/>
    </dgm:pt>
    <dgm:pt modelId="{BE6B4B20-1E9D-4D2F-B1A0-C84448839462}" type="pres">
      <dgm:prSet presAssocID="{F7209F68-93DD-4647-BDF6-F5246B7C1783}" presName="textNode" presStyleLbl="node1" presStyleIdx="0" presStyleCnt="4">
        <dgm:presLayoutVars>
          <dgm:bulletEnabled val="1"/>
        </dgm:presLayoutVars>
      </dgm:prSet>
      <dgm:spPr/>
    </dgm:pt>
    <dgm:pt modelId="{1D42CF7A-3EF7-45EF-B140-3235FD4B941F}" type="pres">
      <dgm:prSet presAssocID="{84066FDE-5037-4BC8-AB08-036E663B8BD1}" presName="sibTrans" presStyleCnt="0"/>
      <dgm:spPr/>
    </dgm:pt>
    <dgm:pt modelId="{BFCD32D3-D392-48D8-A68C-2BBAB3B0F785}" type="pres">
      <dgm:prSet presAssocID="{89D353D5-A61E-4239-99A1-F7C956CE7209}" presName="textNode" presStyleLbl="node1" presStyleIdx="1" presStyleCnt="4">
        <dgm:presLayoutVars>
          <dgm:bulletEnabled val="1"/>
        </dgm:presLayoutVars>
      </dgm:prSet>
      <dgm:spPr/>
    </dgm:pt>
    <dgm:pt modelId="{C6AB6438-5125-413C-9671-875602372FB0}" type="pres">
      <dgm:prSet presAssocID="{2F8CBFB4-75C9-4C1D-A904-9A93072B818F}" presName="sibTrans" presStyleCnt="0"/>
      <dgm:spPr/>
    </dgm:pt>
    <dgm:pt modelId="{A5683434-1D2F-4EAB-B77A-6A4D030F00E4}" type="pres">
      <dgm:prSet presAssocID="{A297BE10-8ABE-4C54-9C0A-424ED24A0490}" presName="textNode" presStyleLbl="node1" presStyleIdx="2" presStyleCnt="4">
        <dgm:presLayoutVars>
          <dgm:bulletEnabled val="1"/>
        </dgm:presLayoutVars>
      </dgm:prSet>
      <dgm:spPr/>
    </dgm:pt>
    <dgm:pt modelId="{B44923E1-3F85-4962-9AE3-AF20A357E9CE}" type="pres">
      <dgm:prSet presAssocID="{CF663E35-3990-45C1-A49C-A6DF638ED828}" presName="sibTrans" presStyleCnt="0"/>
      <dgm:spPr/>
    </dgm:pt>
    <dgm:pt modelId="{D39B3F91-5673-4644-BFD5-A96B74A936A4}" type="pres">
      <dgm:prSet presAssocID="{DCBD8065-DF13-4F33-B880-61288698B5C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242650D-2715-466C-9568-CE7CC063BD63}" srcId="{38D4886F-B667-4995-951E-343D0B731879}" destId="{89D353D5-A61E-4239-99A1-F7C956CE7209}" srcOrd="1" destOrd="0" parTransId="{A960E688-BF69-4450-99AC-5D56C206B7BA}" sibTransId="{2F8CBFB4-75C9-4C1D-A904-9A93072B818F}"/>
    <dgm:cxn modelId="{69DDB218-0255-4136-986C-EEEEC1184453}" type="presOf" srcId="{89D353D5-A61E-4239-99A1-F7C956CE7209}" destId="{BFCD32D3-D392-48D8-A68C-2BBAB3B0F785}" srcOrd="0" destOrd="0" presId="urn:microsoft.com/office/officeart/2005/8/layout/hProcess9"/>
    <dgm:cxn modelId="{7F98763C-6920-4D15-8306-5922F1AB39A8}" type="presOf" srcId="{A297BE10-8ABE-4C54-9C0A-424ED24A0490}" destId="{A5683434-1D2F-4EAB-B77A-6A4D030F00E4}" srcOrd="0" destOrd="0" presId="urn:microsoft.com/office/officeart/2005/8/layout/hProcess9"/>
    <dgm:cxn modelId="{F5B9D85D-54EA-45B9-BF5E-5BF45E200146}" srcId="{38D4886F-B667-4995-951E-343D0B731879}" destId="{DCBD8065-DF13-4F33-B880-61288698B5C8}" srcOrd="3" destOrd="0" parTransId="{77FD1C5A-D24B-47B0-847D-A5ACE6E0BE4D}" sibTransId="{BCCAE7DC-7798-4F29-B36E-024B71427C4B}"/>
    <dgm:cxn modelId="{E83F7948-4988-4DE6-B921-6816FEAA96EA}" type="presOf" srcId="{F7209F68-93DD-4647-BDF6-F5246B7C1783}" destId="{BE6B4B20-1E9D-4D2F-B1A0-C84448839462}" srcOrd="0" destOrd="0" presId="urn:microsoft.com/office/officeart/2005/8/layout/hProcess9"/>
    <dgm:cxn modelId="{53542A4C-0D5A-4575-B1CC-6764C633CD0B}" srcId="{38D4886F-B667-4995-951E-343D0B731879}" destId="{A297BE10-8ABE-4C54-9C0A-424ED24A0490}" srcOrd="2" destOrd="0" parTransId="{B4B79AEF-074F-4502-B567-C190CD5A7ED9}" sibTransId="{CF663E35-3990-45C1-A49C-A6DF638ED828}"/>
    <dgm:cxn modelId="{31022376-1325-4247-B5B4-F05D136C271C}" type="presOf" srcId="{38D4886F-B667-4995-951E-343D0B731879}" destId="{75880999-EBF1-4620-9C70-8717A694FB10}" srcOrd="0" destOrd="0" presId="urn:microsoft.com/office/officeart/2005/8/layout/hProcess9"/>
    <dgm:cxn modelId="{E3714ACF-489F-47C6-A5B7-3EB69715B5EC}" type="presOf" srcId="{DCBD8065-DF13-4F33-B880-61288698B5C8}" destId="{D39B3F91-5673-4644-BFD5-A96B74A936A4}" srcOrd="0" destOrd="0" presId="urn:microsoft.com/office/officeart/2005/8/layout/hProcess9"/>
    <dgm:cxn modelId="{DAC105FD-CD95-4E05-89B3-A4D9A5FA29AF}" srcId="{38D4886F-B667-4995-951E-343D0B731879}" destId="{F7209F68-93DD-4647-BDF6-F5246B7C1783}" srcOrd="0" destOrd="0" parTransId="{B0A68BF4-3794-45B9-BBD6-44F55EAD3CBF}" sibTransId="{84066FDE-5037-4BC8-AB08-036E663B8BD1}"/>
    <dgm:cxn modelId="{F42E3FF8-7A61-4155-91F9-058A0CF5229D}" type="presParOf" srcId="{75880999-EBF1-4620-9C70-8717A694FB10}" destId="{BEC403D8-FAAE-4663-B202-1D8A712B457C}" srcOrd="0" destOrd="0" presId="urn:microsoft.com/office/officeart/2005/8/layout/hProcess9"/>
    <dgm:cxn modelId="{8A8DAFC5-B903-41F2-BE5F-F08AEF301B3E}" type="presParOf" srcId="{75880999-EBF1-4620-9C70-8717A694FB10}" destId="{04F76FBE-30C0-4A4F-879D-4C5CA64E8B6A}" srcOrd="1" destOrd="0" presId="urn:microsoft.com/office/officeart/2005/8/layout/hProcess9"/>
    <dgm:cxn modelId="{DC2B1B4F-FFBD-439F-A4CA-EB5B5F929B0C}" type="presParOf" srcId="{04F76FBE-30C0-4A4F-879D-4C5CA64E8B6A}" destId="{BE6B4B20-1E9D-4D2F-B1A0-C84448839462}" srcOrd="0" destOrd="0" presId="urn:microsoft.com/office/officeart/2005/8/layout/hProcess9"/>
    <dgm:cxn modelId="{3B204901-CE9A-450B-8D20-44FC4C2A0D57}" type="presParOf" srcId="{04F76FBE-30C0-4A4F-879D-4C5CA64E8B6A}" destId="{1D42CF7A-3EF7-45EF-B140-3235FD4B941F}" srcOrd="1" destOrd="0" presId="urn:microsoft.com/office/officeart/2005/8/layout/hProcess9"/>
    <dgm:cxn modelId="{1DB5E14F-2503-4F51-BBA5-E4FEC3B49533}" type="presParOf" srcId="{04F76FBE-30C0-4A4F-879D-4C5CA64E8B6A}" destId="{BFCD32D3-D392-48D8-A68C-2BBAB3B0F785}" srcOrd="2" destOrd="0" presId="urn:microsoft.com/office/officeart/2005/8/layout/hProcess9"/>
    <dgm:cxn modelId="{325E9125-D6D5-43EF-99C3-EC799BC644DC}" type="presParOf" srcId="{04F76FBE-30C0-4A4F-879D-4C5CA64E8B6A}" destId="{C6AB6438-5125-413C-9671-875602372FB0}" srcOrd="3" destOrd="0" presId="urn:microsoft.com/office/officeart/2005/8/layout/hProcess9"/>
    <dgm:cxn modelId="{A87BB8E7-8C5D-4110-8571-23CD2BEEDFD8}" type="presParOf" srcId="{04F76FBE-30C0-4A4F-879D-4C5CA64E8B6A}" destId="{A5683434-1D2F-4EAB-B77A-6A4D030F00E4}" srcOrd="4" destOrd="0" presId="urn:microsoft.com/office/officeart/2005/8/layout/hProcess9"/>
    <dgm:cxn modelId="{C496D41E-BA31-4FBC-8B1B-5F9014620C41}" type="presParOf" srcId="{04F76FBE-30C0-4A4F-879D-4C5CA64E8B6A}" destId="{B44923E1-3F85-4962-9AE3-AF20A357E9CE}" srcOrd="5" destOrd="0" presId="urn:microsoft.com/office/officeart/2005/8/layout/hProcess9"/>
    <dgm:cxn modelId="{AC5106B5-14B0-4DAB-B2E7-2651C657BE43}" type="presParOf" srcId="{04F76FBE-30C0-4A4F-879D-4C5CA64E8B6A}" destId="{D39B3F91-5673-4644-BFD5-A96B74A936A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403D8-FAAE-4663-B202-1D8A712B457C}">
      <dsp:nvSpPr>
        <dsp:cNvPr id="0" name=""/>
        <dsp:cNvSpPr/>
      </dsp:nvSpPr>
      <dsp:spPr>
        <a:xfrm>
          <a:off x="350132" y="0"/>
          <a:ext cx="9847555" cy="4021584"/>
        </a:xfrm>
        <a:prstGeom prst="right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4B20-1E9D-4D2F-B1A0-C84448839462}">
      <dsp:nvSpPr>
        <dsp:cNvPr id="0" name=""/>
        <dsp:cNvSpPr/>
      </dsp:nvSpPr>
      <dsp:spPr>
        <a:xfrm>
          <a:off x="5798" y="1206475"/>
          <a:ext cx="2788858" cy="16086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Package </a:t>
          </a:r>
          <a:r>
            <a:rPr lang="fr-FR" sz="1500" kern="1200" dirty="0" err="1"/>
            <a:t>webservices.entrypoint</a:t>
          </a:r>
          <a:r>
            <a:rPr lang="fr-FR" sz="1500" kern="1200" dirty="0"/>
            <a:t> : Point d’entrée des webservices. </a:t>
          </a:r>
          <a:r>
            <a:rPr lang="fr-FR" sz="1500" kern="1200" dirty="0" err="1"/>
            <a:t>Verification</a:t>
          </a:r>
          <a:r>
            <a:rPr lang="fr-FR" sz="1500" kern="1200" dirty="0"/>
            <a:t> des paramètres.</a:t>
          </a:r>
          <a:endParaRPr lang="en-US" sz="1500" kern="1200" dirty="0"/>
        </a:p>
      </dsp:txBody>
      <dsp:txXfrm>
        <a:off x="84325" y="1285002"/>
        <a:ext cx="2631804" cy="1451579"/>
      </dsp:txXfrm>
    </dsp:sp>
    <dsp:sp modelId="{BFCD32D3-D392-48D8-A68C-2BBAB3B0F785}">
      <dsp:nvSpPr>
        <dsp:cNvPr id="0" name=""/>
        <dsp:cNvSpPr/>
      </dsp:nvSpPr>
      <dsp:spPr>
        <a:xfrm>
          <a:off x="2934099" y="1206475"/>
          <a:ext cx="2788858" cy="16086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3 services : Manage, Search et Connection</a:t>
          </a:r>
          <a:endParaRPr lang="en-US" sz="1500" kern="1200"/>
        </a:p>
      </dsp:txBody>
      <dsp:txXfrm>
        <a:off x="3012626" y="1285002"/>
        <a:ext cx="2631804" cy="1451579"/>
      </dsp:txXfrm>
    </dsp:sp>
    <dsp:sp modelId="{A5683434-1D2F-4EAB-B77A-6A4D030F00E4}">
      <dsp:nvSpPr>
        <dsp:cNvPr id="0" name=""/>
        <dsp:cNvSpPr/>
      </dsp:nvSpPr>
      <dsp:spPr>
        <a:xfrm>
          <a:off x="5862400" y="1206475"/>
          <a:ext cx="2788858" cy="16086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Chaque fois un interface annoté </a:t>
          </a:r>
          <a:r>
            <a:rPr lang="fr-FR" sz="1500" i="1" kern="1200"/>
            <a:t>@WebService </a:t>
          </a:r>
          <a:r>
            <a:rPr lang="fr-FR" sz="1500" kern="1200"/>
            <a:t>avec ses méthodes annoté </a:t>
          </a:r>
          <a:r>
            <a:rPr lang="fr-FR" sz="1500" i="1" kern="1200"/>
            <a:t>@WebMethod </a:t>
          </a:r>
          <a:r>
            <a:rPr lang="fr-FR" sz="1500" kern="1200"/>
            <a:t>et une classe d’implémentation qui fait appel aux services.</a:t>
          </a:r>
          <a:endParaRPr lang="en-US" sz="1500" kern="1200"/>
        </a:p>
      </dsp:txBody>
      <dsp:txXfrm>
        <a:off x="5940927" y="1285002"/>
        <a:ext cx="2631804" cy="1451579"/>
      </dsp:txXfrm>
    </dsp:sp>
    <dsp:sp modelId="{D39B3F91-5673-4644-BFD5-A96B74A936A4}">
      <dsp:nvSpPr>
        <dsp:cNvPr id="0" name=""/>
        <dsp:cNvSpPr/>
      </dsp:nvSpPr>
      <dsp:spPr>
        <a:xfrm>
          <a:off x="8790702" y="1206475"/>
          <a:ext cx="2788858" cy="16086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Package webservices.services : Corps du service, appel des Dao pour communiquer avec la DB.</a:t>
          </a:r>
          <a:endParaRPr lang="en-US" sz="1500" kern="1200"/>
        </a:p>
      </dsp:txBody>
      <dsp:txXfrm>
        <a:off x="8869229" y="1285002"/>
        <a:ext cx="2631804" cy="1451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DCD78-B4F2-4DD2-80A5-4FFBDE13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D39A1A-14DB-4194-90DC-8772DE07B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73BB3-A2C3-4E10-9B4B-E9216BE7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648C0-6B87-4F21-B3B5-03ED98A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A53ED-EE5E-42EE-A14B-E65C806B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32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2AFF9-B59C-4F03-AA47-94C9D3F7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A24081-2F04-4CD3-A092-28C43FBF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9950E-C9D8-4AD2-B650-83041C38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F249B-3B79-4EFB-9E3C-6E397E3A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66523-CAD1-4F62-8D71-954884CF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5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73592B-803D-4BB3-A4FC-7C7CDA20E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2073AD-B280-4AA2-BCA6-EAC751DB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D04584-C522-45EA-A405-4FE9C515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B1946-01FC-48C3-97BC-896FE70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FEFFF-6C7C-4B1D-838E-F4F9BCF5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22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A62E2-0318-4D5B-8AAA-B2BC23C7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FBB94-E64D-493E-9DBF-2592F3E47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AAE299-D868-48B6-97F9-5438155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44D2E2-76D9-49C8-8F8E-D6C870C8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AB631-3E25-49ED-BA71-9D5D38F8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9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F589A-5BDA-4B96-B292-13C71CF8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07877-D876-4175-9F0A-091079CD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1CD1BC-335C-4AAB-BEA5-5BB76DE1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B88E0-2CA9-4EE3-A6F4-F8F07F86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B5276-72C0-4BE1-9353-C887577B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5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30C83-EB04-4D2D-A616-ECDF2888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E7310-67D4-4AF4-AA07-1DC7A6DF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FEC8BB-5D58-44DB-B825-1F524FDC4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2092B5-0779-45EB-A919-C7B66BDF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521E40-87EA-4F13-A0F1-C5C851D9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6FDD5-4EA1-42F5-9DC2-785FC87E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60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4774D-DFE6-41D2-874E-6E5DB846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746C21-93B0-44CC-9391-29769327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7925B4-2223-4C60-96EB-9D7E6520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26C6CD-321D-46A0-9A01-5DDC14DEA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3CAD6B-415B-4F42-87E0-35F09D27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5F94B3-D1A1-4702-9D2B-A9889933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6673D7-1406-47CE-B840-04352C00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8CC3AE-2058-4452-AF6B-6A42327C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1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B7397-207A-4CAC-B358-1F3DE2DF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EC9354-EBDD-41A1-9EAB-7249D09C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071638-D9F7-46A0-96F7-EEBE2A22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0703E9-B389-45E6-8164-761CF9C1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1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28D7B4-50F4-4695-AD31-191773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28A23C-262C-4730-ACE9-3FD83FC9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FA32AE-995A-4A5F-804F-2EA49A92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0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6792-CB39-4CFD-9BCF-EE6824E3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3D37A-BC18-48B0-AE0B-3278A4FF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E5E436-4C9C-4112-B5A2-0EE8E8DB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13130C-EFA0-4ACD-B627-67E127A0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536CB4-E00B-4D63-BD9E-7AF7C59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7751B3-BC64-467D-8699-FCD128C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6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3071F-FD7B-4F9C-BF2F-501BC6A9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EC3DCD-0096-49EB-8012-C1D3B049B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0B43F8-BC5E-41F9-8B7F-CFB600BFD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54343B-7638-45D1-A819-A5C15F8B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C9D5FA-2B8D-49B1-B81B-4CE9385C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CEAA2-EF15-41EB-A601-8212446E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5C1320-C201-4F64-B675-16E000ED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1A1DFB-53DB-4299-BCE4-AD8D50BB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3ED0C2-A44C-46BA-A532-7945279B1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BB48-11D2-4B69-AAAB-179B0D841503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62F6C-DF9B-47BD-8934-1643D62D9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A246F-F533-4BE5-9AC8-926087440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2094-BBFA-4073-91FC-5B8192BE3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1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1E663A-C7F6-4CF3-A57A-678526C0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FR" sz="5800"/>
              <a:t>Openclassrooms : 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F3E4A-9C1A-4334-95B1-ADBEF2214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accent1"/>
                </a:solidFill>
              </a:rPr>
              <a:t>Library – Parcourt Expert JEE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9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5AC55-B393-4B33-BF55-09D0DADF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Implémentation : Application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FFA12-4DF3-468F-AC31-02AF66CB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800"/>
              <a:t>Dossier WEB-INF/view : on trouve les pages JSP.</a:t>
            </a:r>
          </a:p>
          <a:p>
            <a:pPr marL="0" indent="0">
              <a:buNone/>
            </a:pPr>
            <a:r>
              <a:rPr lang="fr-FR" sz="1800"/>
              <a:t>Elles utilisent la JSTL et les EL pour l’affichages des données.</a:t>
            </a:r>
          </a:p>
          <a:p>
            <a:pPr marL="0" indent="0">
              <a:buNone/>
            </a:pPr>
            <a:r>
              <a:rPr lang="fr-FR" sz="1800"/>
              <a:t>Elles envoient les informations saisies par l’utilisateur dans les formulaires</a:t>
            </a:r>
            <a:br>
              <a:rPr lang="fr-FR" sz="1800"/>
            </a:br>
            <a:r>
              <a:rPr lang="fr-FR" sz="1800"/>
              <a:t>aux contrôleurs grâce à l’attribut « action » suivit du nom du mapping.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r>
              <a:rPr lang="fr-FR" sz="1800"/>
              <a:t>Elles chargent des feuilles de styles CSS et des ressources images.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3269EB-58A5-465F-9F28-BADBF8F8C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1203062"/>
            <a:ext cx="2264952" cy="23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53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0849B3-1D84-4673-88CE-A07A229E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bg1"/>
                </a:solidFill>
              </a:rPr>
              <a:t>Implémentation : Application Web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BCF96-2F91-4E8D-B519-06C285B9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Package controller : classes annotées </a:t>
            </a:r>
            <a:r>
              <a:rPr lang="fr-FR" sz="2000" i="1">
                <a:solidFill>
                  <a:schemeClr val="bg1"/>
                </a:solidFill>
              </a:rPr>
              <a:t>@Controller</a:t>
            </a:r>
          </a:p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Le dispatcherServlet redirige les requêtes vers ces classes.</a:t>
            </a:r>
          </a:p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Requête vers les webservices grâce au package library-client.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81937349-56C7-4B22-B72F-519958DC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23" y="467256"/>
            <a:ext cx="6054005" cy="57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7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B49E41-DBF3-4BBF-98BE-CCD8DE8B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Implémentation : Batch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8BCB6-99BC-40D9-92AB-3B13B6DF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Classe </a:t>
            </a:r>
            <a:r>
              <a:rPr lang="fr-FR" sz="2000" dirty="0" err="1">
                <a:solidFill>
                  <a:srgbClr val="FFFFFF"/>
                </a:solidFill>
              </a:rPr>
              <a:t>LibraryBatchApplication</a:t>
            </a:r>
            <a:r>
              <a:rPr lang="fr-FR" sz="2000" dirty="0">
                <a:solidFill>
                  <a:srgbClr val="FFFFFF"/>
                </a:solidFill>
              </a:rPr>
              <a:t> : lance l’application avec Spring Boot.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Classe </a:t>
            </a:r>
            <a:r>
              <a:rPr lang="fr-FR" sz="2000" dirty="0" err="1">
                <a:solidFill>
                  <a:srgbClr val="FFFFFF"/>
                </a:solidFill>
              </a:rPr>
              <a:t>MailTaskScheduler</a:t>
            </a:r>
            <a:r>
              <a:rPr lang="fr-FR" sz="2000" dirty="0">
                <a:solidFill>
                  <a:srgbClr val="FFFFFF"/>
                </a:solidFill>
              </a:rPr>
              <a:t> : contient une méthode </a:t>
            </a:r>
            <a:r>
              <a:rPr lang="fr-FR" sz="2000" dirty="0" err="1">
                <a:solidFill>
                  <a:srgbClr val="FFFFFF"/>
                </a:solidFill>
              </a:rPr>
              <a:t>task</a:t>
            </a:r>
            <a:r>
              <a:rPr lang="fr-FR" sz="2000" dirty="0">
                <a:solidFill>
                  <a:srgbClr val="FFFFFF"/>
                </a:solidFill>
              </a:rPr>
              <a:t>() annotée @</a:t>
            </a:r>
            <a:r>
              <a:rPr lang="fr-FR" sz="2000" dirty="0" err="1">
                <a:solidFill>
                  <a:srgbClr val="FFFFFF"/>
                </a:solidFill>
              </a:rPr>
              <a:t>Schduled</a:t>
            </a:r>
            <a:r>
              <a:rPr lang="fr-FR" sz="2000" dirty="0">
                <a:solidFill>
                  <a:srgbClr val="FFFFFF"/>
                </a:solidFill>
              </a:rPr>
              <a:t>(</a:t>
            </a:r>
            <a:r>
              <a:rPr lang="fr-FR" sz="2000" dirty="0" err="1">
                <a:solidFill>
                  <a:srgbClr val="FFFFFF"/>
                </a:solidFill>
              </a:rPr>
              <a:t>cron</a:t>
            </a:r>
            <a:r>
              <a:rPr lang="fr-FR" sz="2000" dirty="0">
                <a:solidFill>
                  <a:srgbClr val="FFFFFF"/>
                </a:solidFill>
              </a:rPr>
              <a:t>="0 10 * * 1,5" ?)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Le corps de la méthode exécute toutes les actions de la tâche. Appel au webservice manage via le module library-client. Envois des mails avec Spring Mail.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801202-8B26-4878-B76E-BE9DF11DA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97" y="1989259"/>
            <a:ext cx="4166313" cy="179151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27EAED-5679-42F2-9845-C75C3BB6C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442019"/>
            <a:ext cx="5116410" cy="143259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883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A6C2E-D8E3-40B0-91D4-7D91C9BB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Implémentation : Batch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47333DBB-F2D1-4289-BE02-39D3A2E32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2290"/>
            <a:ext cx="6553545" cy="55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7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56F6D0-556E-4AB5-B999-E8450930353A}"/>
              </a:ext>
            </a:extLst>
          </p:cNvPr>
          <p:cNvSpPr/>
          <p:nvPr/>
        </p:nvSpPr>
        <p:spPr>
          <a:xfrm>
            <a:off x="1242874" y="2089006"/>
            <a:ext cx="9472474" cy="461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D04CC3E-7052-4CE2-8AD2-5D40AC23ED48}"/>
              </a:ext>
            </a:extLst>
          </p:cNvPr>
          <p:cNvCxnSpPr/>
          <p:nvPr/>
        </p:nvCxnSpPr>
        <p:spPr>
          <a:xfrm>
            <a:off x="6880194" y="2308194"/>
            <a:ext cx="0" cy="183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42C554E-E030-45CD-86F2-120AC6EF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90A18-9616-4EEF-8BDD-E6F06799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5707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Projet multi-module packagé avec Apache Maven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070EE-1530-4C24-81CC-4A77736D5290}"/>
              </a:ext>
            </a:extLst>
          </p:cNvPr>
          <p:cNvSpPr/>
          <p:nvPr/>
        </p:nvSpPr>
        <p:spPr>
          <a:xfrm>
            <a:off x="5408350" y="2583402"/>
            <a:ext cx="1913878" cy="8455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library-batch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B6CF6-45AD-4EDD-BF1D-6EBD496A0A4F}"/>
              </a:ext>
            </a:extLst>
          </p:cNvPr>
          <p:cNvSpPr/>
          <p:nvPr/>
        </p:nvSpPr>
        <p:spPr>
          <a:xfrm>
            <a:off x="4122197" y="4147037"/>
            <a:ext cx="1913878" cy="8455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library-webservice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6F9C6-5F37-497E-A2E2-6D13E378C4A1}"/>
              </a:ext>
            </a:extLst>
          </p:cNvPr>
          <p:cNvSpPr/>
          <p:nvPr/>
        </p:nvSpPr>
        <p:spPr>
          <a:xfrm>
            <a:off x="2735061" y="2583402"/>
            <a:ext cx="1913878" cy="8455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library-</a:t>
            </a:r>
            <a:r>
              <a:rPr lang="fr-FR" dirty="0" err="1"/>
              <a:t>webapp</a:t>
            </a:r>
            <a:endParaRPr lang="fr-FR" dirty="0"/>
          </a:p>
        </p:txBody>
      </p:sp>
      <p:sp>
        <p:nvSpPr>
          <p:cNvPr id="18" name="Cylindre 17">
            <a:extLst>
              <a:ext uri="{FF2B5EF4-FFF2-40B4-BE49-F238E27FC236}">
                <a16:creationId xmlns:a16="http://schemas.microsoft.com/office/drawing/2014/main" id="{B172F407-B973-4521-97D4-5A3FAE7670F1}"/>
              </a:ext>
            </a:extLst>
          </p:cNvPr>
          <p:cNvSpPr/>
          <p:nvPr/>
        </p:nvSpPr>
        <p:spPr>
          <a:xfrm>
            <a:off x="4799859" y="5675907"/>
            <a:ext cx="860394" cy="96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5C0FA-3AC0-4895-9849-2358DECB777B}"/>
              </a:ext>
            </a:extLst>
          </p:cNvPr>
          <p:cNvSpPr/>
          <p:nvPr/>
        </p:nvSpPr>
        <p:spPr>
          <a:xfrm>
            <a:off x="8384958" y="3489438"/>
            <a:ext cx="1903522" cy="20735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library-</a:t>
            </a:r>
            <a:r>
              <a:rPr lang="fr-FR" dirty="0" err="1"/>
              <a:t>modele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387D6-3617-4B5C-86B9-E8961012F351}"/>
              </a:ext>
            </a:extLst>
          </p:cNvPr>
          <p:cNvSpPr/>
          <p:nvPr/>
        </p:nvSpPr>
        <p:spPr>
          <a:xfrm>
            <a:off x="8374602" y="2217807"/>
            <a:ext cx="1913878" cy="8455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library-client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D1BD5C0-27CC-4978-9D67-E508D35ACC4D}"/>
              </a:ext>
            </a:extLst>
          </p:cNvPr>
          <p:cNvCxnSpPr>
            <a:cxnSpLocks/>
          </p:cNvCxnSpPr>
          <p:nvPr/>
        </p:nvCxnSpPr>
        <p:spPr>
          <a:xfrm>
            <a:off x="5157926" y="4992635"/>
            <a:ext cx="0" cy="6832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EAF2F14-D65A-4493-A3F2-D3056A2F7186}"/>
              </a:ext>
            </a:extLst>
          </p:cNvPr>
          <p:cNvCxnSpPr/>
          <p:nvPr/>
        </p:nvCxnSpPr>
        <p:spPr>
          <a:xfrm flipH="1">
            <a:off x="5554831" y="3429000"/>
            <a:ext cx="586295" cy="7180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A9BC3B-303F-4917-8CD9-83D7A844B3F8}"/>
              </a:ext>
            </a:extLst>
          </p:cNvPr>
          <p:cNvCxnSpPr/>
          <p:nvPr/>
        </p:nvCxnSpPr>
        <p:spPr>
          <a:xfrm>
            <a:off x="3905434" y="3447348"/>
            <a:ext cx="743505" cy="6996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963D377-FC69-4B67-B4C5-B1BF073A0FC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322228" y="2796466"/>
            <a:ext cx="1052374" cy="20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7BA4ED9-2451-480E-AF66-6A8A37D4F2EA}"/>
              </a:ext>
            </a:extLst>
          </p:cNvPr>
          <p:cNvCxnSpPr/>
          <p:nvPr/>
        </p:nvCxnSpPr>
        <p:spPr>
          <a:xfrm>
            <a:off x="7322228" y="3213717"/>
            <a:ext cx="1052374" cy="5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1B3D587-55F1-4C02-A7CB-6276961AB274}"/>
              </a:ext>
            </a:extLst>
          </p:cNvPr>
          <p:cNvCxnSpPr/>
          <p:nvPr/>
        </p:nvCxnSpPr>
        <p:spPr>
          <a:xfrm>
            <a:off x="6036075" y="4526193"/>
            <a:ext cx="2338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8C23F6B6-E2CB-49C0-A4C2-5C3948A817D1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900875" y="99319"/>
            <a:ext cx="275208" cy="4692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C6FEB6A-8861-4B0D-8908-3E62FE529150}"/>
              </a:ext>
            </a:extLst>
          </p:cNvPr>
          <p:cNvCxnSpPr/>
          <p:nvPr/>
        </p:nvCxnSpPr>
        <p:spPr>
          <a:xfrm>
            <a:off x="6906827" y="4147037"/>
            <a:ext cx="1478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94014ED-6646-4D96-B816-F8E7DACBAF4C}"/>
              </a:ext>
            </a:extLst>
          </p:cNvPr>
          <p:cNvSpPr txBox="1"/>
          <p:nvPr/>
        </p:nvSpPr>
        <p:spPr>
          <a:xfrm>
            <a:off x="8584707" y="558153"/>
            <a:ext cx="298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Communication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F0E00D4-E586-4785-B5B0-BB9C80A7DEAB}"/>
              </a:ext>
            </a:extLst>
          </p:cNvPr>
          <p:cNvCxnSpPr/>
          <p:nvPr/>
        </p:nvCxnSpPr>
        <p:spPr>
          <a:xfrm>
            <a:off x="8584707" y="744559"/>
            <a:ext cx="7279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83A78BF-C899-4C61-94BE-F494780DBC16}"/>
              </a:ext>
            </a:extLst>
          </p:cNvPr>
          <p:cNvCxnSpPr/>
          <p:nvPr/>
        </p:nvCxnSpPr>
        <p:spPr>
          <a:xfrm>
            <a:off x="8584707" y="1207678"/>
            <a:ext cx="72796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062FC71-D367-428C-AA0E-79924C23274C}"/>
              </a:ext>
            </a:extLst>
          </p:cNvPr>
          <p:cNvSpPr txBox="1"/>
          <p:nvPr/>
        </p:nvSpPr>
        <p:spPr>
          <a:xfrm>
            <a:off x="8584706" y="1002217"/>
            <a:ext cx="3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Dépendances Maven</a:t>
            </a:r>
          </a:p>
        </p:txBody>
      </p:sp>
    </p:spTree>
    <p:extLst>
      <p:ext uri="{BB962C8B-B14F-4D97-AF65-F5344CB8AC3E}">
        <p14:creationId xmlns:p14="http://schemas.microsoft.com/office/powerpoint/2010/main" val="317649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713B4A-CBAB-4306-8365-20E7DA4D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: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91B6F-86C4-42A7-80A5-F89755AA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BDD : conçu avec Postgres SQL. Contient 5 tables : users, documents, loans, types, categories.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E8AB5D0-6DDA-41F2-8BC7-8871D1694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35" y="1149336"/>
            <a:ext cx="7271876" cy="47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38CC9-6EE9-44DC-B76D-D43EF1C0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: Web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670F6-0C31-4035-8CAC-E5D651D3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library-webservice : contient la logique métier, les DAO et les point d’entrée des webservices. S’appuie sur library-</a:t>
            </a:r>
            <a:r>
              <a:rPr lang="fr-FR" dirty="0" err="1"/>
              <a:t>modele</a:t>
            </a:r>
            <a:r>
              <a:rPr lang="fr-FR" dirty="0"/>
              <a:t> pour stocker les objets de la DB.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2E828-BC9D-45FC-94F4-F56B42F0604B}"/>
              </a:ext>
            </a:extLst>
          </p:cNvPr>
          <p:cNvSpPr/>
          <p:nvPr/>
        </p:nvSpPr>
        <p:spPr>
          <a:xfrm>
            <a:off x="3053920" y="4393498"/>
            <a:ext cx="1961964" cy="9499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library-webservice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D714EC5D-D450-40C7-A2FB-DC09133BD951}"/>
              </a:ext>
            </a:extLst>
          </p:cNvPr>
          <p:cNvSpPr/>
          <p:nvPr/>
        </p:nvSpPr>
        <p:spPr>
          <a:xfrm>
            <a:off x="905522" y="3128662"/>
            <a:ext cx="825624" cy="1029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</a:t>
            </a:r>
          </a:p>
        </p:txBody>
      </p:sp>
      <p:sp>
        <p:nvSpPr>
          <p:cNvPr id="6" name="Rectangle : avec coin rogné 5">
            <a:extLst>
              <a:ext uri="{FF2B5EF4-FFF2-40B4-BE49-F238E27FC236}">
                <a16:creationId xmlns:a16="http://schemas.microsoft.com/office/drawing/2014/main" id="{EAEA31DE-B24F-4D75-88EB-136CE9E19921}"/>
              </a:ext>
            </a:extLst>
          </p:cNvPr>
          <p:cNvSpPr/>
          <p:nvPr/>
        </p:nvSpPr>
        <p:spPr>
          <a:xfrm>
            <a:off x="8073871" y="4282528"/>
            <a:ext cx="941033" cy="119848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WSDL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6E51D0-D572-47B2-89A8-0D137FDE3EF6}"/>
              </a:ext>
            </a:extLst>
          </p:cNvPr>
          <p:cNvCxnSpPr>
            <a:cxnSpLocks/>
          </p:cNvCxnSpPr>
          <p:nvPr/>
        </p:nvCxnSpPr>
        <p:spPr>
          <a:xfrm flipH="1" flipV="1">
            <a:off x="1731146" y="3994951"/>
            <a:ext cx="1333685" cy="7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3175E86-9FBB-445C-9322-2BC6198AE145}"/>
              </a:ext>
            </a:extLst>
          </p:cNvPr>
          <p:cNvCxnSpPr>
            <a:stCxn id="4" idx="3"/>
          </p:cNvCxnSpPr>
          <p:nvPr/>
        </p:nvCxnSpPr>
        <p:spPr>
          <a:xfrm>
            <a:off x="5015884" y="4868454"/>
            <a:ext cx="3057987" cy="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7D9CAF3-42E3-42E6-86A9-286CCB946749}"/>
              </a:ext>
            </a:extLst>
          </p:cNvPr>
          <p:cNvSpPr txBox="1"/>
          <p:nvPr/>
        </p:nvSpPr>
        <p:spPr>
          <a:xfrm>
            <a:off x="6096000" y="4446310"/>
            <a:ext cx="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jaxws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09D176-8969-4521-A324-70B746E5F2EE}"/>
              </a:ext>
            </a:extLst>
          </p:cNvPr>
          <p:cNvSpPr txBox="1"/>
          <p:nvPr/>
        </p:nvSpPr>
        <p:spPr>
          <a:xfrm rot="1845681">
            <a:off x="1900285" y="3973805"/>
            <a:ext cx="1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psql driver</a:t>
            </a:r>
          </a:p>
        </p:txBody>
      </p:sp>
    </p:spTree>
    <p:extLst>
      <p:ext uri="{BB962C8B-B14F-4D97-AF65-F5344CB8AC3E}">
        <p14:creationId xmlns:p14="http://schemas.microsoft.com/office/powerpoint/2010/main" val="420960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7EE82-5C46-4BE9-BAB7-4E8752CD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: Application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80B49-26BD-440E-A5D7-6CFFFE46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library-</a:t>
            </a:r>
            <a:r>
              <a:rPr lang="fr-FR" dirty="0" err="1"/>
              <a:t>webapp</a:t>
            </a:r>
            <a:r>
              <a:rPr lang="fr-FR" dirty="0"/>
              <a:t> : contient les vues (page JSP/CSS), les contrôleurs gérés par Spring MVC. Classes pour les messages SOAP du module library-client.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D26ADD2B-5D7B-4ECB-8B6D-F1F01D25359B}"/>
              </a:ext>
            </a:extLst>
          </p:cNvPr>
          <p:cNvSpPr/>
          <p:nvPr/>
        </p:nvSpPr>
        <p:spPr>
          <a:xfrm>
            <a:off x="1793289" y="4350058"/>
            <a:ext cx="790113" cy="1083076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80672-91C4-45E1-BD9B-61EED8EDEB01}"/>
              </a:ext>
            </a:extLst>
          </p:cNvPr>
          <p:cNvSpPr/>
          <p:nvPr/>
        </p:nvSpPr>
        <p:spPr>
          <a:xfrm>
            <a:off x="3426782" y="4350056"/>
            <a:ext cx="1225117" cy="1083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Dispatcher</a:t>
            </a:r>
          </a:p>
          <a:p>
            <a:pPr algn="ctr"/>
            <a:r>
              <a:rPr lang="fr-FR" dirty="0"/>
              <a:t>Servlet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D8839-6AEC-4CB4-9E4A-2B4EE72E40EF}"/>
              </a:ext>
            </a:extLst>
          </p:cNvPr>
          <p:cNvSpPr/>
          <p:nvPr/>
        </p:nvSpPr>
        <p:spPr>
          <a:xfrm>
            <a:off x="5874056" y="3888419"/>
            <a:ext cx="1222157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49DB9-D32E-40E7-B422-234FD242F5A3}"/>
              </a:ext>
            </a:extLst>
          </p:cNvPr>
          <p:cNvSpPr/>
          <p:nvPr/>
        </p:nvSpPr>
        <p:spPr>
          <a:xfrm>
            <a:off x="5874057" y="4749551"/>
            <a:ext cx="1222156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4CD3-C19D-43D1-81F4-6C7F45171730}"/>
              </a:ext>
            </a:extLst>
          </p:cNvPr>
          <p:cNvSpPr/>
          <p:nvPr/>
        </p:nvSpPr>
        <p:spPr>
          <a:xfrm>
            <a:off x="5874056" y="5610683"/>
            <a:ext cx="1222155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E72FF-1528-4284-AD9F-8BC085656BA4}"/>
              </a:ext>
            </a:extLst>
          </p:cNvPr>
          <p:cNvSpPr/>
          <p:nvPr/>
        </p:nvSpPr>
        <p:spPr>
          <a:xfrm>
            <a:off x="9596761" y="4172505"/>
            <a:ext cx="1988598" cy="10830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 services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118EFA5-ACEF-49B0-A424-FA9AB28E688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96213" y="4030462"/>
            <a:ext cx="2497588" cy="532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5DF10ED-50F0-4357-8BD3-FF8C9BC4B3EC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583402" y="4891595"/>
            <a:ext cx="8433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FCB086F-CA5F-4DF1-A6D2-9DB8E9B75E7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51899" y="4030462"/>
            <a:ext cx="1222157" cy="532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A59ECD4-D3BC-4140-BC92-2050C5F603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651899" y="4891594"/>
            <a:ext cx="12221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AD68D41-0AA7-4A65-A08F-6327FD8F50B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48939" y="5362109"/>
            <a:ext cx="1225117" cy="390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11E59F-9F25-4120-8B42-D0F2AFAB675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7096213" y="4714043"/>
            <a:ext cx="2500548" cy="177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ABE8D5C-9E8B-49D7-A556-A19C108A5BE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96211" y="4927102"/>
            <a:ext cx="2494630" cy="825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86EF36CC-4365-48EE-9ECC-9BB7ADAA4F48}"/>
              </a:ext>
            </a:extLst>
          </p:cNvPr>
          <p:cNvSpPr txBox="1"/>
          <p:nvPr/>
        </p:nvSpPr>
        <p:spPr>
          <a:xfrm>
            <a:off x="2666260" y="45648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0A73889-BB1F-4F6B-B005-36D0615797F5}"/>
              </a:ext>
            </a:extLst>
          </p:cNvPr>
          <p:cNvSpPr txBox="1"/>
          <p:nvPr/>
        </p:nvSpPr>
        <p:spPr>
          <a:xfrm rot="708622">
            <a:off x="7290604" y="3877978"/>
            <a:ext cx="218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SOAP, XML messages</a:t>
            </a:r>
          </a:p>
        </p:txBody>
      </p:sp>
    </p:spTree>
    <p:extLst>
      <p:ext uri="{BB962C8B-B14F-4D97-AF65-F5344CB8AC3E}">
        <p14:creationId xmlns:p14="http://schemas.microsoft.com/office/powerpoint/2010/main" val="237585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9C5BA-6DCC-4151-9B6C-CC9E05B9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: Batch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82356-3479-4AA3-837C-A7CA7300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library-batch : lance une tache tous les lundi et vendredis à 10h. Envois un mail de rappel aux utilisateurs qui n’ont pas rendu leur ouvrages à temps. On utilise Spring Mail pour l’envoie des mails. Spring boot s’occupe du lancement de l’application.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14801-BA72-4373-9C72-8D16B59417BA}"/>
              </a:ext>
            </a:extLst>
          </p:cNvPr>
          <p:cNvSpPr/>
          <p:nvPr/>
        </p:nvSpPr>
        <p:spPr>
          <a:xfrm>
            <a:off x="5140171" y="4758431"/>
            <a:ext cx="1473693" cy="7723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E3163-C5E4-4FE3-9F6F-A4018B93B13B}"/>
              </a:ext>
            </a:extLst>
          </p:cNvPr>
          <p:cNvSpPr/>
          <p:nvPr/>
        </p:nvSpPr>
        <p:spPr>
          <a:xfrm>
            <a:off x="8487052" y="4758431"/>
            <a:ext cx="967666" cy="639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7467A7E-54CD-4C3A-A307-468CC12F51F1}"/>
              </a:ext>
            </a:extLst>
          </p:cNvPr>
          <p:cNvCxnSpPr>
            <a:cxnSpLocks/>
          </p:cNvCxnSpPr>
          <p:nvPr/>
        </p:nvCxnSpPr>
        <p:spPr>
          <a:xfrm>
            <a:off x="8487052" y="4758431"/>
            <a:ext cx="502694" cy="319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ECBB513-8C83-45B9-B77F-ABDBE42880A2}"/>
              </a:ext>
            </a:extLst>
          </p:cNvPr>
          <p:cNvCxnSpPr>
            <a:cxnSpLocks/>
          </p:cNvCxnSpPr>
          <p:nvPr/>
        </p:nvCxnSpPr>
        <p:spPr>
          <a:xfrm flipH="1">
            <a:off x="8989749" y="4758431"/>
            <a:ext cx="464972" cy="319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662F370-E2A5-4C8C-838B-76A3005DF8BB}"/>
              </a:ext>
            </a:extLst>
          </p:cNvPr>
          <p:cNvCxnSpPr>
            <a:stCxn id="4" idx="3"/>
          </p:cNvCxnSpPr>
          <p:nvPr/>
        </p:nvCxnSpPr>
        <p:spPr>
          <a:xfrm flipV="1">
            <a:off x="6613864" y="5144609"/>
            <a:ext cx="1873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A61E386-CD3C-47C5-81B2-6E98DC17A746}"/>
              </a:ext>
            </a:extLst>
          </p:cNvPr>
          <p:cNvSpPr txBox="1"/>
          <p:nvPr/>
        </p:nvSpPr>
        <p:spPr>
          <a:xfrm>
            <a:off x="3701621" y="4708695"/>
            <a:ext cx="134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SOAP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BB46A72-40A6-4E0E-994D-BA69488FEA5B}"/>
              </a:ext>
            </a:extLst>
          </p:cNvPr>
          <p:cNvSpPr txBox="1"/>
          <p:nvPr/>
        </p:nvSpPr>
        <p:spPr>
          <a:xfrm>
            <a:off x="6787348" y="4775277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Spring 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E197F-D1D9-4F82-BF47-EBE87340D562}"/>
              </a:ext>
            </a:extLst>
          </p:cNvPr>
          <p:cNvSpPr/>
          <p:nvPr/>
        </p:nvSpPr>
        <p:spPr>
          <a:xfrm>
            <a:off x="1367163" y="4603071"/>
            <a:ext cx="1988598" cy="10830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 services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177D9D5-A8C8-46A8-8B7B-FCE514E0282D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flipH="1" flipV="1">
            <a:off x="3355761" y="5144609"/>
            <a:ext cx="1784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6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23713-F8BD-4656-89E6-1AECF48C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 webservice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BE71AE-193F-4F87-AD6C-173EAA54FA3E}"/>
              </a:ext>
            </a:extLst>
          </p:cNvPr>
          <p:cNvSpPr txBox="1"/>
          <p:nvPr/>
        </p:nvSpPr>
        <p:spPr>
          <a:xfrm>
            <a:off x="762000" y="2279018"/>
            <a:ext cx="5314543" cy="40265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Package </a:t>
            </a:r>
            <a:r>
              <a:rPr lang="en-US" sz="1700" dirty="0" err="1"/>
              <a:t>sql</a:t>
            </a:r>
            <a:r>
              <a:rPr lang="en-US" sz="1700" dirty="0"/>
              <a:t> : </a:t>
            </a:r>
            <a:r>
              <a:rPr lang="en-US" sz="1700" dirty="0" err="1"/>
              <a:t>accès</a:t>
            </a:r>
            <a:r>
              <a:rPr lang="en-US" sz="1700" dirty="0"/>
              <a:t> et </a:t>
            </a:r>
            <a:r>
              <a:rPr lang="en-US" sz="1700" dirty="0" err="1"/>
              <a:t>écriture</a:t>
            </a:r>
            <a:r>
              <a:rPr lang="en-US" sz="1700" dirty="0"/>
              <a:t> dans la base de </a:t>
            </a:r>
            <a:r>
              <a:rPr lang="en-US" sz="1700" dirty="0" err="1"/>
              <a:t>données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Classe</a:t>
            </a:r>
            <a:r>
              <a:rPr lang="en-US" sz="1700" dirty="0"/>
              <a:t> Singleton </a:t>
            </a:r>
            <a:r>
              <a:rPr lang="en-US" sz="1700" dirty="0" err="1"/>
              <a:t>DAOConnection</a:t>
            </a:r>
            <a:r>
              <a:rPr lang="en-US" sz="1700" dirty="0"/>
              <a:t> : </a:t>
            </a:r>
            <a:r>
              <a:rPr lang="en-US" sz="1700" dirty="0" err="1"/>
              <a:t>récupère</a:t>
            </a:r>
            <a:r>
              <a:rPr lang="en-US" sz="1700" dirty="0"/>
              <a:t> un unique </a:t>
            </a:r>
            <a:r>
              <a:rPr lang="en-US" sz="1700" dirty="0" err="1"/>
              <a:t>objet</a:t>
            </a:r>
            <a:r>
              <a:rPr lang="en-US" sz="1700" dirty="0"/>
              <a:t> Connection pour les </a:t>
            </a:r>
            <a:r>
              <a:rPr lang="en-US" sz="1700" dirty="0" err="1"/>
              <a:t>accès</a:t>
            </a:r>
            <a:r>
              <a:rPr lang="en-US" sz="1700" dirty="0"/>
              <a:t> à la BDD.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Interface </a:t>
            </a:r>
            <a:r>
              <a:rPr lang="en-US" sz="1700" dirty="0" err="1"/>
              <a:t>ICrudDAO</a:t>
            </a:r>
            <a:r>
              <a:rPr lang="en-US" sz="1700" dirty="0"/>
              <a:t> pour les </a:t>
            </a:r>
            <a:r>
              <a:rPr lang="en-US" sz="1700" dirty="0" err="1"/>
              <a:t>accès</a:t>
            </a:r>
            <a:r>
              <a:rPr lang="en-US" sz="1700" dirty="0"/>
              <a:t> standards des </a:t>
            </a:r>
            <a:r>
              <a:rPr lang="en-US" sz="1700" dirty="0" err="1"/>
              <a:t>toutes</a:t>
            </a:r>
            <a:r>
              <a:rPr lang="en-US" sz="1700" dirty="0"/>
              <a:t> les DAO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public interface </a:t>
            </a:r>
            <a:r>
              <a:rPr lang="en-US" sz="1700" dirty="0" err="1"/>
              <a:t>ICrudDao</a:t>
            </a:r>
            <a:r>
              <a:rPr lang="en-US" sz="1700" dirty="0"/>
              <a:t>&lt;T&gt;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public T </a:t>
            </a:r>
            <a:r>
              <a:rPr lang="en-US" sz="1700" dirty="0" err="1"/>
              <a:t>getById</a:t>
            </a:r>
            <a:r>
              <a:rPr lang="en-US" sz="1700" dirty="0"/>
              <a:t>(Long id);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public void </a:t>
            </a:r>
            <a:r>
              <a:rPr lang="en-US" sz="1700" dirty="0" err="1"/>
              <a:t>deleteItem</a:t>
            </a:r>
            <a:r>
              <a:rPr lang="en-US" sz="1700" dirty="0"/>
              <a:t>(T item);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public void </a:t>
            </a:r>
            <a:r>
              <a:rPr lang="en-US" sz="1700" dirty="0" err="1"/>
              <a:t>updateItem</a:t>
            </a:r>
            <a:r>
              <a:rPr lang="en-US" sz="1700" dirty="0"/>
              <a:t>(T item);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public List&lt;T&gt; </a:t>
            </a:r>
            <a:r>
              <a:rPr lang="en-US" sz="1700" dirty="0" err="1"/>
              <a:t>findAll</a:t>
            </a:r>
            <a:r>
              <a:rPr lang="en-US" sz="1700" dirty="0"/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8ACE92-1F6D-4D37-9E7D-21AB1BCB8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5" y="1019730"/>
            <a:ext cx="2559317" cy="26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79E041-7281-4DCA-B109-5F0631A7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Implémentation : webservice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B8B37-402E-45B3-A9E3-41F5DECA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2638044"/>
            <a:ext cx="3643458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700" dirty="0">
                <a:solidFill>
                  <a:schemeClr val="bg1"/>
                </a:solidFill>
              </a:rPr>
              <a:t>Interfaces et implémentations des 3 DAO pour les trois tables principales : </a:t>
            </a:r>
            <a:r>
              <a:rPr lang="fr-FR" sz="1700" dirty="0" err="1">
                <a:solidFill>
                  <a:schemeClr val="bg1"/>
                </a:solidFill>
              </a:rPr>
              <a:t>loans</a:t>
            </a:r>
            <a:r>
              <a:rPr lang="fr-FR" sz="1700" dirty="0">
                <a:solidFill>
                  <a:schemeClr val="bg1"/>
                </a:solidFill>
              </a:rPr>
              <a:t>, </a:t>
            </a:r>
            <a:r>
              <a:rPr lang="fr-FR" sz="1700" dirty="0" err="1">
                <a:solidFill>
                  <a:schemeClr val="bg1"/>
                </a:solidFill>
              </a:rPr>
              <a:t>users</a:t>
            </a:r>
            <a:r>
              <a:rPr lang="fr-FR" sz="1700" dirty="0">
                <a:solidFill>
                  <a:schemeClr val="bg1"/>
                </a:solidFill>
              </a:rPr>
              <a:t> et documents avec des méthodes dédiées pour le bon fonctionnement de l’application.</a:t>
            </a:r>
          </a:p>
          <a:p>
            <a:pPr marL="0" indent="0">
              <a:buNone/>
            </a:pPr>
            <a:r>
              <a:rPr lang="fr-FR" sz="1700" dirty="0">
                <a:solidFill>
                  <a:schemeClr val="bg1"/>
                </a:solidFill>
              </a:rPr>
              <a:t>JEE pure, pas de Spring JDBC.</a:t>
            </a:r>
          </a:p>
          <a:p>
            <a:pPr marL="0" indent="0">
              <a:buNone/>
            </a:pPr>
            <a:endParaRPr lang="fr-FR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700" dirty="0">
                <a:solidFill>
                  <a:schemeClr val="bg1"/>
                </a:solidFill>
              </a:rPr>
              <a:t>On ferme les objets </a:t>
            </a:r>
            <a:r>
              <a:rPr lang="fr-FR" sz="1700" dirty="0" err="1">
                <a:solidFill>
                  <a:schemeClr val="bg1"/>
                </a:solidFill>
              </a:rPr>
              <a:t>Closable</a:t>
            </a:r>
            <a:r>
              <a:rPr lang="fr-FR" sz="1700" dirty="0">
                <a:solidFill>
                  <a:schemeClr val="bg1"/>
                </a:solidFill>
              </a:rPr>
              <a:t> à la fin de la méthode dans un bloc </a:t>
            </a:r>
            <a:r>
              <a:rPr lang="fr-FR" sz="1700" dirty="0" err="1">
                <a:solidFill>
                  <a:schemeClr val="bg1"/>
                </a:solidFill>
              </a:rPr>
              <a:t>finally</a:t>
            </a:r>
            <a:r>
              <a:rPr lang="fr-FR" sz="17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700" dirty="0">
                <a:solidFill>
                  <a:schemeClr val="bg1"/>
                </a:solidFill>
              </a:rPr>
              <a:t>Pour les méthodes à plusieurs requêtes on utilisera les transactions.</a:t>
            </a:r>
          </a:p>
          <a:p>
            <a:pPr marL="0" indent="0">
              <a:buNone/>
            </a:pPr>
            <a:endParaRPr lang="fr-FR" sz="1700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1E4F0FE-97B3-4A6B-B298-7230A2C9D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" r="-2" b="-2"/>
          <a:stretch/>
        </p:blipFill>
        <p:spPr>
          <a:xfrm>
            <a:off x="5443919" y="643467"/>
            <a:ext cx="595845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1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9D92EC-3EE2-4494-BD43-51713AF5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Implémentation : Webservice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285234F-4BE1-4EF3-B023-232EE4317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13899"/>
              </p:ext>
            </p:extLst>
          </p:nvPr>
        </p:nvGraphicFramePr>
        <p:xfrm>
          <a:off x="426128" y="2663301"/>
          <a:ext cx="11585359" cy="4021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7FB2F1-53FA-4AE2-BADD-E0F7B489F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10" y="286954"/>
            <a:ext cx="2862377" cy="28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5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498</Words>
  <Application>Microsoft Office PowerPoint</Application>
  <PresentationFormat>Grand écran</PresentationFormat>
  <Paragraphs>79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Openclassrooms : Projet 3</vt:lpstr>
      <vt:lpstr>Architecture de l’application</vt:lpstr>
      <vt:lpstr>Architecture : Base de données</vt:lpstr>
      <vt:lpstr>Architecture : Web services</vt:lpstr>
      <vt:lpstr>Architecture : Application Web</vt:lpstr>
      <vt:lpstr>Architecture : Batch</vt:lpstr>
      <vt:lpstr>Implémentation : webservice</vt:lpstr>
      <vt:lpstr>Implémentation : webservice</vt:lpstr>
      <vt:lpstr>Implémentation : Webservice</vt:lpstr>
      <vt:lpstr>Implémentation : Application Web</vt:lpstr>
      <vt:lpstr>Implémentation : Application Web</vt:lpstr>
      <vt:lpstr>Implémentation : Batch</vt:lpstr>
      <vt:lpstr>Implémentation : Batch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 : Projet 3</dc:title>
  <dc:creator> </dc:creator>
  <cp:lastModifiedBy> </cp:lastModifiedBy>
  <cp:revision>5</cp:revision>
  <dcterms:created xsi:type="dcterms:W3CDTF">2019-02-04T10:21:06Z</dcterms:created>
  <dcterms:modified xsi:type="dcterms:W3CDTF">2019-02-07T11:02:37Z</dcterms:modified>
</cp:coreProperties>
</file>