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3" r:id="rId5"/>
    <p:sldId id="258" r:id="rId6"/>
    <p:sldId id="259" r:id="rId7"/>
    <p:sldId id="262" r:id="rId8"/>
    <p:sldId id="264" r:id="rId9"/>
    <p:sldId id="260"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2F28CE2-5C8F-4717-AFAA-6925B88280BA}" type="datetimeFigureOut">
              <a:rPr lang="ar-SA" smtClean="0"/>
              <a:t>05/02/1445</a:t>
            </a:fld>
            <a:endParaRPr lang="ar-SA"/>
          </a:p>
        </p:txBody>
      </p:sp>
      <p:sp>
        <p:nvSpPr>
          <p:cNvPr id="5" name="Footer Placeholder 4"/>
          <p:cNvSpPr>
            <a:spLocks noGrp="1"/>
          </p:cNvSpPr>
          <p:nvPr>
            <p:ph type="ftr" sz="quarter" idx="11"/>
          </p:nvPr>
        </p:nvSpPr>
        <p:spPr>
          <a:xfrm>
            <a:off x="3962399" y="5870575"/>
            <a:ext cx="4893958" cy="377825"/>
          </a:xfrm>
        </p:spPr>
        <p:txBody>
          <a:bodyPr/>
          <a:lstStyle/>
          <a:p>
            <a:endParaRPr lang="ar-SA"/>
          </a:p>
        </p:txBody>
      </p:sp>
      <p:sp>
        <p:nvSpPr>
          <p:cNvPr id="6" name="Slide Number Placeholder 5"/>
          <p:cNvSpPr>
            <a:spLocks noGrp="1"/>
          </p:cNvSpPr>
          <p:nvPr>
            <p:ph type="sldNum" sz="quarter" idx="12"/>
          </p:nvPr>
        </p:nvSpPr>
        <p:spPr>
          <a:xfrm>
            <a:off x="10608958" y="5870575"/>
            <a:ext cx="551167" cy="377825"/>
          </a:xfrm>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532518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F28CE2-5C8F-4717-AFAA-6925B88280BA}" type="datetimeFigureOut">
              <a:rPr lang="ar-SA" smtClean="0"/>
              <a:t>05/02/1445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427070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F28CE2-5C8F-4717-AFAA-6925B88280BA}" type="datetimeFigureOut">
              <a:rPr lang="ar-SA" smtClean="0"/>
              <a:t>05/02/1445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1311624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F28CE2-5C8F-4717-AFAA-6925B88280BA}" type="datetimeFigureOut">
              <a:rPr lang="ar-SA" smtClean="0"/>
              <a:t>05/02/1445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2081089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F28CE2-5C8F-4717-AFAA-6925B88280BA}" type="datetimeFigureOut">
              <a:rPr lang="ar-SA" smtClean="0"/>
              <a:t>05/02/1445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1114457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F28CE2-5C8F-4717-AFAA-6925B88280BA}" type="datetimeFigureOut">
              <a:rPr lang="ar-SA" smtClean="0"/>
              <a:t>05/02/1445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3828819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F28CE2-5C8F-4717-AFAA-6925B88280BA}" type="datetimeFigureOut">
              <a:rPr lang="ar-SA" smtClean="0"/>
              <a:t>05/02/1445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391409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28CE2-5C8F-4717-AFAA-6925B88280BA}" type="datetimeFigureOut">
              <a:rPr lang="ar-SA" smtClean="0"/>
              <a:t>05/02/1445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36CB4E5-8B72-4902-9F19-18A5A56B6E93}" type="slidenum">
              <a:rPr lang="ar-SA" smtClean="0"/>
              <a:t>‹#›</a:t>
            </a:fld>
            <a:endParaRPr lang="ar-SA"/>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22445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28CE2-5C8F-4717-AFAA-6925B88280BA}" type="datetimeFigureOut">
              <a:rPr lang="ar-SA" smtClean="0"/>
              <a:t>05/02/1445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226826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28CE2-5C8F-4717-AFAA-6925B88280BA}" type="datetimeFigureOut">
              <a:rPr lang="ar-SA" smtClean="0"/>
              <a:t>05/02/1445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357910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F28CE2-5C8F-4717-AFAA-6925B88280BA}" type="datetimeFigureOut">
              <a:rPr lang="ar-SA" smtClean="0"/>
              <a:t>05/02/1445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2368419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F28CE2-5C8F-4717-AFAA-6925B88280BA}" type="datetimeFigureOut">
              <a:rPr lang="ar-SA" smtClean="0"/>
              <a:t>05/02/1445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90688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F28CE2-5C8F-4717-AFAA-6925B88280BA}" type="datetimeFigureOut">
              <a:rPr lang="ar-SA" smtClean="0"/>
              <a:t>05/02/1445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231529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F28CE2-5C8F-4717-AFAA-6925B88280BA}" type="datetimeFigureOut">
              <a:rPr lang="ar-SA" smtClean="0"/>
              <a:t>05/02/1445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52860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2F28CE2-5C8F-4717-AFAA-6925B88280BA}" type="datetimeFigureOut">
              <a:rPr lang="ar-SA" smtClean="0"/>
              <a:t>05/02/1445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143858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F28CE2-5C8F-4717-AFAA-6925B88280BA}" type="datetimeFigureOut">
              <a:rPr lang="ar-SA" smtClean="0"/>
              <a:t>05/02/1445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21180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F28CE2-5C8F-4717-AFAA-6925B88280BA}" type="datetimeFigureOut">
              <a:rPr lang="ar-SA" smtClean="0"/>
              <a:t>05/02/1445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36CB4E5-8B72-4902-9F19-18A5A56B6E93}" type="slidenum">
              <a:rPr lang="ar-SA" smtClean="0"/>
              <a:t>‹#›</a:t>
            </a:fld>
            <a:endParaRPr lang="ar-SA"/>
          </a:p>
        </p:txBody>
      </p:sp>
    </p:spTree>
    <p:extLst>
      <p:ext uri="{BB962C8B-B14F-4D97-AF65-F5344CB8AC3E}">
        <p14:creationId xmlns:p14="http://schemas.microsoft.com/office/powerpoint/2010/main" val="178920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F28CE2-5C8F-4717-AFAA-6925B88280BA}" type="datetimeFigureOut">
              <a:rPr lang="ar-SA" smtClean="0"/>
              <a:t>05/02/1445</a:t>
            </a:fld>
            <a:endParaRPr lang="ar-S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ar-S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6CB4E5-8B72-4902-9F19-18A5A56B6E93}" type="slidenum">
              <a:rPr lang="ar-SA" smtClean="0"/>
              <a:t>‹#›</a:t>
            </a:fld>
            <a:endParaRPr lang="ar-SA"/>
          </a:p>
        </p:txBody>
      </p:sp>
    </p:spTree>
    <p:extLst>
      <p:ext uri="{BB962C8B-B14F-4D97-AF65-F5344CB8AC3E}">
        <p14:creationId xmlns:p14="http://schemas.microsoft.com/office/powerpoint/2010/main" val="816131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www.youtube.com/watch?v=lyZQPjUT5B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www.youtube.com/watch?v=KF2j-9iSf4Q"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5EC0-7FB2-407B-9E8A-93FB3D245D81}"/>
              </a:ext>
            </a:extLst>
          </p:cNvPr>
          <p:cNvSpPr>
            <a:spLocks noGrp="1"/>
          </p:cNvSpPr>
          <p:nvPr>
            <p:ph type="ctrTitle"/>
          </p:nvPr>
        </p:nvSpPr>
        <p:spPr/>
        <p:txBody>
          <a:bodyPr>
            <a:normAutofit/>
          </a:bodyPr>
          <a:lstStyle/>
          <a:p>
            <a:r>
              <a:rPr lang="en-US" sz="6600" dirty="0">
                <a:latin typeface="Bangers" pitchFamily="2" charset="0"/>
              </a:rPr>
              <a:t>Bubble and merge sort</a:t>
            </a:r>
            <a:endParaRPr lang="ar-SA" sz="6600" dirty="0">
              <a:latin typeface="Bangers" pitchFamily="2" charset="0"/>
            </a:endParaRPr>
          </a:p>
        </p:txBody>
      </p:sp>
      <p:sp>
        <p:nvSpPr>
          <p:cNvPr id="3" name="Subtitle 2">
            <a:extLst>
              <a:ext uri="{FF2B5EF4-FFF2-40B4-BE49-F238E27FC236}">
                <a16:creationId xmlns:a16="http://schemas.microsoft.com/office/drawing/2014/main" id="{EF3A9B6B-84BA-4FCE-9C91-446D7282357E}"/>
              </a:ext>
            </a:extLst>
          </p:cNvPr>
          <p:cNvSpPr>
            <a:spLocks noGrp="1"/>
          </p:cNvSpPr>
          <p:nvPr>
            <p:ph type="subTitle" idx="1"/>
          </p:nvPr>
        </p:nvSpPr>
        <p:spPr>
          <a:xfrm>
            <a:off x="4232987" y="5962261"/>
            <a:ext cx="7197726" cy="472750"/>
          </a:xfrm>
        </p:spPr>
        <p:txBody>
          <a:bodyPr/>
          <a:lstStyle/>
          <a:p>
            <a:r>
              <a:rPr lang="en-US" cap="none" dirty="0"/>
              <a:t>Done By/ Ahmed Maher </a:t>
            </a:r>
            <a:r>
              <a:rPr lang="en-US" cap="none" dirty="0" err="1"/>
              <a:t>Almaqtari</a:t>
            </a:r>
            <a:endParaRPr lang="ar-SA" cap="none" dirty="0"/>
          </a:p>
        </p:txBody>
      </p:sp>
    </p:spTree>
    <p:extLst>
      <p:ext uri="{BB962C8B-B14F-4D97-AF65-F5344CB8AC3E}">
        <p14:creationId xmlns:p14="http://schemas.microsoft.com/office/powerpoint/2010/main" val="14108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Bubble sort VS Merge Sort - </a:t>
            </a:r>
            <a:r>
              <a:rPr lang="en-US" dirty="0">
                <a:solidFill>
                  <a:schemeClr val="accent5">
                    <a:lumMod val="40000"/>
                    <a:lumOff val="60000"/>
                  </a:schemeClr>
                </a:solidFill>
                <a:latin typeface="Bangers" pitchFamily="2" charset="0"/>
              </a:rPr>
              <a:t>Time Complexity</a:t>
            </a:r>
            <a:endParaRPr lang="ar-SA" dirty="0">
              <a:solidFill>
                <a:schemeClr val="accent5">
                  <a:lumMod val="40000"/>
                  <a:lumOff val="60000"/>
                </a:schemeClr>
              </a:solidFill>
              <a:latin typeface="Bangers" pitchFamily="2" charset="0"/>
            </a:endParaRPr>
          </a:p>
        </p:txBody>
      </p:sp>
      <p:sp>
        <p:nvSpPr>
          <p:cNvPr id="3" name="Content Placeholder 2">
            <a:extLst>
              <a:ext uri="{FF2B5EF4-FFF2-40B4-BE49-F238E27FC236}">
                <a16:creationId xmlns:a16="http://schemas.microsoft.com/office/drawing/2014/main" id="{C7518ACD-A3DF-4D65-8E2E-1876FFD89251}"/>
              </a:ext>
            </a:extLst>
          </p:cNvPr>
          <p:cNvSpPr>
            <a:spLocks noGrp="1"/>
          </p:cNvSpPr>
          <p:nvPr>
            <p:ph idx="1"/>
          </p:nvPr>
        </p:nvSpPr>
        <p:spPr>
          <a:xfrm>
            <a:off x="685800" y="1595534"/>
            <a:ext cx="10352313" cy="3321699"/>
          </a:xfrm>
        </p:spPr>
        <p:txBody>
          <a:bodyPr>
            <a:normAutofit/>
          </a:bodyPr>
          <a:lstStyle/>
          <a:p>
            <a:pPr algn="l" rtl="0"/>
            <a:endParaRPr lang="en-US" sz="2000" dirty="0"/>
          </a:p>
          <a:p>
            <a:pPr algn="l" rtl="0"/>
            <a:r>
              <a:rPr lang="en-US" sz="2000" b="1" dirty="0"/>
              <a:t>Bubble Sort</a:t>
            </a:r>
            <a:r>
              <a:rPr lang="en-US" sz="2000" dirty="0"/>
              <a:t>: </a:t>
            </a:r>
          </a:p>
          <a:p>
            <a:pPr lvl="1" algn="l" rtl="0"/>
            <a:r>
              <a:rPr lang="en-US" sz="1800" dirty="0"/>
              <a:t>Bubble Sort has a worst-case and average-case time complexity of O(n^2), where n is the number of elements in the array.</a:t>
            </a:r>
          </a:p>
          <a:p>
            <a:pPr algn="l" rtl="0"/>
            <a:r>
              <a:rPr lang="en-US" sz="2000" b="1" dirty="0"/>
              <a:t>Merge Sort</a:t>
            </a:r>
            <a:r>
              <a:rPr lang="en-US" sz="2000" dirty="0"/>
              <a:t>: </a:t>
            </a:r>
          </a:p>
          <a:p>
            <a:pPr lvl="1" algn="l" rtl="0"/>
            <a:r>
              <a:rPr lang="en-US" sz="1800" dirty="0"/>
              <a:t>Merge Sort has a time complexity of O(n log n) in all cases. It consistently performs at this efficient time complexity.</a:t>
            </a:r>
          </a:p>
          <a:p>
            <a:pPr algn="l" rtl="0"/>
            <a:endParaRPr lang="ar-SA" sz="2400" dirty="0"/>
          </a:p>
        </p:txBody>
      </p:sp>
    </p:spTree>
    <p:extLst>
      <p:ext uri="{BB962C8B-B14F-4D97-AF65-F5344CB8AC3E}">
        <p14:creationId xmlns:p14="http://schemas.microsoft.com/office/powerpoint/2010/main" val="134205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Bubble sort VS Merge Sort - </a:t>
            </a:r>
            <a:r>
              <a:rPr lang="en-US" dirty="0">
                <a:solidFill>
                  <a:schemeClr val="accent5">
                    <a:lumMod val="40000"/>
                    <a:lumOff val="60000"/>
                  </a:schemeClr>
                </a:solidFill>
                <a:latin typeface="Bangers" pitchFamily="2" charset="0"/>
              </a:rPr>
              <a:t>Space Complexity</a:t>
            </a:r>
            <a:endParaRPr lang="ar-SA" dirty="0">
              <a:solidFill>
                <a:schemeClr val="accent5">
                  <a:lumMod val="40000"/>
                  <a:lumOff val="60000"/>
                </a:schemeClr>
              </a:solidFill>
              <a:latin typeface="Bangers" pitchFamily="2" charset="0"/>
            </a:endParaRPr>
          </a:p>
        </p:txBody>
      </p:sp>
      <p:sp>
        <p:nvSpPr>
          <p:cNvPr id="3" name="Content Placeholder 2">
            <a:extLst>
              <a:ext uri="{FF2B5EF4-FFF2-40B4-BE49-F238E27FC236}">
                <a16:creationId xmlns:a16="http://schemas.microsoft.com/office/drawing/2014/main" id="{C7518ACD-A3DF-4D65-8E2E-1876FFD89251}"/>
              </a:ext>
            </a:extLst>
          </p:cNvPr>
          <p:cNvSpPr>
            <a:spLocks noGrp="1"/>
          </p:cNvSpPr>
          <p:nvPr>
            <p:ph idx="1"/>
          </p:nvPr>
        </p:nvSpPr>
        <p:spPr>
          <a:xfrm>
            <a:off x="685800" y="1595534"/>
            <a:ext cx="10352313" cy="3321699"/>
          </a:xfrm>
        </p:spPr>
        <p:txBody>
          <a:bodyPr>
            <a:normAutofit/>
          </a:bodyPr>
          <a:lstStyle/>
          <a:p>
            <a:pPr algn="l" rtl="0"/>
            <a:r>
              <a:rPr lang="en-US" sz="2000" b="1" dirty="0"/>
              <a:t>Bubble Sort: </a:t>
            </a:r>
          </a:p>
          <a:p>
            <a:pPr lvl="1" algn="l" rtl="0"/>
            <a:r>
              <a:rPr lang="en-US" sz="1800" dirty="0"/>
              <a:t>Bubble Sort operates in-place, meaning it requires no additional memory beyond the input array.</a:t>
            </a:r>
          </a:p>
          <a:p>
            <a:pPr algn="l" rtl="0"/>
            <a:r>
              <a:rPr lang="en-US" sz="2000" b="1" dirty="0"/>
              <a:t>Merge Sort:</a:t>
            </a:r>
          </a:p>
          <a:p>
            <a:pPr lvl="1" algn="l" rtl="0"/>
            <a:r>
              <a:rPr lang="en-US" sz="1800" dirty="0"/>
              <a:t> Merge Sort requires additional memory space for creating temporary arrays during the merging process. Its space complexity is O(n).</a:t>
            </a:r>
          </a:p>
          <a:p>
            <a:pPr algn="l" rtl="0"/>
            <a:endParaRPr lang="ar-SA" sz="2400" dirty="0"/>
          </a:p>
        </p:txBody>
      </p:sp>
    </p:spTree>
    <p:extLst>
      <p:ext uri="{BB962C8B-B14F-4D97-AF65-F5344CB8AC3E}">
        <p14:creationId xmlns:p14="http://schemas.microsoft.com/office/powerpoint/2010/main" val="97653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Bubble sort VS Merge Sort - </a:t>
            </a:r>
            <a:r>
              <a:rPr lang="en-US" dirty="0">
                <a:solidFill>
                  <a:schemeClr val="accent5">
                    <a:lumMod val="40000"/>
                    <a:lumOff val="60000"/>
                  </a:schemeClr>
                </a:solidFill>
                <a:latin typeface="Bangers" pitchFamily="2" charset="0"/>
              </a:rPr>
              <a:t>Adaptability</a:t>
            </a:r>
            <a:endParaRPr lang="ar-SA" dirty="0">
              <a:solidFill>
                <a:schemeClr val="accent5">
                  <a:lumMod val="40000"/>
                  <a:lumOff val="60000"/>
                </a:schemeClr>
              </a:solidFill>
              <a:latin typeface="Bangers" pitchFamily="2" charset="0"/>
            </a:endParaRPr>
          </a:p>
        </p:txBody>
      </p:sp>
      <p:sp>
        <p:nvSpPr>
          <p:cNvPr id="3" name="Content Placeholder 2">
            <a:extLst>
              <a:ext uri="{FF2B5EF4-FFF2-40B4-BE49-F238E27FC236}">
                <a16:creationId xmlns:a16="http://schemas.microsoft.com/office/drawing/2014/main" id="{C7518ACD-A3DF-4D65-8E2E-1876FFD89251}"/>
              </a:ext>
            </a:extLst>
          </p:cNvPr>
          <p:cNvSpPr>
            <a:spLocks noGrp="1"/>
          </p:cNvSpPr>
          <p:nvPr>
            <p:ph idx="1"/>
          </p:nvPr>
        </p:nvSpPr>
        <p:spPr>
          <a:xfrm>
            <a:off x="685800" y="1595535"/>
            <a:ext cx="10352313" cy="2687708"/>
          </a:xfrm>
        </p:spPr>
        <p:txBody>
          <a:bodyPr>
            <a:normAutofit/>
          </a:bodyPr>
          <a:lstStyle/>
          <a:p>
            <a:pPr algn="l" rtl="0"/>
            <a:endParaRPr lang="en-US" sz="2000" dirty="0"/>
          </a:p>
          <a:p>
            <a:pPr algn="l" rtl="0"/>
            <a:r>
              <a:rPr lang="en-US" sz="2000" b="1" dirty="0"/>
              <a:t>Bubble Sort</a:t>
            </a:r>
            <a:r>
              <a:rPr lang="en-US" sz="2000" dirty="0"/>
              <a:t>: </a:t>
            </a:r>
          </a:p>
          <a:p>
            <a:pPr lvl="1" algn="l" rtl="0"/>
            <a:r>
              <a:rPr lang="en-US" sz="1800" dirty="0"/>
              <a:t>Bubble Sort performs well on partially sorted or nearly sorted arrays, as it can detect when the array is already sorted and terminate early.</a:t>
            </a:r>
          </a:p>
          <a:p>
            <a:pPr algn="l" rtl="0"/>
            <a:r>
              <a:rPr lang="en-US" sz="2200" b="1" dirty="0"/>
              <a:t>Merge Sort</a:t>
            </a:r>
            <a:r>
              <a:rPr lang="en-US" sz="2200" dirty="0"/>
              <a:t>: </a:t>
            </a:r>
          </a:p>
          <a:p>
            <a:pPr lvl="1" algn="l" rtl="0"/>
            <a:r>
              <a:rPr lang="en-US" sz="1800" dirty="0"/>
              <a:t>Merge Sort does not have an adaptive behavior. Its performance remains consistent regardless of the initial order of the elements.</a:t>
            </a:r>
            <a:endParaRPr lang="ar-SA" sz="2400" dirty="0"/>
          </a:p>
        </p:txBody>
      </p:sp>
    </p:spTree>
    <p:extLst>
      <p:ext uri="{BB962C8B-B14F-4D97-AF65-F5344CB8AC3E}">
        <p14:creationId xmlns:p14="http://schemas.microsoft.com/office/powerpoint/2010/main" val="304046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Bubble sort VS Merge Sort - </a:t>
            </a:r>
            <a:r>
              <a:rPr lang="en-US" dirty="0">
                <a:solidFill>
                  <a:schemeClr val="accent5">
                    <a:lumMod val="40000"/>
                    <a:lumOff val="60000"/>
                  </a:schemeClr>
                </a:solidFill>
                <a:latin typeface="Bangers" pitchFamily="2" charset="0"/>
              </a:rPr>
              <a:t>Efficiency</a:t>
            </a:r>
            <a:endParaRPr lang="ar-SA" dirty="0">
              <a:solidFill>
                <a:schemeClr val="accent5">
                  <a:lumMod val="40000"/>
                  <a:lumOff val="60000"/>
                </a:schemeClr>
              </a:solidFill>
              <a:latin typeface="Bangers" pitchFamily="2" charset="0"/>
            </a:endParaRPr>
          </a:p>
        </p:txBody>
      </p:sp>
      <p:sp>
        <p:nvSpPr>
          <p:cNvPr id="3" name="Content Placeholder 2">
            <a:extLst>
              <a:ext uri="{FF2B5EF4-FFF2-40B4-BE49-F238E27FC236}">
                <a16:creationId xmlns:a16="http://schemas.microsoft.com/office/drawing/2014/main" id="{C7518ACD-A3DF-4D65-8E2E-1876FFD89251}"/>
              </a:ext>
            </a:extLst>
          </p:cNvPr>
          <p:cNvSpPr>
            <a:spLocks noGrp="1"/>
          </p:cNvSpPr>
          <p:nvPr>
            <p:ph idx="1"/>
          </p:nvPr>
        </p:nvSpPr>
        <p:spPr>
          <a:xfrm>
            <a:off x="685800" y="1595534"/>
            <a:ext cx="10352313" cy="2655623"/>
          </a:xfrm>
        </p:spPr>
        <p:txBody>
          <a:bodyPr>
            <a:normAutofit/>
          </a:bodyPr>
          <a:lstStyle/>
          <a:p>
            <a:pPr algn="l" rtl="0"/>
            <a:endParaRPr lang="en-US" sz="2000" dirty="0"/>
          </a:p>
          <a:p>
            <a:pPr algn="l" rtl="0"/>
            <a:r>
              <a:rPr lang="en-US" sz="2000" b="1" dirty="0"/>
              <a:t>Bubble Sort</a:t>
            </a:r>
            <a:r>
              <a:rPr lang="en-US" sz="2000" dirty="0"/>
              <a:t>: </a:t>
            </a:r>
          </a:p>
          <a:p>
            <a:pPr lvl="1" algn="l" rtl="0"/>
            <a:r>
              <a:rPr lang="en-US" sz="1800" dirty="0"/>
              <a:t>Bubble Sort is inefficient for large datasets due to its O(n^2) time complexity. It requires multiple passes and unnecessary comparisons and swaps.</a:t>
            </a:r>
          </a:p>
          <a:p>
            <a:pPr algn="l" rtl="0"/>
            <a:r>
              <a:rPr lang="en-US" sz="2200" b="1" dirty="0"/>
              <a:t>Merge Sort</a:t>
            </a:r>
            <a:r>
              <a:rPr lang="en-US" sz="2200" dirty="0"/>
              <a:t>: </a:t>
            </a:r>
          </a:p>
          <a:p>
            <a:pPr lvl="1" algn="l" rtl="0"/>
            <a:r>
              <a:rPr lang="en-US" sz="1800" dirty="0"/>
              <a:t>Merge Sort is an efficient sorting algorithm with a consistent O(n log n) time complexity. It divides the problem into smaller subproblems and merges them in a sorted manner.</a:t>
            </a:r>
            <a:endParaRPr lang="ar-SA" sz="2400" dirty="0"/>
          </a:p>
        </p:txBody>
      </p:sp>
    </p:spTree>
    <p:extLst>
      <p:ext uri="{BB962C8B-B14F-4D97-AF65-F5344CB8AC3E}">
        <p14:creationId xmlns:p14="http://schemas.microsoft.com/office/powerpoint/2010/main" val="126323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normAutofit/>
          </a:bodyPr>
          <a:lstStyle/>
          <a:p>
            <a:r>
              <a:rPr lang="en-US" dirty="0">
                <a:latin typeface="Bangers" pitchFamily="2" charset="0"/>
              </a:rPr>
              <a:t>Bubble sort VS Merge Sort - </a:t>
            </a:r>
            <a:r>
              <a:rPr lang="en-US" dirty="0">
                <a:solidFill>
                  <a:schemeClr val="accent5">
                    <a:lumMod val="40000"/>
                    <a:lumOff val="60000"/>
                  </a:schemeClr>
                </a:solidFill>
                <a:latin typeface="Bangers" pitchFamily="2" charset="0"/>
              </a:rPr>
              <a:t>Implementation Complexity</a:t>
            </a:r>
            <a:endParaRPr lang="ar-SA" dirty="0">
              <a:solidFill>
                <a:schemeClr val="accent5">
                  <a:lumMod val="40000"/>
                  <a:lumOff val="60000"/>
                </a:schemeClr>
              </a:solidFill>
              <a:latin typeface="Bangers" pitchFamily="2" charset="0"/>
            </a:endParaRPr>
          </a:p>
        </p:txBody>
      </p:sp>
      <p:sp>
        <p:nvSpPr>
          <p:cNvPr id="3" name="Content Placeholder 2">
            <a:extLst>
              <a:ext uri="{FF2B5EF4-FFF2-40B4-BE49-F238E27FC236}">
                <a16:creationId xmlns:a16="http://schemas.microsoft.com/office/drawing/2014/main" id="{C7518ACD-A3DF-4D65-8E2E-1876FFD89251}"/>
              </a:ext>
            </a:extLst>
          </p:cNvPr>
          <p:cNvSpPr>
            <a:spLocks noGrp="1"/>
          </p:cNvSpPr>
          <p:nvPr>
            <p:ph idx="1"/>
          </p:nvPr>
        </p:nvSpPr>
        <p:spPr>
          <a:xfrm>
            <a:off x="685800" y="1595535"/>
            <a:ext cx="10352313" cy="2607498"/>
          </a:xfrm>
        </p:spPr>
        <p:txBody>
          <a:bodyPr>
            <a:normAutofit/>
          </a:bodyPr>
          <a:lstStyle/>
          <a:p>
            <a:pPr algn="l" rtl="0"/>
            <a:endParaRPr lang="en-US" sz="2000" dirty="0"/>
          </a:p>
          <a:p>
            <a:pPr algn="l" rtl="0"/>
            <a:r>
              <a:rPr lang="en-US" sz="2000" b="1" dirty="0"/>
              <a:t>Bubble Sort</a:t>
            </a:r>
            <a:r>
              <a:rPr lang="en-US" sz="2000" dirty="0"/>
              <a:t>: </a:t>
            </a:r>
          </a:p>
          <a:p>
            <a:pPr lvl="1" algn="l" rtl="0"/>
            <a:r>
              <a:rPr lang="en-US" sz="1800" dirty="0"/>
              <a:t>Bubble Sort has a simple implementation, making it easier to understand and implement.</a:t>
            </a:r>
          </a:p>
          <a:p>
            <a:pPr algn="l" rtl="0"/>
            <a:r>
              <a:rPr lang="en-US" sz="2200" b="1" dirty="0"/>
              <a:t>Merge Sort</a:t>
            </a:r>
            <a:r>
              <a:rPr lang="en-US" sz="2200" dirty="0"/>
              <a:t>: </a:t>
            </a:r>
          </a:p>
          <a:p>
            <a:pPr lvl="1" algn="l" rtl="0"/>
            <a:r>
              <a:rPr lang="en-US" sz="1800" dirty="0"/>
              <a:t>Merge Sort has a more complex implementation, involving recursion and merging of sorted subarrays.</a:t>
            </a:r>
            <a:endParaRPr lang="ar-SA" sz="2400" dirty="0"/>
          </a:p>
        </p:txBody>
      </p:sp>
    </p:spTree>
    <p:extLst>
      <p:ext uri="{BB962C8B-B14F-4D97-AF65-F5344CB8AC3E}">
        <p14:creationId xmlns:p14="http://schemas.microsoft.com/office/powerpoint/2010/main" val="25192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674-2639-4FDB-9EEF-C0D72481DF7A}"/>
              </a:ext>
            </a:extLst>
          </p:cNvPr>
          <p:cNvSpPr>
            <a:spLocks noGrp="1"/>
          </p:cNvSpPr>
          <p:nvPr>
            <p:ph type="title"/>
          </p:nvPr>
        </p:nvSpPr>
        <p:spPr>
          <a:xfrm>
            <a:off x="8582526" y="5358062"/>
            <a:ext cx="3036805" cy="1074822"/>
          </a:xfrm>
        </p:spPr>
        <p:txBody>
          <a:bodyPr>
            <a:normAutofit/>
          </a:bodyPr>
          <a:lstStyle/>
          <a:p>
            <a:r>
              <a:rPr lang="en-US" dirty="0">
                <a:latin typeface="Bangers" pitchFamily="2" charset="0"/>
              </a:rPr>
              <a:t>The END…</a:t>
            </a:r>
            <a:endParaRPr lang="ar-SA" dirty="0">
              <a:latin typeface="Bangers" pitchFamily="2" charset="0"/>
            </a:endParaRPr>
          </a:p>
        </p:txBody>
      </p:sp>
    </p:spTree>
    <p:extLst>
      <p:ext uri="{BB962C8B-B14F-4D97-AF65-F5344CB8AC3E}">
        <p14:creationId xmlns:p14="http://schemas.microsoft.com/office/powerpoint/2010/main" val="378852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Bubble sort</a:t>
            </a:r>
            <a:endParaRPr lang="ar-SA" dirty="0">
              <a:latin typeface="Bangers" pitchFamily="2" charset="0"/>
            </a:endParaRPr>
          </a:p>
        </p:txBody>
      </p:sp>
      <p:sp>
        <p:nvSpPr>
          <p:cNvPr id="3" name="Content Placeholder 2">
            <a:extLst>
              <a:ext uri="{FF2B5EF4-FFF2-40B4-BE49-F238E27FC236}">
                <a16:creationId xmlns:a16="http://schemas.microsoft.com/office/drawing/2014/main" id="{C7518ACD-A3DF-4D65-8E2E-1876FFD89251}"/>
              </a:ext>
            </a:extLst>
          </p:cNvPr>
          <p:cNvSpPr>
            <a:spLocks noGrp="1"/>
          </p:cNvSpPr>
          <p:nvPr>
            <p:ph idx="1"/>
          </p:nvPr>
        </p:nvSpPr>
        <p:spPr>
          <a:xfrm>
            <a:off x="685801" y="1595534"/>
            <a:ext cx="9415462" cy="4898571"/>
          </a:xfrm>
        </p:spPr>
        <p:txBody>
          <a:bodyPr>
            <a:normAutofit lnSpcReduction="10000"/>
          </a:bodyPr>
          <a:lstStyle/>
          <a:p>
            <a:pPr algn="l" rtl="0"/>
            <a:r>
              <a:rPr lang="en-US" sz="2000" b="1" dirty="0"/>
              <a:t>Bubble sort </a:t>
            </a:r>
            <a:r>
              <a:rPr lang="en-US" sz="2000" dirty="0"/>
              <a:t>is a simple sorting algorithm that repeatedly steps through the list to be sorted, compares adjacent elements, and swaps them if they are in the wrong order. This process is repeated until the entire list is sorted.</a:t>
            </a:r>
          </a:p>
          <a:p>
            <a:pPr algn="l" rtl="0"/>
            <a:endParaRPr lang="en-US" sz="200" dirty="0"/>
          </a:p>
          <a:p>
            <a:pPr algn="l" rtl="0"/>
            <a:r>
              <a:rPr lang="en-US" sz="2000" b="1" dirty="0"/>
              <a:t>Graphical illustration</a:t>
            </a:r>
          </a:p>
          <a:p>
            <a:pPr algn="l" rtl="0"/>
            <a:endParaRPr lang="en-US" sz="2000" b="1" dirty="0"/>
          </a:p>
          <a:p>
            <a:pPr algn="l" rtl="0"/>
            <a:endParaRPr lang="en-US" sz="2000" b="1" dirty="0"/>
          </a:p>
          <a:p>
            <a:pPr algn="l" rtl="0"/>
            <a:endParaRPr lang="en-US" sz="2000" b="1" dirty="0"/>
          </a:p>
          <a:p>
            <a:pPr algn="l" rtl="0"/>
            <a:endParaRPr lang="en-US" sz="2000" b="1" dirty="0"/>
          </a:p>
          <a:p>
            <a:pPr algn="l" rtl="0"/>
            <a:endParaRPr lang="en-US" sz="2000" b="1" dirty="0"/>
          </a:p>
          <a:p>
            <a:pPr algn="l" rtl="0"/>
            <a:endParaRPr lang="en-US" sz="2000" b="1" dirty="0"/>
          </a:p>
          <a:p>
            <a:pPr algn="l" rtl="0"/>
            <a:endParaRPr lang="en-US" sz="2000" dirty="0"/>
          </a:p>
          <a:p>
            <a:pPr algn="l" rtl="0"/>
            <a:r>
              <a:rPr lang="en-US" sz="2000" dirty="0"/>
              <a:t>Fun Example Video: </a:t>
            </a:r>
            <a:r>
              <a:rPr lang="en-US" sz="2000" dirty="0">
                <a:hlinkClick r:id="rId2"/>
              </a:rPr>
              <a:t>https://www.youtube.com/watch?v=lyZQPjUT5B4</a:t>
            </a:r>
            <a:endParaRPr lang="en-US" sz="2000" dirty="0"/>
          </a:p>
          <a:p>
            <a:pPr algn="l" rtl="0"/>
            <a:endParaRPr lang="ar-SA" sz="2000" dirty="0"/>
          </a:p>
        </p:txBody>
      </p:sp>
      <p:pic>
        <p:nvPicPr>
          <p:cNvPr id="5" name="Picture 4">
            <a:extLst>
              <a:ext uri="{FF2B5EF4-FFF2-40B4-BE49-F238E27FC236}">
                <a16:creationId xmlns:a16="http://schemas.microsoft.com/office/drawing/2014/main" id="{849F7B95-1175-4F26-BCD5-17E2F190A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71" y="3050566"/>
            <a:ext cx="8930675" cy="2547801"/>
          </a:xfrm>
          <a:prstGeom prst="rect">
            <a:avLst/>
          </a:prstGeom>
        </p:spPr>
      </p:pic>
    </p:spTree>
    <p:extLst>
      <p:ext uri="{BB962C8B-B14F-4D97-AF65-F5344CB8AC3E}">
        <p14:creationId xmlns:p14="http://schemas.microsoft.com/office/powerpoint/2010/main" val="90970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Bubble sort – How it works</a:t>
            </a:r>
            <a:endParaRPr lang="ar-SA" dirty="0">
              <a:latin typeface="Bangers" pitchFamily="2" charset="0"/>
            </a:endParaRPr>
          </a:p>
        </p:txBody>
      </p:sp>
      <p:sp>
        <p:nvSpPr>
          <p:cNvPr id="3" name="Content Placeholder 2">
            <a:extLst>
              <a:ext uri="{FF2B5EF4-FFF2-40B4-BE49-F238E27FC236}">
                <a16:creationId xmlns:a16="http://schemas.microsoft.com/office/drawing/2014/main" id="{C7518ACD-A3DF-4D65-8E2E-1876FFD89251}"/>
              </a:ext>
            </a:extLst>
          </p:cNvPr>
          <p:cNvSpPr>
            <a:spLocks noGrp="1"/>
          </p:cNvSpPr>
          <p:nvPr>
            <p:ph idx="1"/>
          </p:nvPr>
        </p:nvSpPr>
        <p:spPr>
          <a:xfrm>
            <a:off x="685800" y="1595534"/>
            <a:ext cx="10352313" cy="3321699"/>
          </a:xfrm>
        </p:spPr>
        <p:txBody>
          <a:bodyPr>
            <a:normAutofit/>
          </a:bodyPr>
          <a:lstStyle/>
          <a:p>
            <a:pPr marL="342900" lvl="0" indent="-342900" algn="l" rtl="0">
              <a:buFont typeface="+mj-lt"/>
              <a:buAutoNum type="arabicPeriod"/>
            </a:pPr>
            <a:r>
              <a:rPr lang="en-US" dirty="0"/>
              <a:t>It compares the adjacent element.</a:t>
            </a:r>
          </a:p>
          <a:p>
            <a:pPr marL="342900" lvl="0" indent="-342900" algn="l" rtl="0">
              <a:buFont typeface="+mj-lt"/>
              <a:buAutoNum type="arabicPeriod"/>
            </a:pPr>
            <a:r>
              <a:rPr lang="en-US" dirty="0"/>
              <a:t>If the adjacent element is out of order, then swap both elements.</a:t>
            </a:r>
          </a:p>
          <a:p>
            <a:pPr marL="342900" lvl="0" indent="-342900" algn="l" rtl="0">
              <a:buFont typeface="+mj-lt"/>
              <a:buAutoNum type="arabicPeriod"/>
            </a:pPr>
            <a:r>
              <a:rPr lang="en-US" dirty="0"/>
              <a:t> If it’s not out of order, then no changes are needed.</a:t>
            </a:r>
          </a:p>
          <a:p>
            <a:pPr marL="342900" lvl="0" indent="-342900" algn="l" rtl="0">
              <a:buFont typeface="+mj-lt"/>
              <a:buAutoNum type="arabicPeriod"/>
            </a:pPr>
            <a:r>
              <a:rPr lang="en-US" dirty="0"/>
              <a:t>For the ‘n’ number of elements, we need to do ‘n-1’ comparisons, for the ‘n-1’ number of elements, we need to do the ‘n-2’ number of comparisons. So for the first pass, we have 5 elements, therefore 4 comparisons will happen, for the next pass, we have 4 elements and 3 comparisons will happen, and so on. </a:t>
            </a:r>
            <a:r>
              <a:rPr lang="en-US" b="1" dirty="0"/>
              <a:t>So, the first pass will sort the last element, the second pass will sort the second last element, and so on. </a:t>
            </a:r>
            <a:endParaRPr lang="en-US" dirty="0"/>
          </a:p>
          <a:p>
            <a:pPr marL="457200" indent="-457200" algn="l" rtl="0">
              <a:buFont typeface="+mj-lt"/>
              <a:buAutoNum type="arabicPeriod"/>
            </a:pPr>
            <a:endParaRPr lang="ar-SA" sz="2000" dirty="0"/>
          </a:p>
        </p:txBody>
      </p:sp>
    </p:spTree>
    <p:extLst>
      <p:ext uri="{BB962C8B-B14F-4D97-AF65-F5344CB8AC3E}">
        <p14:creationId xmlns:p14="http://schemas.microsoft.com/office/powerpoint/2010/main" val="376170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Bubble sort – Pros &amp; Cons</a:t>
            </a:r>
            <a:endParaRPr lang="ar-SA" dirty="0">
              <a:latin typeface="Bangers" pitchFamily="2" charset="0"/>
            </a:endParaRPr>
          </a:p>
        </p:txBody>
      </p:sp>
      <p:sp>
        <p:nvSpPr>
          <p:cNvPr id="3" name="Content Placeholder 2">
            <a:extLst>
              <a:ext uri="{FF2B5EF4-FFF2-40B4-BE49-F238E27FC236}">
                <a16:creationId xmlns:a16="http://schemas.microsoft.com/office/drawing/2014/main" id="{C7518ACD-A3DF-4D65-8E2E-1876FFD89251}"/>
              </a:ext>
            </a:extLst>
          </p:cNvPr>
          <p:cNvSpPr>
            <a:spLocks noGrp="1"/>
          </p:cNvSpPr>
          <p:nvPr>
            <p:ph idx="1"/>
          </p:nvPr>
        </p:nvSpPr>
        <p:spPr>
          <a:xfrm>
            <a:off x="685800" y="1595534"/>
            <a:ext cx="5024535" cy="4755502"/>
          </a:xfrm>
        </p:spPr>
        <p:txBody>
          <a:bodyPr>
            <a:normAutofit/>
          </a:bodyPr>
          <a:lstStyle/>
          <a:p>
            <a:pPr marL="0" indent="0" algn="ctr" rtl="0">
              <a:buNone/>
            </a:pPr>
            <a:r>
              <a:rPr lang="en-US" sz="4400" dirty="0">
                <a:solidFill>
                  <a:schemeClr val="accent3">
                    <a:lumMod val="40000"/>
                    <a:lumOff val="60000"/>
                  </a:schemeClr>
                </a:solidFill>
                <a:latin typeface="Bangers" pitchFamily="2" charset="0"/>
              </a:rPr>
              <a:t>PROS</a:t>
            </a:r>
          </a:p>
          <a:p>
            <a:pPr algn="l" rtl="0"/>
            <a:r>
              <a:rPr lang="en-US" b="1" dirty="0"/>
              <a:t>Simple Implementation</a:t>
            </a:r>
            <a:r>
              <a:rPr lang="en-US" dirty="0"/>
              <a:t>: Bubble Sort is easy to understand and implement, making it a good choice for small datasets or educational purposes.</a:t>
            </a:r>
          </a:p>
          <a:p>
            <a:pPr algn="l" rtl="0"/>
            <a:r>
              <a:rPr lang="en-US" b="1" dirty="0"/>
              <a:t>In-place Sorting</a:t>
            </a:r>
            <a:r>
              <a:rPr lang="en-US" dirty="0"/>
              <a:t>: Bubble Sort operates directly on the input array, requiring no additional memory space for sorting.</a:t>
            </a:r>
          </a:p>
          <a:p>
            <a:pPr algn="l" rtl="0"/>
            <a:r>
              <a:rPr lang="en-US" b="1" dirty="0"/>
              <a:t>Adaptive</a:t>
            </a:r>
            <a:r>
              <a:rPr lang="en-US" dirty="0"/>
              <a:t>: It performs well on partially sorted or nearly sorted arrays.</a:t>
            </a:r>
          </a:p>
          <a:p>
            <a:pPr algn="l" rtl="0"/>
            <a:endParaRPr lang="en-US" dirty="0"/>
          </a:p>
          <a:p>
            <a:pPr algn="l" rtl="0"/>
            <a:endParaRPr lang="en-US" dirty="0"/>
          </a:p>
          <a:p>
            <a:pPr algn="l" rtl="0"/>
            <a:endParaRPr lang="en-US" dirty="0"/>
          </a:p>
        </p:txBody>
      </p:sp>
      <p:sp>
        <p:nvSpPr>
          <p:cNvPr id="5" name="Content Placeholder 2">
            <a:extLst>
              <a:ext uri="{FF2B5EF4-FFF2-40B4-BE49-F238E27FC236}">
                <a16:creationId xmlns:a16="http://schemas.microsoft.com/office/drawing/2014/main" id="{EEC1858B-E6B7-4394-A88C-A5FE00A8FE95}"/>
              </a:ext>
            </a:extLst>
          </p:cNvPr>
          <p:cNvSpPr txBox="1">
            <a:spLocks/>
          </p:cNvSpPr>
          <p:nvPr/>
        </p:nvSpPr>
        <p:spPr>
          <a:xfrm>
            <a:off x="6274837" y="1595533"/>
            <a:ext cx="5024535" cy="4755502"/>
          </a:xfrm>
          <a:prstGeom prst="rect">
            <a:avLst/>
          </a:prstGeom>
        </p:spPr>
        <p:txBody>
          <a:bodyPr vert="horz" lIns="91440" tIns="45720" rIns="91440" bIns="45720" rtlCol="0" anchor="ctr">
            <a:normAutofit/>
          </a:bodyPr>
          <a:lst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rtl="0">
              <a:buFont typeface="Arial"/>
              <a:buNone/>
            </a:pPr>
            <a:r>
              <a:rPr lang="en-US" sz="4400" dirty="0">
                <a:solidFill>
                  <a:schemeClr val="accent6">
                    <a:lumMod val="40000"/>
                    <a:lumOff val="60000"/>
                  </a:schemeClr>
                </a:solidFill>
                <a:latin typeface="Bangers" pitchFamily="2" charset="0"/>
              </a:rPr>
              <a:t>Cons</a:t>
            </a:r>
          </a:p>
          <a:p>
            <a:pPr algn="l" rtl="0"/>
            <a:r>
              <a:rPr lang="en-US" b="1" dirty="0"/>
              <a:t>Inefficiency</a:t>
            </a:r>
            <a:r>
              <a:rPr lang="en-US" dirty="0"/>
              <a:t>: Bubble Sort has a worst-case and average-case time complexity of O(n^2), making it highly inefficient for large datasets.</a:t>
            </a:r>
          </a:p>
          <a:p>
            <a:pPr algn="l" rtl="0"/>
            <a:r>
              <a:rPr lang="en-US" b="1" dirty="0"/>
              <a:t>Lack of Efficiency for Reversed Arrays</a:t>
            </a:r>
            <a:r>
              <a:rPr lang="en-US" dirty="0"/>
              <a:t>: Bubble Sort performs poorly on arrays in reverse order as it requires multiple passes to swap adjacent elements.</a:t>
            </a:r>
          </a:p>
          <a:p>
            <a:pPr algn="l" rtl="0"/>
            <a:r>
              <a:rPr lang="en-US" b="1" dirty="0"/>
              <a:t>Lack of Efficiency for Random Order</a:t>
            </a:r>
            <a:r>
              <a:rPr lang="en-US" dirty="0"/>
              <a:t>: Even with random order arrays, Bubble Sort has to perform unnecessary comparisons and swaps, resulting in inefficiency.</a:t>
            </a:r>
          </a:p>
          <a:p>
            <a:pPr algn="l" rtl="0"/>
            <a:endParaRPr lang="en-US" dirty="0"/>
          </a:p>
          <a:p>
            <a:pPr algn="l" rtl="0"/>
            <a:endParaRPr lang="en-US" dirty="0"/>
          </a:p>
        </p:txBody>
      </p:sp>
    </p:spTree>
    <p:extLst>
      <p:ext uri="{BB962C8B-B14F-4D97-AF65-F5344CB8AC3E}">
        <p14:creationId xmlns:p14="http://schemas.microsoft.com/office/powerpoint/2010/main" val="169935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Bubble sort - Example</a:t>
            </a:r>
            <a:endParaRPr lang="ar-SA" dirty="0">
              <a:latin typeface="Bangers" pitchFamily="2" charset="0"/>
            </a:endParaRPr>
          </a:p>
        </p:txBody>
      </p:sp>
      <p:pic>
        <p:nvPicPr>
          <p:cNvPr id="5" name="Content Placeholder 4">
            <a:extLst>
              <a:ext uri="{FF2B5EF4-FFF2-40B4-BE49-F238E27FC236}">
                <a16:creationId xmlns:a16="http://schemas.microsoft.com/office/drawing/2014/main" id="{31B2B69C-9FD5-4E76-8F8E-00E674B33F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649" y="1474236"/>
            <a:ext cx="8382994" cy="4876799"/>
          </a:xfrm>
        </p:spPr>
      </p:pic>
      <p:sp>
        <p:nvSpPr>
          <p:cNvPr id="6" name="Title 1">
            <a:extLst>
              <a:ext uri="{FF2B5EF4-FFF2-40B4-BE49-F238E27FC236}">
                <a16:creationId xmlns:a16="http://schemas.microsoft.com/office/drawing/2014/main" id="{BD0CA491-90D4-4D9D-8303-AC74C9E36807}"/>
              </a:ext>
            </a:extLst>
          </p:cNvPr>
          <p:cNvSpPr txBox="1">
            <a:spLocks/>
          </p:cNvSpPr>
          <p:nvPr/>
        </p:nvSpPr>
        <p:spPr>
          <a:xfrm>
            <a:off x="5751513" y="4925091"/>
            <a:ext cx="5975266" cy="1682618"/>
          </a:xfrm>
          <a:prstGeom prst="rect">
            <a:avLst/>
          </a:prstGeom>
          <a:solidFill>
            <a:schemeClr val="bg1">
              <a:lumMod val="75000"/>
              <a:lumOff val="25000"/>
            </a:schemeClr>
          </a:solidFill>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en-US" dirty="0">
                <a:latin typeface="Bangers" pitchFamily="2" charset="0"/>
              </a:rPr>
              <a:t>OUTPUT</a:t>
            </a:r>
          </a:p>
          <a:p>
            <a:endParaRPr lang="ar-SA" dirty="0">
              <a:latin typeface="Bangers" pitchFamily="2" charset="0"/>
            </a:endParaRPr>
          </a:p>
        </p:txBody>
      </p:sp>
      <p:pic>
        <p:nvPicPr>
          <p:cNvPr id="8" name="Picture 7">
            <a:extLst>
              <a:ext uri="{FF2B5EF4-FFF2-40B4-BE49-F238E27FC236}">
                <a16:creationId xmlns:a16="http://schemas.microsoft.com/office/drawing/2014/main" id="{4566F61F-E60C-42D5-814C-CFFAA3747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5885814"/>
            <a:ext cx="5261811" cy="562331"/>
          </a:xfrm>
          <a:prstGeom prst="rect">
            <a:avLst/>
          </a:prstGeom>
        </p:spPr>
      </p:pic>
    </p:spTree>
    <p:extLst>
      <p:ext uri="{BB962C8B-B14F-4D97-AF65-F5344CB8AC3E}">
        <p14:creationId xmlns:p14="http://schemas.microsoft.com/office/powerpoint/2010/main" val="349017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Merge sort </a:t>
            </a:r>
            <a:endParaRPr lang="ar-SA" dirty="0">
              <a:latin typeface="Bangers" pitchFamily="2" charset="0"/>
            </a:endParaRPr>
          </a:p>
        </p:txBody>
      </p:sp>
      <p:sp>
        <p:nvSpPr>
          <p:cNvPr id="3" name="Content Placeholder 2">
            <a:extLst>
              <a:ext uri="{FF2B5EF4-FFF2-40B4-BE49-F238E27FC236}">
                <a16:creationId xmlns:a16="http://schemas.microsoft.com/office/drawing/2014/main" id="{C7518ACD-A3DF-4D65-8E2E-1876FFD89251}"/>
              </a:ext>
            </a:extLst>
          </p:cNvPr>
          <p:cNvSpPr>
            <a:spLocks noGrp="1"/>
          </p:cNvSpPr>
          <p:nvPr>
            <p:ph idx="1"/>
          </p:nvPr>
        </p:nvSpPr>
        <p:spPr>
          <a:xfrm>
            <a:off x="685801" y="1259634"/>
            <a:ext cx="9415462" cy="5234472"/>
          </a:xfrm>
        </p:spPr>
        <p:txBody>
          <a:bodyPr>
            <a:normAutofit lnSpcReduction="10000"/>
          </a:bodyPr>
          <a:lstStyle/>
          <a:p>
            <a:pPr algn="l" rtl="0"/>
            <a:r>
              <a:rPr lang="en-US" sz="2000" b="1" dirty="0"/>
              <a:t>Merge sort </a:t>
            </a:r>
            <a:r>
              <a:rPr lang="en-US" sz="2000" dirty="0"/>
              <a:t>is a divide-and-conquer algorithm that divides the input array into two halves, recursively sorts each half, and then merges the sorted halves to produce a sorted output</a:t>
            </a:r>
            <a:endParaRPr lang="en-US" sz="200" dirty="0"/>
          </a:p>
          <a:p>
            <a:pPr algn="l" rtl="0"/>
            <a:r>
              <a:rPr lang="en-US" sz="2000" b="1" dirty="0"/>
              <a:t>Graphical illustration</a:t>
            </a:r>
          </a:p>
          <a:p>
            <a:pPr algn="l" rtl="0"/>
            <a:endParaRPr lang="en-US" sz="2000" b="1" dirty="0"/>
          </a:p>
          <a:p>
            <a:pPr algn="l" rtl="0"/>
            <a:endParaRPr lang="en-US" sz="2000" b="1" dirty="0"/>
          </a:p>
          <a:p>
            <a:pPr algn="l" rtl="0"/>
            <a:endParaRPr lang="en-US" sz="2000" b="1" dirty="0"/>
          </a:p>
          <a:p>
            <a:pPr algn="l" rtl="0"/>
            <a:endParaRPr lang="en-US" sz="2000" b="1" dirty="0"/>
          </a:p>
          <a:p>
            <a:pPr algn="l" rtl="0"/>
            <a:endParaRPr lang="en-US" sz="2000" b="1" dirty="0"/>
          </a:p>
          <a:p>
            <a:pPr algn="l" rtl="0"/>
            <a:endParaRPr lang="en-US" sz="2000" b="1" dirty="0"/>
          </a:p>
          <a:p>
            <a:pPr algn="l" rtl="0"/>
            <a:endParaRPr lang="en-US" sz="2000" dirty="0"/>
          </a:p>
          <a:p>
            <a:pPr algn="l" rtl="0"/>
            <a:endParaRPr lang="en-US" sz="2000" dirty="0"/>
          </a:p>
          <a:p>
            <a:pPr algn="l" rtl="0"/>
            <a:r>
              <a:rPr lang="en-US" sz="2000" dirty="0"/>
              <a:t>Fun Example Video: </a:t>
            </a:r>
            <a:r>
              <a:rPr lang="en-US" sz="2000" dirty="0">
                <a:hlinkClick r:id="rId2"/>
              </a:rPr>
              <a:t>https://www.youtube.com/watch?v=KF2j-9iSf4Q</a:t>
            </a:r>
            <a:endParaRPr lang="en-US" sz="2000" dirty="0"/>
          </a:p>
        </p:txBody>
      </p:sp>
      <p:pic>
        <p:nvPicPr>
          <p:cNvPr id="5" name="Picture 4">
            <a:extLst>
              <a:ext uri="{FF2B5EF4-FFF2-40B4-BE49-F238E27FC236}">
                <a16:creationId xmlns:a16="http://schemas.microsoft.com/office/drawing/2014/main" id="{849F7B95-1175-4F26-BCD5-17E2F190A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953" y="2318198"/>
            <a:ext cx="3676279" cy="3676279"/>
          </a:xfrm>
          <a:prstGeom prst="rect">
            <a:avLst/>
          </a:prstGeom>
        </p:spPr>
      </p:pic>
    </p:spTree>
    <p:extLst>
      <p:ext uri="{BB962C8B-B14F-4D97-AF65-F5344CB8AC3E}">
        <p14:creationId xmlns:p14="http://schemas.microsoft.com/office/powerpoint/2010/main" val="400927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Merge sort – How it works</a:t>
            </a:r>
            <a:endParaRPr lang="ar-SA" dirty="0">
              <a:latin typeface="Bangers" pitchFamily="2" charset="0"/>
            </a:endParaRPr>
          </a:p>
        </p:txBody>
      </p:sp>
      <p:sp>
        <p:nvSpPr>
          <p:cNvPr id="3" name="Content Placeholder 2">
            <a:extLst>
              <a:ext uri="{FF2B5EF4-FFF2-40B4-BE49-F238E27FC236}">
                <a16:creationId xmlns:a16="http://schemas.microsoft.com/office/drawing/2014/main" id="{C7518ACD-A3DF-4D65-8E2E-1876FFD89251}"/>
              </a:ext>
            </a:extLst>
          </p:cNvPr>
          <p:cNvSpPr>
            <a:spLocks noGrp="1"/>
          </p:cNvSpPr>
          <p:nvPr>
            <p:ph idx="1"/>
          </p:nvPr>
        </p:nvSpPr>
        <p:spPr>
          <a:xfrm>
            <a:off x="685801" y="1259634"/>
            <a:ext cx="9415462" cy="5234472"/>
          </a:xfrm>
        </p:spPr>
        <p:txBody>
          <a:bodyPr>
            <a:normAutofit/>
          </a:bodyPr>
          <a:lstStyle/>
          <a:p>
            <a:pPr marL="342900" lvl="0" indent="-342900" algn="l" rtl="0">
              <a:buFont typeface="+mj-lt"/>
              <a:buAutoNum type="arabicPeriod"/>
            </a:pPr>
            <a:r>
              <a:rPr lang="en-US" dirty="0"/>
              <a:t>Divide the problem into two sub-parts.</a:t>
            </a:r>
          </a:p>
          <a:p>
            <a:pPr marL="342900" lvl="0" indent="-342900" algn="l" rtl="0">
              <a:buFont typeface="+mj-lt"/>
              <a:buAutoNum type="arabicPeriod"/>
            </a:pPr>
            <a:r>
              <a:rPr lang="en-US" dirty="0"/>
              <a:t>Solve them Recursively.</a:t>
            </a:r>
          </a:p>
          <a:p>
            <a:pPr marL="342900" lvl="0" indent="-342900" algn="l" rtl="0">
              <a:buFont typeface="+mj-lt"/>
              <a:buAutoNum type="arabicPeriod"/>
            </a:pPr>
            <a:r>
              <a:rPr lang="en-US" dirty="0"/>
              <a:t>Merge the two sub-part using the merge algorithm.</a:t>
            </a:r>
          </a:p>
          <a:p>
            <a:pPr marL="342900" lvl="0" indent="-342900" algn="l" rtl="0">
              <a:buFont typeface="+mj-lt"/>
              <a:buAutoNum type="arabicPeriod"/>
            </a:pPr>
            <a:endParaRPr lang="en-US" dirty="0"/>
          </a:p>
          <a:p>
            <a:pPr marL="342900" lvl="0" indent="-342900" algn="l" rtl="0">
              <a:buFont typeface="+mj-lt"/>
              <a:buAutoNum type="arabicPeriod"/>
            </a:pPr>
            <a:endParaRPr lang="en-US" dirty="0"/>
          </a:p>
          <a:p>
            <a:pPr marL="342900" lvl="0" indent="-342900" algn="l" rtl="0">
              <a:buFont typeface="+mj-lt"/>
              <a:buAutoNum type="arabicPeriod"/>
            </a:pPr>
            <a:endParaRPr lang="en-US" dirty="0"/>
          </a:p>
          <a:p>
            <a:pPr marL="342900" lvl="0" indent="-342900" algn="l" rtl="0">
              <a:buFont typeface="+mj-lt"/>
              <a:buAutoNum type="arabicPeriod"/>
            </a:pPr>
            <a:endParaRPr lang="en-US" dirty="0"/>
          </a:p>
          <a:p>
            <a:pPr marL="342900" lvl="0" indent="-342900" algn="l" rtl="0">
              <a:buFont typeface="+mj-lt"/>
              <a:buAutoNum type="arabicPeriod"/>
            </a:pPr>
            <a:endParaRPr lang="en-US" dirty="0"/>
          </a:p>
          <a:p>
            <a:pPr marL="342900" lvl="0" indent="-342900" algn="l" rtl="0">
              <a:buFont typeface="+mj-lt"/>
              <a:buAutoNum type="arabicPeriod"/>
            </a:pPr>
            <a:endParaRPr lang="en-US" dirty="0"/>
          </a:p>
          <a:p>
            <a:pPr algn="l" rtl="0"/>
            <a:endParaRPr lang="en-US" sz="2000" b="1" dirty="0"/>
          </a:p>
          <a:p>
            <a:pPr algn="l" rtl="0"/>
            <a:endParaRPr lang="en-US" sz="2000" b="1" dirty="0"/>
          </a:p>
          <a:p>
            <a:pPr algn="l" rtl="0"/>
            <a:endParaRPr lang="en-US" sz="2000" b="1" dirty="0"/>
          </a:p>
        </p:txBody>
      </p:sp>
      <p:pic>
        <p:nvPicPr>
          <p:cNvPr id="6" name="Picture 5">
            <a:extLst>
              <a:ext uri="{FF2B5EF4-FFF2-40B4-BE49-F238E27FC236}">
                <a16:creationId xmlns:a16="http://schemas.microsoft.com/office/drawing/2014/main" id="{924DE1CE-FC55-47FA-9A05-9036AA66F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90600"/>
            <a:ext cx="5503506" cy="5503506"/>
          </a:xfrm>
          <a:prstGeom prst="rect">
            <a:avLst/>
          </a:prstGeom>
        </p:spPr>
      </p:pic>
    </p:spTree>
    <p:extLst>
      <p:ext uri="{BB962C8B-B14F-4D97-AF65-F5344CB8AC3E}">
        <p14:creationId xmlns:p14="http://schemas.microsoft.com/office/powerpoint/2010/main" val="243963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Merge sort – Pros &amp; Cons</a:t>
            </a:r>
            <a:endParaRPr lang="ar-SA" dirty="0">
              <a:latin typeface="Bangers" pitchFamily="2" charset="0"/>
            </a:endParaRPr>
          </a:p>
        </p:txBody>
      </p:sp>
      <p:sp>
        <p:nvSpPr>
          <p:cNvPr id="3" name="Content Placeholder 2">
            <a:extLst>
              <a:ext uri="{FF2B5EF4-FFF2-40B4-BE49-F238E27FC236}">
                <a16:creationId xmlns:a16="http://schemas.microsoft.com/office/drawing/2014/main" id="{C7518ACD-A3DF-4D65-8E2E-1876FFD89251}"/>
              </a:ext>
            </a:extLst>
          </p:cNvPr>
          <p:cNvSpPr>
            <a:spLocks noGrp="1"/>
          </p:cNvSpPr>
          <p:nvPr>
            <p:ph idx="1"/>
          </p:nvPr>
        </p:nvSpPr>
        <p:spPr>
          <a:xfrm>
            <a:off x="685800" y="1595534"/>
            <a:ext cx="5024535" cy="4755502"/>
          </a:xfrm>
        </p:spPr>
        <p:txBody>
          <a:bodyPr>
            <a:normAutofit/>
          </a:bodyPr>
          <a:lstStyle/>
          <a:p>
            <a:pPr marL="0" indent="0" algn="ctr" rtl="0">
              <a:buNone/>
            </a:pPr>
            <a:r>
              <a:rPr lang="en-US" sz="4400" dirty="0">
                <a:solidFill>
                  <a:schemeClr val="accent3">
                    <a:lumMod val="40000"/>
                    <a:lumOff val="60000"/>
                  </a:schemeClr>
                </a:solidFill>
                <a:latin typeface="Bangers" pitchFamily="2" charset="0"/>
              </a:rPr>
              <a:t>PROS</a:t>
            </a:r>
          </a:p>
          <a:p>
            <a:pPr algn="l" rtl="0"/>
            <a:r>
              <a:rPr lang="en-US" b="1" dirty="0"/>
              <a:t>Efficient Sorting</a:t>
            </a:r>
            <a:r>
              <a:rPr lang="en-US" dirty="0"/>
              <a:t>: Merge Sort has a time complexity of O(n log n) in all cases, making it suitable for large datasets.</a:t>
            </a:r>
          </a:p>
          <a:p>
            <a:pPr algn="l" rtl="0"/>
            <a:r>
              <a:rPr lang="en-US" b="1" dirty="0"/>
              <a:t>Stability: </a:t>
            </a:r>
            <a:r>
              <a:rPr lang="en-US" dirty="0"/>
              <a:t>Merge Sort is a stable sorting algorithm, meaning it maintains the relative order of equal elements.</a:t>
            </a:r>
          </a:p>
          <a:p>
            <a:pPr algn="l" rtl="0"/>
            <a:r>
              <a:rPr lang="en-US" b="1" dirty="0"/>
              <a:t>Out-of-place Sorting: </a:t>
            </a:r>
            <a:r>
              <a:rPr lang="en-US" dirty="0"/>
              <a:t>Merge Sort creates temporary arrays during the merging process, which can be advantageous when memory space is not a concern.</a:t>
            </a:r>
          </a:p>
          <a:p>
            <a:pPr algn="l" rtl="0"/>
            <a:endParaRPr lang="en-US" dirty="0"/>
          </a:p>
          <a:p>
            <a:pPr algn="l" rtl="0"/>
            <a:endParaRPr lang="en-US" dirty="0"/>
          </a:p>
        </p:txBody>
      </p:sp>
      <p:sp>
        <p:nvSpPr>
          <p:cNvPr id="5" name="Content Placeholder 2">
            <a:extLst>
              <a:ext uri="{FF2B5EF4-FFF2-40B4-BE49-F238E27FC236}">
                <a16:creationId xmlns:a16="http://schemas.microsoft.com/office/drawing/2014/main" id="{EEC1858B-E6B7-4394-A88C-A5FE00A8FE95}"/>
              </a:ext>
            </a:extLst>
          </p:cNvPr>
          <p:cNvSpPr txBox="1">
            <a:spLocks/>
          </p:cNvSpPr>
          <p:nvPr/>
        </p:nvSpPr>
        <p:spPr>
          <a:xfrm>
            <a:off x="6274837" y="1595533"/>
            <a:ext cx="5024535" cy="4755502"/>
          </a:xfrm>
          <a:prstGeom prst="rect">
            <a:avLst/>
          </a:prstGeom>
        </p:spPr>
        <p:txBody>
          <a:bodyPr vert="horz" lIns="91440" tIns="45720" rIns="91440" bIns="45720" rtlCol="0" anchor="ctr">
            <a:normAutofit/>
          </a:bodyPr>
          <a:lst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rtl="0">
              <a:buFont typeface="Arial"/>
              <a:buNone/>
            </a:pPr>
            <a:r>
              <a:rPr lang="en-US" sz="4400" dirty="0">
                <a:solidFill>
                  <a:schemeClr val="accent6">
                    <a:lumMod val="40000"/>
                    <a:lumOff val="60000"/>
                  </a:schemeClr>
                </a:solidFill>
                <a:latin typeface="Bangers" pitchFamily="2" charset="0"/>
              </a:rPr>
              <a:t>Cons</a:t>
            </a:r>
          </a:p>
          <a:p>
            <a:pPr algn="l" rtl="0"/>
            <a:r>
              <a:rPr lang="en-US" b="1" dirty="0"/>
              <a:t>Extra Space Requirement: </a:t>
            </a:r>
            <a:r>
              <a:rPr lang="en-US" dirty="0"/>
              <a:t>Merge Sort requires additional memory space to store the temporary arrays during merging, which can be a drawback for memory-constrained environments.</a:t>
            </a:r>
          </a:p>
          <a:p>
            <a:pPr algn="l" rtl="0"/>
            <a:r>
              <a:rPr lang="en-US" b="1" dirty="0"/>
              <a:t>Recursive Approach: </a:t>
            </a:r>
            <a:r>
              <a:rPr lang="en-US" dirty="0"/>
              <a:t>Merge Sort uses recursion, which may result in additional function call overhead and stack space usage.</a:t>
            </a:r>
          </a:p>
          <a:p>
            <a:pPr algn="l" rtl="0"/>
            <a:r>
              <a:rPr lang="en-US" b="1" dirty="0"/>
              <a:t>Not Adaptive: </a:t>
            </a:r>
            <a:r>
              <a:rPr lang="en-US" dirty="0"/>
              <a:t>Merge Sort's performance remains consistent regardless of the initial order of the elements, making it inefficient for partially sorted arrays.</a:t>
            </a:r>
          </a:p>
          <a:p>
            <a:pPr algn="l" rtl="0"/>
            <a:endParaRPr lang="en-US" dirty="0"/>
          </a:p>
        </p:txBody>
      </p:sp>
    </p:spTree>
    <p:extLst>
      <p:ext uri="{BB962C8B-B14F-4D97-AF65-F5344CB8AC3E}">
        <p14:creationId xmlns:p14="http://schemas.microsoft.com/office/powerpoint/2010/main" val="226491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6F70-FE3E-4B2B-B321-1DF90B7CDDAA}"/>
              </a:ext>
            </a:extLst>
          </p:cNvPr>
          <p:cNvSpPr>
            <a:spLocks noGrp="1"/>
          </p:cNvSpPr>
          <p:nvPr>
            <p:ph type="title"/>
          </p:nvPr>
        </p:nvSpPr>
        <p:spPr>
          <a:xfrm>
            <a:off x="685801" y="506964"/>
            <a:ext cx="10131425" cy="967273"/>
          </a:xfrm>
        </p:spPr>
        <p:txBody>
          <a:bodyPr/>
          <a:lstStyle/>
          <a:p>
            <a:r>
              <a:rPr lang="en-US" dirty="0">
                <a:latin typeface="Bangers" pitchFamily="2" charset="0"/>
              </a:rPr>
              <a:t>Merge sort - Example</a:t>
            </a:r>
            <a:endParaRPr lang="ar-SA" dirty="0">
              <a:latin typeface="Bangers" pitchFamily="2" charset="0"/>
            </a:endParaRPr>
          </a:p>
        </p:txBody>
      </p:sp>
      <p:pic>
        <p:nvPicPr>
          <p:cNvPr id="5" name="Content Placeholder 4">
            <a:extLst>
              <a:ext uri="{FF2B5EF4-FFF2-40B4-BE49-F238E27FC236}">
                <a16:creationId xmlns:a16="http://schemas.microsoft.com/office/drawing/2014/main" id="{31B2B69C-9FD5-4E76-8F8E-00E674B33F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190" y="1371599"/>
            <a:ext cx="4241663" cy="4876799"/>
          </a:xfrm>
        </p:spPr>
      </p:pic>
      <p:pic>
        <p:nvPicPr>
          <p:cNvPr id="7" name="Content Placeholder 4">
            <a:extLst>
              <a:ext uri="{FF2B5EF4-FFF2-40B4-BE49-F238E27FC236}">
                <a16:creationId xmlns:a16="http://schemas.microsoft.com/office/drawing/2014/main" id="{0E8858EE-B3DC-4D79-AB4E-A4CB4714F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808" y="501989"/>
            <a:ext cx="6354391" cy="5180354"/>
          </a:xfrm>
          <a:prstGeom prst="rect">
            <a:avLst/>
          </a:prstGeom>
        </p:spPr>
      </p:pic>
      <p:sp>
        <p:nvSpPr>
          <p:cNvPr id="6" name="Title 1">
            <a:extLst>
              <a:ext uri="{FF2B5EF4-FFF2-40B4-BE49-F238E27FC236}">
                <a16:creationId xmlns:a16="http://schemas.microsoft.com/office/drawing/2014/main" id="{BD0CA491-90D4-4D9D-8303-AC74C9E36807}"/>
              </a:ext>
            </a:extLst>
          </p:cNvPr>
          <p:cNvSpPr txBox="1">
            <a:spLocks/>
          </p:cNvSpPr>
          <p:nvPr/>
        </p:nvSpPr>
        <p:spPr>
          <a:xfrm>
            <a:off x="5224242" y="5688253"/>
            <a:ext cx="6281957" cy="777861"/>
          </a:xfrm>
          <a:prstGeom prst="rect">
            <a:avLst/>
          </a:prstGeom>
          <a:solidFill>
            <a:schemeClr val="bg1">
              <a:lumMod val="75000"/>
              <a:lumOff val="25000"/>
            </a:schemeClr>
          </a:solidFill>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en-US" dirty="0">
                <a:latin typeface="Bangers" pitchFamily="2" charset="0"/>
              </a:rPr>
              <a:t>OUTPUT</a:t>
            </a:r>
          </a:p>
        </p:txBody>
      </p:sp>
      <p:pic>
        <p:nvPicPr>
          <p:cNvPr id="8" name="Picture 7">
            <a:extLst>
              <a:ext uri="{FF2B5EF4-FFF2-40B4-BE49-F238E27FC236}">
                <a16:creationId xmlns:a16="http://schemas.microsoft.com/office/drawing/2014/main" id="{4566F61F-E60C-42D5-814C-CFFAA3747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1609" y="5987630"/>
            <a:ext cx="5261811" cy="394636"/>
          </a:xfrm>
          <a:prstGeom prst="rect">
            <a:avLst/>
          </a:prstGeom>
        </p:spPr>
      </p:pic>
    </p:spTree>
    <p:extLst>
      <p:ext uri="{BB962C8B-B14F-4D97-AF65-F5344CB8AC3E}">
        <p14:creationId xmlns:p14="http://schemas.microsoft.com/office/powerpoint/2010/main" val="1728186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115</TotalTime>
  <Words>791</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Bangers</vt:lpstr>
      <vt:lpstr>Calibri</vt:lpstr>
      <vt:lpstr>Calibri Light</vt:lpstr>
      <vt:lpstr>Times New Roman</vt:lpstr>
      <vt:lpstr>Celestial</vt:lpstr>
      <vt:lpstr>Bubble and merge sort</vt:lpstr>
      <vt:lpstr>Bubble sort</vt:lpstr>
      <vt:lpstr>Bubble sort – How it works</vt:lpstr>
      <vt:lpstr>Bubble sort – Pros &amp; Cons</vt:lpstr>
      <vt:lpstr>Bubble sort - Example</vt:lpstr>
      <vt:lpstr>Merge sort </vt:lpstr>
      <vt:lpstr>Merge sort – How it works</vt:lpstr>
      <vt:lpstr>Merge sort – Pros &amp; Cons</vt:lpstr>
      <vt:lpstr>Merge sort - Example</vt:lpstr>
      <vt:lpstr>Bubble sort VS Merge Sort - Time Complexity</vt:lpstr>
      <vt:lpstr>Bubble sort VS Merge Sort - Space Complexity</vt:lpstr>
      <vt:lpstr>Bubble sort VS Merge Sort - Adaptability</vt:lpstr>
      <vt:lpstr>Bubble sort VS Merge Sort - Efficiency</vt:lpstr>
      <vt:lpstr>Bubble sort VS Merge Sort - Implementation Complexity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title>
  <dc:creator>MC</dc:creator>
  <cp:lastModifiedBy>MC</cp:lastModifiedBy>
  <cp:revision>14</cp:revision>
  <dcterms:created xsi:type="dcterms:W3CDTF">2023-08-21T16:24:34Z</dcterms:created>
  <dcterms:modified xsi:type="dcterms:W3CDTF">2023-08-21T18:25:47Z</dcterms:modified>
</cp:coreProperties>
</file>