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2"/>
  </p:normalViewPr>
  <p:slideViewPr>
    <p:cSldViewPr snapToGrid="0" snapToObjects="1">
      <p:cViewPr varScale="1">
        <p:scale>
          <a:sx n="69" d="100"/>
          <a:sy n="69" d="100"/>
        </p:scale>
        <p:origin x="9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57885"/>
            <a:ext cx="10464800" cy="7112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成组"/>
          <p:cNvGrpSpPr/>
          <p:nvPr/>
        </p:nvGrpSpPr>
        <p:grpSpPr>
          <a:xfrm>
            <a:off x="-33" y="-25"/>
            <a:ext cx="1625609" cy="9751351"/>
            <a:chOff x="-16" y="-12"/>
            <a:chExt cx="1625608" cy="9751349"/>
          </a:xfrm>
        </p:grpSpPr>
        <p:sp>
          <p:nvSpPr>
            <p:cNvPr id="117" name="矩形"/>
            <p:cNvSpPr/>
            <p:nvPr/>
          </p:nvSpPr>
          <p:spPr>
            <a:xfrm>
              <a:off x="-17" y="-13"/>
              <a:ext cx="1625607" cy="758618"/>
            </a:xfrm>
            <a:prstGeom prst="rect">
              <a:avLst/>
            </a:prstGeom>
            <a:gradFill flip="none" rotWithShape="1">
              <a:gsLst>
                <a:gs pos="0">
                  <a:srgbClr val="EEB00B"/>
                </a:gs>
                <a:gs pos="100000">
                  <a:srgbClr val="200B5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矩形"/>
            <p:cNvSpPr/>
            <p:nvPr/>
          </p:nvSpPr>
          <p:spPr>
            <a:xfrm>
              <a:off x="-17" y="4551669"/>
              <a:ext cx="1625607" cy="5199669"/>
            </a:xfrm>
            <a:prstGeom prst="rect">
              <a:avLst/>
            </a:prstGeom>
            <a:gradFill flip="none" rotWithShape="1">
              <a:gsLst>
                <a:gs pos="0">
                  <a:srgbClr val="200B5B"/>
                </a:gs>
                <a:gs pos="100000">
                  <a:srgbClr val="EEB00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5" y="704413"/>
              <a:ext cx="1625607" cy="4226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633457" y="9366571"/>
            <a:ext cx="371345" cy="387034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r" defTabSz="1300480">
              <a:defRPr sz="18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8917"/>
            <a:ext cx="533400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omework 1"/>
          <p:cNvSpPr txBox="1">
            <a:spLocks noGrp="1"/>
          </p:cNvSpPr>
          <p:nvPr>
            <p:ph type="title" idx="4294967295"/>
          </p:nvPr>
        </p:nvSpPr>
        <p:spPr>
          <a:xfrm>
            <a:off x="507434" y="652779"/>
            <a:ext cx="6554331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Homework 2</a:t>
            </a:r>
          </a:p>
        </p:txBody>
      </p:sp>
      <p:sp>
        <p:nvSpPr>
          <p:cNvPr id="131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>
            <a:normAutofit lnSpcReduction="10000"/>
          </a:bodyPr>
          <a:lstStyle/>
          <a:p>
            <a:pPr marL="428133" indent="-428133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Try to simulate a computer attack: implement a malicious code, including </a:t>
            </a:r>
            <a:r>
              <a:rPr b="1">
                <a:solidFill>
                  <a:srgbClr val="FFF728"/>
                </a:solidFill>
              </a:rPr>
              <a:t>but not limited to</a:t>
            </a:r>
            <a:r>
              <a:t> buffer overflow, dictionary attack (the dictionary file could be from Internet or written by yourself) and viruses. Explain how it works and how to defend such kind of attack.</a:t>
            </a:r>
            <a:endParaRPr sz="2600"/>
          </a:p>
          <a:p>
            <a:pPr marL="689954" lvl="1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Programing language: C/C++</a:t>
            </a:r>
          </a:p>
          <a:p>
            <a:pPr marL="689954" lvl="1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Submission: a zip folder including: </a:t>
            </a:r>
          </a:p>
          <a:p>
            <a:pPr marL="1055896" lvl="2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Source code</a:t>
            </a:r>
          </a:p>
          <a:p>
            <a:pPr marL="1055896" lvl="2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Executable file</a:t>
            </a:r>
          </a:p>
          <a:p>
            <a:pPr marL="1055896" lvl="2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 (PDF)</a:t>
            </a:r>
          </a:p>
          <a:p>
            <a:pPr marL="1550831" lvl="3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simple introduction about this kind of attack.</a:t>
            </a:r>
          </a:p>
          <a:p>
            <a:pPr marL="1550831" lvl="3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Programming environment</a:t>
            </a:r>
          </a:p>
          <a:p>
            <a:pPr marL="1550831" lvl="3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Explain how you design your algorithm</a:t>
            </a:r>
          </a:p>
          <a:p>
            <a:pPr marL="1550831" lvl="3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of experiments</a:t>
            </a:r>
          </a:p>
          <a:p>
            <a:pPr marL="1550831" lvl="3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to defend?</a:t>
            </a:r>
          </a:p>
          <a:p>
            <a:pPr marL="1550831" lvl="3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Summary and experience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Homework 1"/>
          <p:cNvSpPr txBox="1">
            <a:spLocks noGrp="1"/>
          </p:cNvSpPr>
          <p:nvPr>
            <p:ph type="title" idx="4294967295"/>
          </p:nvPr>
        </p:nvSpPr>
        <p:spPr>
          <a:xfrm>
            <a:off x="507434" y="652779"/>
            <a:ext cx="6554331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Homework 2</a:t>
            </a:r>
          </a:p>
        </p:txBody>
      </p:sp>
      <p:sp>
        <p:nvSpPr>
          <p:cNvPr id="134" name="Requirements:…"/>
          <p:cNvSpPr txBox="1">
            <a:spLocks noGrp="1"/>
          </p:cNvSpPr>
          <p:nvPr>
            <p:ph type="body" idx="4294967295"/>
          </p:nvPr>
        </p:nvSpPr>
        <p:spPr>
          <a:xfrm>
            <a:off x="1740744" y="18824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404866" indent="-404866" defTabSz="1131416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362247" indent="-362247" defTabSz="1131416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Requirements:</a:t>
            </a:r>
          </a:p>
          <a:p>
            <a:pPr marL="749950" lvl="1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 smtClean="0"/>
              <a:t>Submit to </a:t>
            </a:r>
            <a:r>
              <a:rPr lang="en-US" altLang="zh-CN" dirty="0" err="1" smtClean="0"/>
              <a:t>course.zju.edu.cn</a:t>
            </a:r>
            <a:endParaRPr lang="en-US" altLang="zh-CN" dirty="0" smtClean="0"/>
          </a:p>
          <a:p>
            <a:pPr marL="749950" lvl="1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smtClean="0"/>
              <a:t>zip </a:t>
            </a:r>
            <a:r>
              <a:rPr dirty="0"/>
              <a:t>folder name:  </a:t>
            </a:r>
            <a:r>
              <a:rPr lang="zh-CN" altLang="en-US" dirty="0"/>
              <a:t> </a:t>
            </a:r>
            <a:r>
              <a:rPr dirty="0" smtClean="0"/>
              <a:t>HW2-</a:t>
            </a:r>
            <a:r>
              <a:rPr dirty="0"/>
              <a:t>[Student ID]-[Your name]</a:t>
            </a:r>
          </a:p>
          <a:p>
            <a:pPr marL="749950" lvl="1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DDL:</a:t>
            </a:r>
            <a:r>
              <a:rPr i="1" dirty="0"/>
              <a:t> </a:t>
            </a:r>
            <a:r>
              <a:rPr b="1" i="1" dirty="0"/>
              <a:t>23:59:59   </a:t>
            </a:r>
            <a:r>
              <a:rPr lang="en-US" b="1" i="1" dirty="0" smtClean="0"/>
              <a:t>Mar</a:t>
            </a:r>
            <a:r>
              <a:rPr b="1" i="1" dirty="0" smtClean="0"/>
              <a:t> </a:t>
            </a:r>
            <a:r>
              <a:rPr lang="en-US" b="1" i="1" dirty="0" smtClean="0"/>
              <a:t>26</a:t>
            </a:r>
            <a:r>
              <a:rPr b="1" i="1" smtClean="0"/>
              <a:t>, </a:t>
            </a:r>
            <a:r>
              <a:rPr b="1" i="1" smtClean="0"/>
              <a:t>20</a:t>
            </a:r>
            <a:r>
              <a:rPr lang="en-US" altLang="zh-CN" b="1" i="1" smtClean="0"/>
              <a:t>20</a:t>
            </a:r>
            <a:endParaRPr b="1" i="1" dirty="0"/>
          </a:p>
          <a:p>
            <a:pPr marL="749950" lvl="1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Report: Chinese/English</a:t>
            </a:r>
          </a:p>
          <a:p>
            <a:pPr marL="749950" lvl="1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Penalty: your score will be reduced by</a:t>
            </a:r>
          </a:p>
          <a:p>
            <a:pPr marL="1147712" lvl="2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10% for being late within 24 hours</a:t>
            </a:r>
          </a:p>
          <a:p>
            <a:pPr marL="1147712" lvl="2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30% for being late within 48 hours</a:t>
            </a:r>
          </a:p>
          <a:p>
            <a:pPr marL="1147712" lvl="2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50% for being late more than 48 hours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自定义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Helvetica</vt:lpstr>
      <vt:lpstr>Helvetica Neue</vt:lpstr>
      <vt:lpstr>Helvetica Neue Light</vt:lpstr>
      <vt:lpstr>Helvetica Neue Medium</vt:lpstr>
      <vt:lpstr>Symbol</vt:lpstr>
      <vt:lpstr>Times New Roman</vt:lpstr>
      <vt:lpstr>Black</vt:lpstr>
      <vt:lpstr>Homework 2</vt:lpstr>
      <vt:lpstr>Homework 2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cp:lastModifiedBy>Microsoft Office 用户</cp:lastModifiedBy>
  <cp:revision>2</cp:revision>
  <dcterms:modified xsi:type="dcterms:W3CDTF">2020-03-19T06:04:09Z</dcterms:modified>
</cp:coreProperties>
</file>