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9" r:id="rId3"/>
    <p:sldId id="277" r:id="rId4"/>
    <p:sldId id="272" r:id="rId5"/>
    <p:sldId id="273" r:id="rId7"/>
    <p:sldId id="278" r:id="rId8"/>
    <p:sldId id="274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15" autoAdjust="0"/>
  </p:normalViewPr>
  <p:slideViewPr>
    <p:cSldViewPr snapToGrid="0">
      <p:cViewPr varScale="1">
        <p:scale>
          <a:sx n="65" d="100"/>
          <a:sy n="65" d="100"/>
        </p:scale>
        <p:origin x="485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EA177-02B3-4115-BBE1-8EC512AD9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76615-F2F9-46E8-A984-5206483800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将采集到的赛艇运动员数据信息进行标签化，并按基础、竞技、训练、</a:t>
            </a:r>
            <a:r>
              <a:rPr lang="zh-CN" altLang="en-US"/>
              <a:t>体能、机能、</a:t>
            </a:r>
            <a:r>
              <a:rPr lang="zh-CN" altLang="en-US">
                <a:sym typeface="+mn-ea"/>
              </a:rPr>
              <a:t>康复</a:t>
            </a:r>
            <a:r>
              <a:rPr lang="zh-CN" altLang="en-US"/>
              <a:t>等指标进行分类，构成完善的标签体系；通过各个维度数据的枚举，对运动员的各项特征属性进行细粒度刻画，进而挖掘潜在信息，抽象出运动员的画像标签；依赖于标签体系和运动员画像标签，按照条件筛选，对运动员进行分群，统计分析运动员特征，构建群体画像，同时按照特定条件勾勒出运动员个体画像；整合个体画像，从中归纳出具有赛艇项目夺冠条件的冠军模型，以此为参照，为运动员个性化制定精准且合理的饮食、训练、康复等计划，以提升竞技水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10299-0BD6-4177-AD6C-9F1F4C3DF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C00A-9A1A-4004-AB9F-8C4C4AC8B9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运动员（用户）画像系统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1604" y="3810315"/>
            <a:ext cx="2526030" cy="1291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画像标签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统计类标签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规则类标签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算法预测类标签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93" y="1498015"/>
            <a:ext cx="4170045" cy="21454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93" y="3861345"/>
            <a:ext cx="4325704" cy="2481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1604" y="1645594"/>
            <a:ext cx="206883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标签体系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基础类标签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竞技类标签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训练类标签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体能类标签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机能类标签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康复类标签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1604" y="5101864"/>
            <a:ext cx="498405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运动员分群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按照特定的条件选出目标运动员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洞察分析查看运动员特征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依赖于标签资产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指标类标签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画像标签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7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运动员（用户）画像系统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191895" y="1329055"/>
            <a:ext cx="9808845" cy="5405120"/>
            <a:chOff x="2913" y="2010"/>
            <a:chExt cx="15447" cy="8512"/>
          </a:xfrm>
        </p:grpSpPr>
        <p:grpSp>
          <p:nvGrpSpPr>
            <p:cNvPr id="79" name="组合 78"/>
            <p:cNvGrpSpPr/>
            <p:nvPr/>
          </p:nvGrpSpPr>
          <p:grpSpPr>
            <a:xfrm>
              <a:off x="2913" y="2010"/>
              <a:ext cx="13374" cy="7742"/>
              <a:chOff x="1320" y="2628"/>
              <a:chExt cx="13374" cy="7742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320" y="2628"/>
                <a:ext cx="7439" cy="7742"/>
                <a:chOff x="1387" y="2002"/>
                <a:chExt cx="7439" cy="7742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1387" y="4941"/>
                  <a:ext cx="1807" cy="1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3200"/>
                    <a:t>标签体系</a:t>
                  </a:r>
                  <a:endParaRPr lang="zh-CN" altLang="en-US" sz="3200"/>
                </a:p>
              </p:txBody>
            </p:sp>
            <p:sp>
              <p:nvSpPr>
                <p:cNvPr id="5" name="左大括号 4"/>
                <p:cNvSpPr/>
                <p:nvPr/>
              </p:nvSpPr>
              <p:spPr>
                <a:xfrm>
                  <a:off x="3297" y="2266"/>
                  <a:ext cx="1503" cy="7045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4875" y="2265"/>
                  <a:ext cx="143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基础类</a:t>
                  </a:r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4903" y="3362"/>
                  <a:ext cx="143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竞技类</a:t>
                  </a:r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4875" y="4606"/>
                  <a:ext cx="143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训练类</a:t>
                  </a:r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875" y="8641"/>
                  <a:ext cx="143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康复类</a:t>
                  </a:r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875" y="7296"/>
                  <a:ext cx="143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机能类</a:t>
                  </a:r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875" y="5951"/>
                  <a:ext cx="143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体能类</a:t>
                  </a:r>
                  <a:endParaRPr lang="zh-CN" altLang="en-US"/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6576" y="2002"/>
                  <a:ext cx="2250" cy="1363"/>
                  <a:chOff x="6576" y="2002"/>
                  <a:chExt cx="2250" cy="1716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6576" y="2002"/>
                    <a:ext cx="2250" cy="1393"/>
                    <a:chOff x="6576" y="2002"/>
                    <a:chExt cx="2250" cy="1393"/>
                  </a:xfrm>
                </p:grpSpPr>
                <p:sp>
                  <p:nvSpPr>
                    <p:cNvPr id="16" name="左大括号 15"/>
                    <p:cNvSpPr/>
                    <p:nvPr/>
                  </p:nvSpPr>
                  <p:spPr>
                    <a:xfrm>
                      <a:off x="6576" y="2002"/>
                      <a:ext cx="165" cy="1393"/>
                    </a:xfrm>
                    <a:prstGeom prst="lef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7006" y="2022"/>
                      <a:ext cx="1820" cy="6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个人信息</a:t>
                      </a:r>
                      <a:endParaRPr lang="zh-CN" altLang="en-US" sz="1600"/>
                    </a:p>
                  </p:txBody>
                </p:sp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7006" y="2512"/>
                      <a:ext cx="1820" cy="6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身体形态</a:t>
                      </a:r>
                      <a:endParaRPr lang="zh-CN" altLang="en-US" sz="1600"/>
                    </a:p>
                  </p:txBody>
                </p:sp>
              </p:grp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7006" y="2988"/>
                    <a:ext cx="1820" cy="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……</a:t>
                    </a:r>
                    <a:endParaRPr lang="en-US" altLang="zh-CN"/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6576" y="3293"/>
                  <a:ext cx="2250" cy="995"/>
                  <a:chOff x="6576" y="2002"/>
                  <a:chExt cx="2250" cy="1402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6576" y="2002"/>
                    <a:ext cx="2250" cy="1165"/>
                    <a:chOff x="6576" y="2002"/>
                    <a:chExt cx="2250" cy="1165"/>
                  </a:xfrm>
                </p:grpSpPr>
                <p:sp>
                  <p:nvSpPr>
                    <p:cNvPr id="28" name="左大括号 27"/>
                    <p:cNvSpPr/>
                    <p:nvPr/>
                  </p:nvSpPr>
                  <p:spPr>
                    <a:xfrm>
                      <a:off x="6576" y="2002"/>
                      <a:ext cx="193" cy="1165"/>
                    </a:xfrm>
                    <a:prstGeom prst="lef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7006" y="2022"/>
                      <a:ext cx="1820" cy="7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专项表现</a:t>
                      </a:r>
                      <a:endParaRPr lang="zh-CN" altLang="en-US" sz="1600"/>
                    </a:p>
                  </p:txBody>
                </p:sp>
              </p:grp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006" y="2586"/>
                    <a:ext cx="1820" cy="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……</a:t>
                    </a:r>
                    <a:endParaRPr lang="en-US" altLang="zh-CN"/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6576" y="4304"/>
                  <a:ext cx="2250" cy="1402"/>
                  <a:chOff x="6576" y="2002"/>
                  <a:chExt cx="2250" cy="1682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6576" y="2002"/>
                    <a:ext cx="2250" cy="1393"/>
                    <a:chOff x="6576" y="2002"/>
                    <a:chExt cx="2250" cy="1393"/>
                  </a:xfrm>
                </p:grpSpPr>
                <p:sp>
                  <p:nvSpPr>
                    <p:cNvPr id="34" name="左大括号 33"/>
                    <p:cNvSpPr/>
                    <p:nvPr/>
                  </p:nvSpPr>
                  <p:spPr>
                    <a:xfrm>
                      <a:off x="6576" y="2002"/>
                      <a:ext cx="165" cy="1393"/>
                    </a:xfrm>
                    <a:prstGeom prst="lef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7006" y="2022"/>
                      <a:ext cx="1820" cy="6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训练计划</a:t>
                      </a:r>
                      <a:endParaRPr lang="zh-CN" altLang="en-US" sz="16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7006" y="2512"/>
                      <a:ext cx="1820" cy="6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专项技术</a:t>
                      </a:r>
                      <a:endParaRPr lang="zh-CN" altLang="en-US" sz="1600"/>
                    </a:p>
                  </p:txBody>
                </p:sp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7006" y="2988"/>
                    <a:ext cx="1820" cy="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……</a:t>
                    </a:r>
                    <a:endParaRPr lang="en-US" altLang="zh-CN"/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6576" y="5649"/>
                  <a:ext cx="2250" cy="1424"/>
                  <a:chOff x="6576" y="2002"/>
                  <a:chExt cx="2250" cy="1664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6576" y="2002"/>
                    <a:ext cx="2250" cy="1393"/>
                    <a:chOff x="6576" y="2002"/>
                    <a:chExt cx="2250" cy="1393"/>
                  </a:xfrm>
                </p:grpSpPr>
                <p:sp>
                  <p:nvSpPr>
                    <p:cNvPr id="40" name="左大括号 39"/>
                    <p:cNvSpPr/>
                    <p:nvPr/>
                  </p:nvSpPr>
                  <p:spPr>
                    <a:xfrm>
                      <a:off x="6576" y="2002"/>
                      <a:ext cx="165" cy="1393"/>
                    </a:xfrm>
                    <a:prstGeom prst="lef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7006" y="2022"/>
                      <a:ext cx="1820" cy="6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基础体能</a:t>
                      </a:r>
                      <a:endParaRPr lang="zh-CN" altLang="en-US" sz="1600"/>
                    </a:p>
                  </p:txBody>
                </p:sp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7006" y="2512"/>
                      <a:ext cx="1820" cy="6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专项</a:t>
                      </a:r>
                      <a:r>
                        <a:rPr lang="zh-CN" altLang="en-US" sz="1600"/>
                        <a:t>体能</a:t>
                      </a:r>
                      <a:endParaRPr lang="zh-CN" altLang="en-US" sz="1600"/>
                    </a:p>
                  </p:txBody>
                </p:sp>
              </p:grp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006" y="2988"/>
                    <a:ext cx="1820" cy="6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……</a:t>
                    </a:r>
                    <a:endParaRPr lang="en-US" altLang="zh-CN"/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6576" y="7025"/>
                  <a:ext cx="2250" cy="1374"/>
                  <a:chOff x="6576" y="2002"/>
                  <a:chExt cx="2250" cy="1706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6576" y="2002"/>
                    <a:ext cx="2250" cy="1393"/>
                    <a:chOff x="6576" y="2002"/>
                    <a:chExt cx="2250" cy="1393"/>
                  </a:xfrm>
                </p:grpSpPr>
                <p:sp>
                  <p:nvSpPr>
                    <p:cNvPr id="46" name="左大括号 45"/>
                    <p:cNvSpPr/>
                    <p:nvPr/>
                  </p:nvSpPr>
                  <p:spPr>
                    <a:xfrm>
                      <a:off x="6576" y="2002"/>
                      <a:ext cx="165" cy="1393"/>
                    </a:xfrm>
                    <a:prstGeom prst="lef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7006" y="2022"/>
                      <a:ext cx="1820" cy="6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总体健康</a:t>
                      </a:r>
                      <a:endParaRPr lang="zh-CN" altLang="en-US" sz="1600"/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7006" y="2512"/>
                      <a:ext cx="1820" cy="6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实时</a:t>
                      </a:r>
                      <a:r>
                        <a:rPr lang="zh-CN" altLang="en-US" sz="1600"/>
                        <a:t>状态</a:t>
                      </a:r>
                      <a:endParaRPr lang="zh-CN" altLang="en-US" sz="1600"/>
                    </a:p>
                  </p:txBody>
                </p:sp>
              </p:grp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7006" y="2988"/>
                    <a:ext cx="1820" cy="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……</a:t>
                    </a:r>
                    <a:endParaRPr lang="en-US" altLang="zh-CN"/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6576" y="8370"/>
                  <a:ext cx="2250" cy="1374"/>
                  <a:chOff x="6576" y="2002"/>
                  <a:chExt cx="2250" cy="1706"/>
                </a:xfrm>
              </p:grpSpPr>
              <p:grpSp>
                <p:nvGrpSpPr>
                  <p:cNvPr id="51" name="组合 50"/>
                  <p:cNvGrpSpPr/>
                  <p:nvPr/>
                </p:nvGrpSpPr>
                <p:grpSpPr>
                  <a:xfrm>
                    <a:off x="6576" y="2002"/>
                    <a:ext cx="2250" cy="1393"/>
                    <a:chOff x="6576" y="2002"/>
                    <a:chExt cx="2250" cy="1393"/>
                  </a:xfrm>
                </p:grpSpPr>
                <p:sp>
                  <p:nvSpPr>
                    <p:cNvPr id="52" name="左大括号 51"/>
                    <p:cNvSpPr/>
                    <p:nvPr/>
                  </p:nvSpPr>
                  <p:spPr>
                    <a:xfrm>
                      <a:off x="6576" y="2002"/>
                      <a:ext cx="165" cy="1393"/>
                    </a:xfrm>
                    <a:prstGeom prst="lef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7006" y="2022"/>
                      <a:ext cx="1820" cy="6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伤病史</a:t>
                      </a:r>
                      <a:endParaRPr lang="zh-CN" altLang="en-US" sz="1600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7006" y="2512"/>
                      <a:ext cx="1820" cy="6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1600"/>
                        <a:t>治疗</a:t>
                      </a:r>
                      <a:r>
                        <a:rPr lang="zh-CN" altLang="en-US" sz="1600"/>
                        <a:t>状况</a:t>
                      </a:r>
                      <a:endParaRPr lang="zh-CN" altLang="en-US" sz="1600"/>
                    </a:p>
                  </p:txBody>
                </p:sp>
              </p:grp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006" y="2988"/>
                    <a:ext cx="1820" cy="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……</a:t>
                    </a:r>
                    <a:endParaRPr lang="en-US" altLang="zh-CN"/>
                  </a:p>
                </p:txBody>
              </p:sp>
            </p:grpSp>
          </p:grpSp>
          <p:sp>
            <p:nvSpPr>
              <p:cNvPr id="57" name="文本框 56"/>
              <p:cNvSpPr txBox="1"/>
              <p:nvPr/>
            </p:nvSpPr>
            <p:spPr>
              <a:xfrm>
                <a:off x="9454" y="2644"/>
                <a:ext cx="280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年龄、性别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9454" y="3033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身高、体重、肩宽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454" y="3991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专项名、成绩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454" y="4949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训练频次、训练量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454" y="5357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专项动作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9454" y="6316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卧拉、预摆跳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9454" y="6723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单人双桨、双人双桨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9454" y="7703"/>
                <a:ext cx="524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肺活量、心功能指数、最大摄氧量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9454" y="8089"/>
                <a:ext cx="524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肺活量、心功能指数、最大摄氧量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9454" y="9036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伤病时间、部位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9454" y="9407"/>
                <a:ext cx="330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治疗单位、治疗时长</a:t>
                </a:r>
                <a:r>
                  <a:rPr lang="en-US" altLang="zh-CN" sz="1400"/>
                  <a:t>……</a:t>
                </a:r>
                <a:endParaRPr lang="en-US" altLang="zh-CN" sz="1400"/>
              </a:p>
            </p:txBody>
          </p:sp>
          <p:cxnSp>
            <p:nvCxnSpPr>
              <p:cNvPr id="68" name="直接连接符 67"/>
              <p:cNvCxnSpPr>
                <a:stCxn id="17" idx="3"/>
              </p:cNvCxnSpPr>
              <p:nvPr/>
            </p:nvCxnSpPr>
            <p:spPr>
              <a:xfrm flipV="1">
                <a:off x="8759" y="2905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8759" y="3272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8759" y="4196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V="1">
                <a:off x="8759" y="5228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V="1">
                <a:off x="8759" y="5619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8759" y="6573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V="1">
                <a:off x="8759" y="6963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8759" y="7918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V="1">
                <a:off x="8759" y="8329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8759" y="9276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8759" y="9670"/>
                <a:ext cx="578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/>
            <p:cNvSpPr txBox="1"/>
            <p:nvPr/>
          </p:nvSpPr>
          <p:spPr>
            <a:xfrm>
              <a:off x="6171" y="9942"/>
              <a:ext cx="18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一级标签</a:t>
              </a:r>
              <a:endParaRPr lang="zh-CN" altLang="en-US" b="1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494" y="9942"/>
              <a:ext cx="18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二级标签</a:t>
              </a:r>
              <a:endParaRPr lang="zh-CN" altLang="en-US" b="1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047" y="9942"/>
              <a:ext cx="18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三级标签</a:t>
              </a:r>
              <a:endParaRPr lang="zh-CN" altLang="en-US" b="1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900" y="9942"/>
              <a:ext cx="246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……</a:t>
              </a:r>
              <a:r>
                <a:rPr lang="zh-CN" altLang="en-US" b="1"/>
                <a:t>级标签</a:t>
              </a:r>
              <a:endParaRPr lang="zh-CN" altLang="en-US" b="1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750" y="9942"/>
              <a:ext cx="18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……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2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运动员（用户）画像系统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46685" y="1338580"/>
            <a:ext cx="1692910" cy="2104390"/>
            <a:chOff x="231" y="2108"/>
            <a:chExt cx="2666" cy="3314"/>
          </a:xfrm>
        </p:grpSpPr>
        <p:pic>
          <p:nvPicPr>
            <p:cNvPr id="22" name="图片 21" descr="32303038313137383b32303131373236383bcafdbedd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57" y="3070"/>
              <a:ext cx="1440" cy="1440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231" y="4892"/>
              <a:ext cx="266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/>
                <a:t>属性、行为</a:t>
              </a:r>
              <a:r>
                <a:rPr lang="zh-CN" altLang="en-US" sz="1600" b="1"/>
                <a:t>等</a:t>
              </a:r>
              <a:endParaRPr lang="zh-CN" altLang="en-US" sz="1600" b="1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4" y="2108"/>
              <a:ext cx="2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原始数据</a:t>
              </a:r>
              <a:endParaRPr lang="zh-CN" altLang="en-US" b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008505" y="1338580"/>
            <a:ext cx="3214370" cy="3336290"/>
            <a:chOff x="3163" y="2108"/>
            <a:chExt cx="5062" cy="5254"/>
          </a:xfrm>
        </p:grpSpPr>
        <p:pic>
          <p:nvPicPr>
            <p:cNvPr id="24" name="图片 23" descr="32303038313137383b32303131373235313bd2b5bca8cafdbedd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4" y="3070"/>
              <a:ext cx="1440" cy="144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163" y="4892"/>
              <a:ext cx="5062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 b="1">
                  <a:solidFill>
                    <a:schemeClr val="tx1"/>
                  </a:solidFill>
                </a:rPr>
                <a:t>基础类（个人信息、</a:t>
              </a:r>
              <a:r>
                <a:rPr lang="zh-CN" altLang="en-US" sz="1600" b="1">
                  <a:solidFill>
                    <a:schemeClr val="tx1"/>
                  </a:solidFill>
                </a:rPr>
                <a:t>身体形态等）</a:t>
              </a:r>
              <a:endParaRPr lang="zh-CN" altLang="en-US" sz="1600" b="1">
                <a:solidFill>
                  <a:schemeClr val="tx1"/>
                </a:solidFill>
              </a:endParaRPr>
            </a:p>
            <a:p>
              <a:pPr marL="0" lvl="0" indent="0" algn="l">
                <a:buNone/>
              </a:pPr>
              <a:r>
                <a:rPr lang="zh-CN" altLang="en-US" sz="1600" b="1">
                  <a:solidFill>
                    <a:schemeClr val="tx1"/>
                  </a:solidFill>
                </a:rPr>
                <a:t>竞技类（专项</a:t>
              </a:r>
              <a:r>
                <a:rPr lang="zh-CN" altLang="en-US" sz="1600" b="1">
                  <a:solidFill>
                    <a:schemeClr val="tx1"/>
                  </a:solidFill>
                </a:rPr>
                <a:t>表现等）</a:t>
              </a:r>
              <a:endParaRPr lang="zh-CN" altLang="en-US" sz="1600" b="1">
                <a:solidFill>
                  <a:schemeClr val="tx1"/>
                </a:solidFill>
              </a:endParaRPr>
            </a:p>
            <a:p>
              <a:pPr marL="0" lvl="0" indent="0" algn="l">
                <a:buNone/>
              </a:pPr>
              <a:r>
                <a:rPr lang="zh-CN" altLang="en-US" sz="1600" b="1">
                  <a:solidFill>
                    <a:schemeClr val="tx1"/>
                  </a:solidFill>
                </a:rPr>
                <a:t>训练类（训练计划、</a:t>
              </a:r>
              <a:r>
                <a:rPr lang="zh-CN" altLang="en-US" sz="1600" b="1">
                  <a:solidFill>
                    <a:schemeClr val="tx1"/>
                  </a:solidFill>
                </a:rPr>
                <a:t>专项技术等）</a:t>
              </a:r>
              <a:endParaRPr lang="zh-CN" altLang="en-US" sz="1600" b="1">
                <a:solidFill>
                  <a:schemeClr val="tx1"/>
                </a:solidFill>
              </a:endParaRPr>
            </a:p>
            <a:p>
              <a:pPr marL="0" lvl="0" indent="0" algn="l">
                <a:buNone/>
              </a:pPr>
              <a:r>
                <a:rPr lang="zh-CN" altLang="en-US" sz="1600" b="1">
                  <a:solidFill>
                    <a:schemeClr val="tx1"/>
                  </a:solidFill>
                </a:rPr>
                <a:t>体能类（基础体能、</a:t>
              </a:r>
              <a:r>
                <a:rPr lang="zh-CN" altLang="en-US" sz="1600" b="1">
                  <a:solidFill>
                    <a:schemeClr val="tx1"/>
                  </a:solidFill>
                </a:rPr>
                <a:t>专项体能等）</a:t>
              </a:r>
              <a:endParaRPr lang="zh-CN" altLang="en-US" sz="1600" b="1">
                <a:solidFill>
                  <a:schemeClr val="tx1"/>
                </a:solidFill>
              </a:endParaRPr>
            </a:p>
            <a:p>
              <a:pPr marL="0" lvl="0" indent="0" algn="l">
                <a:buNone/>
              </a:pPr>
              <a:r>
                <a:rPr lang="zh-CN" altLang="en-US" sz="1600" b="1">
                  <a:solidFill>
                    <a:schemeClr val="tx1"/>
                  </a:solidFill>
                </a:rPr>
                <a:t>机能类（总体健康、实时</a:t>
              </a:r>
              <a:r>
                <a:rPr lang="zh-CN" altLang="en-US" sz="1600" b="1">
                  <a:solidFill>
                    <a:schemeClr val="tx1"/>
                  </a:solidFill>
                </a:rPr>
                <a:t>状态等）</a:t>
              </a:r>
              <a:endParaRPr lang="zh-CN" altLang="en-US" sz="1600" b="1">
                <a:solidFill>
                  <a:schemeClr val="tx1"/>
                </a:solidFill>
              </a:endParaRPr>
            </a:p>
            <a:p>
              <a:pPr marL="0" lvl="0" algn="l">
                <a:buClrTx/>
                <a:buSzTx/>
                <a:buNone/>
              </a:pPr>
              <a:r>
                <a:rPr lang="zh-CN" altLang="en-US" sz="1600" b="1">
                  <a:solidFill>
                    <a:schemeClr val="tx1"/>
                  </a:solidFill>
                </a:rPr>
                <a:t>康复类（</a:t>
              </a:r>
              <a:r>
                <a:rPr lang="zh-CN" altLang="en-US" sz="1600" b="1">
                  <a:solidFill>
                    <a:schemeClr val="tx1"/>
                  </a:solidFill>
                </a:rPr>
                <a:t>伤病史、治疗状况等）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63" y="2108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标签体系</a:t>
              </a:r>
              <a:endParaRPr lang="zh-CN" altLang="en-US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243830" y="1351280"/>
            <a:ext cx="3689350" cy="2584450"/>
            <a:chOff x="8258" y="2128"/>
            <a:chExt cx="5810" cy="4070"/>
          </a:xfrm>
        </p:grpSpPr>
        <p:pic>
          <p:nvPicPr>
            <p:cNvPr id="28" name="图片 27" descr="32303038313137383b32303131373237323bbacbd0c4b3c9d4b1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85" y="2975"/>
              <a:ext cx="1440" cy="144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8258" y="4892"/>
              <a:ext cx="581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 b="1">
                  <a:solidFill>
                    <a:schemeClr val="tx1"/>
                  </a:solidFill>
                </a:rPr>
                <a:t>统计类（年龄分布、身高分布等）</a:t>
              </a:r>
              <a:endParaRPr lang="zh-CN" altLang="en-US" sz="1600" b="1">
                <a:solidFill>
                  <a:schemeClr val="tx1"/>
                </a:solidFill>
              </a:endParaRPr>
            </a:p>
            <a:p>
              <a:pPr marL="0" lvl="0" algn="l">
                <a:buClrTx/>
                <a:buSzTx/>
                <a:buNone/>
              </a:pPr>
              <a:r>
                <a:rPr lang="zh-CN" altLang="en-US" sz="1600" b="1">
                  <a:solidFill>
                    <a:schemeClr val="tx1"/>
                  </a:solidFill>
                </a:rPr>
                <a:t>规则类（速度、耐力、爆发力等）</a:t>
              </a:r>
              <a:endParaRPr lang="zh-CN" altLang="en-US" sz="1600" b="1">
                <a:solidFill>
                  <a:schemeClr val="tx1"/>
                </a:solidFill>
              </a:endParaRPr>
            </a:p>
            <a:p>
              <a:pPr marL="0" lvl="0" algn="l">
                <a:buClrTx/>
                <a:buSzTx/>
                <a:buNone/>
              </a:pPr>
              <a:r>
                <a:rPr lang="zh-CN" altLang="en-US" sz="1600" b="1">
                  <a:solidFill>
                    <a:schemeClr val="tx1"/>
                  </a:solidFill>
                </a:rPr>
                <a:t>预测类（是否达到重点培养标准等）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894" y="2128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画像</a:t>
              </a:r>
              <a:r>
                <a:rPr lang="zh-CN" altLang="en-US" b="1"/>
                <a:t>标签</a:t>
              </a:r>
              <a:endParaRPr lang="zh-CN" altLang="en-US" b="1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506585" y="1351280"/>
            <a:ext cx="1410970" cy="1787525"/>
            <a:chOff x="14971" y="2128"/>
            <a:chExt cx="2222" cy="2815"/>
          </a:xfrm>
        </p:grpSpPr>
        <p:pic>
          <p:nvPicPr>
            <p:cNvPr id="33" name="图片 32" descr="31393935333132383b31393939333930303bcfebb7a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098" y="2975"/>
              <a:ext cx="1968" cy="196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4971" y="2128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运动员分群</a:t>
              </a:r>
              <a:endParaRPr lang="zh-CN" altLang="en-US" b="1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176260" y="4306570"/>
            <a:ext cx="1410970" cy="1715770"/>
            <a:chOff x="12876" y="6782"/>
            <a:chExt cx="2222" cy="2702"/>
          </a:xfrm>
        </p:grpSpPr>
        <p:pic>
          <p:nvPicPr>
            <p:cNvPr id="36" name="图片 35" descr="32303038313138353b32303039303632383bcadabfce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091" y="7692"/>
              <a:ext cx="1792" cy="179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12876" y="6782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个体</a:t>
              </a:r>
              <a:r>
                <a:rPr lang="zh-CN" altLang="en-US" b="1"/>
                <a:t>画像</a:t>
              </a:r>
              <a:endParaRPr lang="zh-CN" altLang="en-US" b="1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294620" y="4306570"/>
            <a:ext cx="1410970" cy="1715135"/>
            <a:chOff x="16212" y="6782"/>
            <a:chExt cx="2222" cy="2701"/>
          </a:xfrm>
        </p:grpSpPr>
        <p:pic>
          <p:nvPicPr>
            <p:cNvPr id="37" name="图片 36" descr="32303038313138353b32303039303633343bc5f3d3d1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340" y="7517"/>
              <a:ext cx="1967" cy="1967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16212" y="6782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群体画像</a:t>
              </a:r>
              <a:endParaRPr lang="zh-CN" altLang="en-US" b="1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13045" y="4596765"/>
            <a:ext cx="1488440" cy="1935480"/>
            <a:chOff x="8367" y="7239"/>
            <a:chExt cx="2344" cy="3048"/>
          </a:xfrm>
        </p:grpSpPr>
        <p:pic>
          <p:nvPicPr>
            <p:cNvPr id="38" name="图片 37" descr="32303038313138303b32303131373035353bbdb1b1ad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367" y="8099"/>
              <a:ext cx="2189" cy="2189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8489" y="7239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冠军模型</a:t>
              </a:r>
              <a:endParaRPr lang="zh-CN" altLang="en-US" b="1"/>
            </a:p>
          </p:txBody>
        </p:sp>
      </p:grpSp>
      <p:pic>
        <p:nvPicPr>
          <p:cNvPr id="47" name="图片 46" descr="343435383139313b333633363136313bd1e0ceb2d0ce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44675" y="1904365"/>
            <a:ext cx="914400" cy="914400"/>
          </a:xfrm>
          <a:prstGeom prst="rect">
            <a:avLst/>
          </a:prstGeom>
        </p:spPr>
      </p:pic>
      <p:pic>
        <p:nvPicPr>
          <p:cNvPr id="48" name="图片 47" descr="343435383139313b333633363136313bd1e0ceb2d0ce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25645" y="1904365"/>
            <a:ext cx="1475740" cy="914400"/>
          </a:xfrm>
          <a:prstGeom prst="rect">
            <a:avLst/>
          </a:prstGeom>
        </p:spPr>
      </p:pic>
      <p:pic>
        <p:nvPicPr>
          <p:cNvPr id="49" name="图片 48" descr="343435383139313b333633363136313bd1e0ceb2d0ce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76540" y="1904365"/>
            <a:ext cx="1280160" cy="914400"/>
          </a:xfrm>
          <a:prstGeom prst="rect">
            <a:avLst/>
          </a:prstGeom>
        </p:spPr>
      </p:pic>
      <p:pic>
        <p:nvPicPr>
          <p:cNvPr id="50" name="图片 49" descr="343435383139313b333633363136313bd1e0ceb2d0ce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7140000">
            <a:off x="8933815" y="3182620"/>
            <a:ext cx="914400" cy="914400"/>
          </a:xfrm>
          <a:prstGeom prst="rect">
            <a:avLst/>
          </a:prstGeom>
        </p:spPr>
      </p:pic>
      <p:pic>
        <p:nvPicPr>
          <p:cNvPr id="51" name="图片 50" descr="343435383139313b333633363136313bd1e0ceb2d0ce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780000">
            <a:off x="10452100" y="3135630"/>
            <a:ext cx="914400" cy="914400"/>
          </a:xfrm>
          <a:prstGeom prst="rect">
            <a:avLst/>
          </a:prstGeom>
        </p:spPr>
      </p:pic>
      <p:pic>
        <p:nvPicPr>
          <p:cNvPr id="52" name="图片 51" descr="343435383139313b333633363136313bd1e0ceb2d0ce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7050405" y="5142865"/>
            <a:ext cx="914400" cy="91440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835150" y="1749425"/>
            <a:ext cx="815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标签化</a:t>
            </a:r>
            <a:endParaRPr lang="zh-CN" altLang="en-US" sz="1600" b="1"/>
          </a:p>
        </p:txBody>
      </p:sp>
      <p:sp>
        <p:nvSpPr>
          <p:cNvPr id="54" name="文本框 53"/>
          <p:cNvSpPr txBox="1"/>
          <p:nvPr/>
        </p:nvSpPr>
        <p:spPr>
          <a:xfrm>
            <a:off x="4731385" y="1706880"/>
            <a:ext cx="815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抽象</a:t>
            </a:r>
            <a:endParaRPr lang="zh-CN" altLang="en-US" sz="1600" b="1"/>
          </a:p>
        </p:txBody>
      </p:sp>
      <p:sp>
        <p:nvSpPr>
          <p:cNvPr id="55" name="文本框 54"/>
          <p:cNvSpPr txBox="1"/>
          <p:nvPr/>
        </p:nvSpPr>
        <p:spPr>
          <a:xfrm>
            <a:off x="8067675" y="1706880"/>
            <a:ext cx="815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筛选</a:t>
            </a:r>
            <a:endParaRPr lang="zh-CN" altLang="en-US" sz="1600" b="1"/>
          </a:p>
        </p:txBody>
      </p:sp>
      <p:sp>
        <p:nvSpPr>
          <p:cNvPr id="56" name="文本框 55"/>
          <p:cNvSpPr txBox="1"/>
          <p:nvPr/>
        </p:nvSpPr>
        <p:spPr>
          <a:xfrm rot="17580000">
            <a:off x="8634730" y="3105785"/>
            <a:ext cx="815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勾勒</a:t>
            </a:r>
            <a:endParaRPr lang="zh-CN" altLang="en-US" sz="1600" b="1"/>
          </a:p>
        </p:txBody>
      </p:sp>
      <p:sp>
        <p:nvSpPr>
          <p:cNvPr id="57" name="文本框 56"/>
          <p:cNvSpPr txBox="1"/>
          <p:nvPr/>
        </p:nvSpPr>
        <p:spPr>
          <a:xfrm rot="3780000">
            <a:off x="10994390" y="3135630"/>
            <a:ext cx="815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洞察</a:t>
            </a:r>
            <a:endParaRPr lang="zh-CN" altLang="en-US" sz="1600" b="1"/>
          </a:p>
        </p:txBody>
      </p:sp>
      <p:sp>
        <p:nvSpPr>
          <p:cNvPr id="58" name="文本框 57"/>
          <p:cNvSpPr txBox="1"/>
          <p:nvPr/>
        </p:nvSpPr>
        <p:spPr>
          <a:xfrm>
            <a:off x="7044055" y="4884420"/>
            <a:ext cx="1026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整合归纳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运动员（用户）画像系统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1900" y="1645285"/>
            <a:ext cx="9517380" cy="149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构建动态画像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运动员画像可以分为静态画像和动态画像，鉴于赛艇运动的实时性和变化性，需要构建动态的运动员画像，根据运动员实时的饮食、训练及康复等状态变更，将结构化结果传递给运动员与教练员。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1900" y="3222625"/>
            <a:ext cx="9517380" cy="1153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扩展标签特征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本项目主要为备战奥运培养夺金人才，因此对运动员各方面的要求都要达到世界级水准，因而需要对运动员画像标签的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特征维度进行充分的扩展，以满足夺冠可能。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1900" y="4453890"/>
            <a:ext cx="9517380" cy="1845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融合特征处理方法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原始数据的处理往往建立在提取的特征上，主要分为连续类和离散类两大类特征。针对连续类特征，如运动员年龄、训练时长等，可以采取归一化、离散化以及增加非线性等方式，对于运动员训练数据、属性标签以及ID等离散型特征，则可以采取one-hot等经典方法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运动员（用户）画像系统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1900" y="1645285"/>
            <a:ext cx="9517380" cy="115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优化预测模型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针对预测类标签，传统的机器学习方法固然有其优势，但近来深度学习发展迅速，因而需要对预测模型做相应的优化和改进，提升预测效果。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31900" y="3035935"/>
            <a:ext cx="9517380" cy="2672715"/>
            <a:chOff x="1940" y="2591"/>
            <a:chExt cx="14988" cy="4209"/>
          </a:xfrm>
        </p:grpSpPr>
        <p:sp>
          <p:nvSpPr>
            <p:cNvPr id="3" name="矩形 2"/>
            <p:cNvSpPr/>
            <p:nvPr/>
          </p:nvSpPr>
          <p:spPr>
            <a:xfrm>
              <a:off x="1940" y="2591"/>
              <a:ext cx="14988" cy="23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细化权重衰减</a:t>
              </a:r>
              <a:endPara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 fontAlgn="auto">
                <a:lnSpc>
                  <a:spcPct val="125000"/>
                </a:lnSpc>
                <a:buFont typeface="Wingdings" panose="05000000000000000000" charset="0"/>
                <a:buChar char="Ø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对赛艇运动而言，运动员各项数据的实时性较强，因而基于时间衰减的权重尤为关键。单一的权重衰减可能无法得出很好的变更计划，因此需要详细对衰减权重进行枚举和设计，使其真实适应赛艇运动。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073" y="5472"/>
              <a:ext cx="8721" cy="1328"/>
              <a:chOff x="3528" y="5472"/>
              <a:chExt cx="8650" cy="9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3528" y="5472"/>
                    <a:ext cx="3307" cy="9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" y="5472"/>
                    <a:ext cx="3307" cy="954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文本框 8"/>
              <p:cNvSpPr txBox="1"/>
              <p:nvPr/>
            </p:nvSpPr>
            <p:spPr>
              <a:xfrm>
                <a:off x="6835" y="5740"/>
                <a:ext cx="5343" cy="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ω为行为权重，ϵ为时间衰减</a:t>
                </a:r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运动员（用户）画像系统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7310" y="1485900"/>
            <a:ext cx="9517380" cy="1499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离线自动更新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赛艇运动员海量的数据而言，使用人工进行数据录入、生成画像等操作需要花费大量时间和人力资源，因此整个运动员画像系统需要实现上传运动员数据后的自动化更新，同时满足离线分析计算，力求达到快速响应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7310" y="3051810"/>
            <a:ext cx="9517380" cy="1845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可视化展示平台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整个画像系统以网站为主体，搭建具备信息可视化能力的平台，从而使数据信息更加形象，更具说服力。画像标签中的统计类、规则类标签等可以通过Echarts图表等形式进行展示，运动员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基础信息可使用词云形式进行可视化展示，冠军模型则可以借助六维图等形式，方便教练员对运动员专项技术进行查漏补缺。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7310" y="4963795"/>
            <a:ext cx="9517380" cy="1499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智能计划推荐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构建好的运动员画像平台，在对运动员各项指标进行综合评估后，系统需要根据人为制定的一系列规则，智能生成一套饮食、训练等计划，供运动员和教练员进行参考，进一步实现集计算分析、可视化、智能推荐为一体的画像平台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0512f9a-2506-47c9-939e-60129061b86f"/>
  <p:tag name="COMMONDATA" val="eyJoZGlkIjoiNGIzZDNlYmIyMzMwNDgyMTcyOTI4ZDJjNjJlNjBlZ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WPS 演示</Application>
  <PresentationFormat>宽屏</PresentationFormat>
  <Paragraphs>179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Cambria Math</vt:lpstr>
      <vt:lpstr>Arial Unicode MS</vt:lpstr>
      <vt:lpstr>等线 Light</vt:lpstr>
      <vt:lpstr>等线</vt:lpstr>
      <vt:lpstr>Office 主题​​</vt:lpstr>
      <vt:lpstr>运动员（用户）画像系统</vt:lpstr>
      <vt:lpstr>运动员（用户）画像系统</vt:lpstr>
      <vt:lpstr>运动员（用户）画像系统</vt:lpstr>
      <vt:lpstr>运动员（用户）画像系统——关键技术</vt:lpstr>
      <vt:lpstr>运动员（用户）画像系统——关键技术</vt:lpstr>
      <vt:lpstr>运动员（用户）画像系统——关键技术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🏹♏✨</dc:creator>
  <cp:lastModifiedBy>Mr_PangHu</cp:lastModifiedBy>
  <cp:revision>53</cp:revision>
  <dcterms:created xsi:type="dcterms:W3CDTF">2022-06-29T01:23:00Z</dcterms:created>
  <dcterms:modified xsi:type="dcterms:W3CDTF">2022-07-09T12:42:52Z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7CC7832C7A3C4B4F92F9EC7E69CBF9C0</vt:lpwstr>
  </property>
  <property fmtid="{D5CDD505-2E9C-101B-9397-08002B2CF9AE}" pid="3" name="KSOProductBuildVer">
    <vt:lpwstr>2052-11.1.0.11830</vt:lpwstr>
  </property>
</Properties>
</file>