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75" r:id="rId8"/>
    <p:sldId id="276" r:id="rId9"/>
    <p:sldId id="279" r:id="rId10"/>
    <p:sldId id="277" r:id="rId11"/>
    <p:sldId id="278" r:id="rId12"/>
    <p:sldId id="281" r:id="rId13"/>
    <p:sldId id="286" r:id="rId14"/>
    <p:sldId id="283" r:id="rId15"/>
    <p:sldId id="284" r:id="rId16"/>
    <p:sldId id="265" r:id="rId17"/>
    <p:sldId id="266" r:id="rId1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E1D11F-F803-442D-817D-D6A66962DCF6}">
  <a:tblStyle styleId="{D6E1D11F-F803-442D-817D-D6A66962DC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200" y="990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04b8b675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04b8b675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887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04b8b675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04b8b675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4861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04b8b675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04b8b675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1425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04b8b675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04b8b675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484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04b8b675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04b8b675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169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04b8b675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04b8b675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927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04b8b675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04b8b675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726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04b8b675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04b8b675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161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04b8b675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04b8b675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621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Network engineer. Basic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1DBE4D-97BC-456A-A0F4-1453C5E64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858" y="0"/>
            <a:ext cx="3636434" cy="51435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CD978A6-1DA9-4136-A94C-9F4E75F16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58" y="0"/>
            <a:ext cx="3636434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FD0A8F-AA82-4930-AAF6-C2A44A2B9E70}"/>
              </a:ext>
            </a:extLst>
          </p:cNvPr>
          <p:cNvSpPr txBox="1"/>
          <p:nvPr/>
        </p:nvSpPr>
        <p:spPr>
          <a:xfrm>
            <a:off x="3850687" y="37030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</a:t>
            </a:r>
            <a:r>
              <a:rPr lang="en-US" dirty="0"/>
              <a:t>IP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742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FD0A8F-AA82-4930-AAF6-C2A44A2B9E70}"/>
              </a:ext>
            </a:extLst>
          </p:cNvPr>
          <p:cNvSpPr txBox="1"/>
          <p:nvPr/>
        </p:nvSpPr>
        <p:spPr>
          <a:xfrm>
            <a:off x="3961886" y="251343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</a:t>
            </a:r>
            <a:r>
              <a:rPr lang="en-US" dirty="0"/>
              <a:t>VLAN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6237B00-72F3-45DB-9F66-F14C12FF7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8" y="568645"/>
            <a:ext cx="8573392" cy="369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67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FD0A8F-AA82-4930-AAF6-C2A44A2B9E70}"/>
              </a:ext>
            </a:extLst>
          </p:cNvPr>
          <p:cNvSpPr txBox="1"/>
          <p:nvPr/>
        </p:nvSpPr>
        <p:spPr>
          <a:xfrm>
            <a:off x="2775755" y="0"/>
            <a:ext cx="3185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настройки маршрутизатора</a:t>
            </a:r>
          </a:p>
        </p:txBody>
      </p:sp>
      <p:graphicFrame>
        <p:nvGraphicFramePr>
          <p:cNvPr id="29" name="Таблица 29">
            <a:extLst>
              <a:ext uri="{FF2B5EF4-FFF2-40B4-BE49-F238E27FC236}">
                <a16:creationId xmlns:a16="http://schemas.microsoft.com/office/drawing/2014/main" id="{E6D17FA3-A850-4E67-B428-FEC047023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982785"/>
              </p:ext>
            </p:extLst>
          </p:nvPr>
        </p:nvGraphicFramePr>
        <p:xfrm>
          <a:off x="642134" y="349321"/>
          <a:ext cx="7525819" cy="4724400"/>
        </p:xfrm>
        <a:graphic>
          <a:graphicData uri="http://schemas.openxmlformats.org/drawingml/2006/table">
            <a:tbl>
              <a:tblPr firstRow="1" bandRow="1">
                <a:tableStyleId>{D6E1D11F-F803-442D-817D-D6A66962DCF6}</a:tableStyleId>
              </a:tblPr>
              <a:tblGrid>
                <a:gridCol w="2535545">
                  <a:extLst>
                    <a:ext uri="{9D8B030D-6E8A-4147-A177-3AD203B41FA5}">
                      <a16:colId xmlns:a16="http://schemas.microsoft.com/office/drawing/2014/main" val="3680092761"/>
                    </a:ext>
                  </a:extLst>
                </a:gridCol>
                <a:gridCol w="2465498">
                  <a:extLst>
                    <a:ext uri="{9D8B030D-6E8A-4147-A177-3AD203B41FA5}">
                      <a16:colId xmlns:a16="http://schemas.microsoft.com/office/drawing/2014/main" val="1742241184"/>
                    </a:ext>
                  </a:extLst>
                </a:gridCol>
                <a:gridCol w="2524776">
                  <a:extLst>
                    <a:ext uri="{9D8B030D-6E8A-4147-A177-3AD203B41FA5}">
                      <a16:colId xmlns:a16="http://schemas.microsoft.com/office/drawing/2014/main" val="3313965285"/>
                    </a:ext>
                  </a:extLst>
                </a:gridCol>
              </a:tblGrid>
              <a:tr h="4145637">
                <a:tc>
                  <a:txBody>
                    <a:bodyPr/>
                    <a:lstStyle/>
                    <a:p>
                      <a:r>
                        <a:rPr lang="en-US" sz="8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MainR</a:t>
                      </a:r>
                      <a:r>
                        <a:rPr lang="en-US" sz="8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en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clock set 12:00:00 Feb 28 2023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conf t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host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MainR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service password-encryption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enable secret word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no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ip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domain-lookup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banner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motd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#Outsiders are not allowed to enter!!!#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line con 0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logging synchronous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password word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login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line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vty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0 4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logging synchronous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password word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login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exit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ntp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master  4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 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conf t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interface G0/0/0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description GW 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ip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address  192.168.10.1 255.255.255.0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no shut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exit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interface G0/0/1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description NAT 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ip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address  192.168.1.2 255.255.255.0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no shut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exit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ip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route 0.0.0.0 0.0.0.0 192.168.1.1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interface G0/0/0.11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description DIRCONCADR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ip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address  192.168.11.1 255.255.255.0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encapsulation dot1Q 11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no shut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exit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interface G0/0/0.12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description OT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ip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address  192.168.12.1 255.255.255.0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encapsulation dot1Q 12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no shut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exit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interface G0/0/0.13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description Admin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ip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address  192.168.13.1 255.255.255.0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encapsulation dot1Q 13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no shut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exit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interface G0/0/0.14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description SD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ip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address  192.168.14.1 255.255.255.0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encapsulation dot1Q 14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no shut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exit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interface G0/0/0.15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description ORDIN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ip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address  192.168.15.1 255.255.255.0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encapsulation dot1Q 15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no shut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exit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interface G0/0/0.16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description BUH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ip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address  192.168.16.1 255.255.255.0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encapsulation dot1Q 16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no shut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exit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interface G0/0/0.17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description HMD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ip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address  192.168.17.1 255.255.255.0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encapsulation dot1Q 17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no shut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exit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interface G0/0/0.18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description Food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ip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address  192.168.18.1 255.255.255.0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encapsulation dot1Q 18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no shut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exit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interface G0/0/0.44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description Native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encapsulation dot1Q 44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no shut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exit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interface G0/0/0.55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description Management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ip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address  192.168.55.1 255.255.255.0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encapsulation dot1Q 55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no shut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exit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access-list 1 permit 192.168.11.0 0.0.0.255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access-list 1 permit 192.168.12.0 0.0.0.255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access-list 1 permit 192.168.18.0 0.0.0.255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ip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nat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pool PUBLIC 192.168.1.200 192.168.1.204 netmask 255.255.255.0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ip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nat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inside source list 1 pool PUBLIC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interface g0/0/0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ip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nat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inside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interface g0/0/1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ip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nat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outside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exit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Ip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ssh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version 2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username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mdiadmin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privilege 15 secret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adminmdi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ip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domain-name mdi.com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crypto key generate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rsa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general-keys modulus 1024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line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vty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0 4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transport input </a:t>
                      </a: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ssh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login local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exit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exit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copy run start</a:t>
                      </a:r>
                      <a:endParaRPr lang="ru-RU" sz="8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6940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08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FD0A8F-AA82-4930-AAF6-C2A44A2B9E70}"/>
              </a:ext>
            </a:extLst>
          </p:cNvPr>
          <p:cNvSpPr txBox="1"/>
          <p:nvPr/>
        </p:nvSpPr>
        <p:spPr>
          <a:xfrm>
            <a:off x="2775755" y="114300"/>
            <a:ext cx="2861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настройки коммутатора</a:t>
            </a:r>
          </a:p>
        </p:txBody>
      </p:sp>
      <p:graphicFrame>
        <p:nvGraphicFramePr>
          <p:cNvPr id="29" name="Таблица 29">
            <a:extLst>
              <a:ext uri="{FF2B5EF4-FFF2-40B4-BE49-F238E27FC236}">
                <a16:creationId xmlns:a16="http://schemas.microsoft.com/office/drawing/2014/main" id="{E6D17FA3-A850-4E67-B428-FEC047023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995132"/>
              </p:ext>
            </p:extLst>
          </p:nvPr>
        </p:nvGraphicFramePr>
        <p:xfrm>
          <a:off x="651659" y="526852"/>
          <a:ext cx="7525819" cy="4572000"/>
        </p:xfrm>
        <a:graphic>
          <a:graphicData uri="http://schemas.openxmlformats.org/drawingml/2006/table">
            <a:tbl>
              <a:tblPr firstRow="1" bandRow="1">
                <a:tableStyleId>{D6E1D11F-F803-442D-817D-D6A66962DCF6}</a:tableStyleId>
              </a:tblPr>
              <a:tblGrid>
                <a:gridCol w="2535545">
                  <a:extLst>
                    <a:ext uri="{9D8B030D-6E8A-4147-A177-3AD203B41FA5}">
                      <a16:colId xmlns:a16="http://schemas.microsoft.com/office/drawing/2014/main" val="3680092761"/>
                    </a:ext>
                  </a:extLst>
                </a:gridCol>
                <a:gridCol w="2470646">
                  <a:extLst>
                    <a:ext uri="{9D8B030D-6E8A-4147-A177-3AD203B41FA5}">
                      <a16:colId xmlns:a16="http://schemas.microsoft.com/office/drawing/2014/main" val="1742241184"/>
                    </a:ext>
                  </a:extLst>
                </a:gridCol>
                <a:gridCol w="2519628">
                  <a:extLst>
                    <a:ext uri="{9D8B030D-6E8A-4147-A177-3AD203B41FA5}">
                      <a16:colId xmlns:a16="http://schemas.microsoft.com/office/drawing/2014/main" val="3313965285"/>
                    </a:ext>
                  </a:extLst>
                </a:gridCol>
              </a:tblGrid>
              <a:tr h="4145637">
                <a:tc>
                  <a:txBody>
                    <a:bodyPr/>
                    <a:lstStyle/>
                    <a:p>
                      <a:r>
                        <a:rPr lang="en-US" sz="105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DIRCONCADR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conf t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host DIRCONCADR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service password-encryption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enable secret word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no </a:t>
                      </a:r>
                      <a:r>
                        <a:rPr lang="en-US" sz="105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ip</a:t>
                      </a: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domain-lookup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banner </a:t>
                      </a:r>
                      <a:r>
                        <a:rPr lang="en-US" sz="105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motd</a:t>
                      </a: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#Outsiders are not allowed to enter!!!#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line con 0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logging synchronous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password cisco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login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line </a:t>
                      </a:r>
                      <a:r>
                        <a:rPr lang="en-US" sz="105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vty</a:t>
                      </a: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0 15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logging synchronous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password word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login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exit</a:t>
                      </a:r>
                    </a:p>
                    <a:p>
                      <a:r>
                        <a:rPr lang="en-US" sz="105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ntp</a:t>
                      </a: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server  192.168.10.1</a:t>
                      </a:r>
                    </a:p>
                    <a:p>
                      <a:r>
                        <a:rPr lang="en-US" sz="105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ip</a:t>
                      </a: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default-gateway 192.168.10.1</a:t>
                      </a:r>
                    </a:p>
                    <a:p>
                      <a:r>
                        <a:rPr lang="en-US" sz="105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vlan</a:t>
                      </a: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11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name DIRCONCADR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exit</a:t>
                      </a:r>
                    </a:p>
                    <a:p>
                      <a:r>
                        <a:rPr lang="en-US" sz="105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vlan</a:t>
                      </a: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12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name OT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exit</a:t>
                      </a:r>
                    </a:p>
                    <a:p>
                      <a:r>
                        <a:rPr lang="en-US" sz="105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vlan</a:t>
                      </a: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13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name Admin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exit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vlan</a:t>
                      </a: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14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name SD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exit</a:t>
                      </a:r>
                    </a:p>
                    <a:p>
                      <a:r>
                        <a:rPr lang="en-US" sz="105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vlan</a:t>
                      </a: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15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name ORDIN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exit</a:t>
                      </a:r>
                    </a:p>
                    <a:p>
                      <a:r>
                        <a:rPr lang="en-US" sz="105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vlan</a:t>
                      </a: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16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name BUH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exit</a:t>
                      </a:r>
                    </a:p>
                    <a:p>
                      <a:r>
                        <a:rPr lang="en-US" sz="105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vlan</a:t>
                      </a: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17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name HMD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exit</a:t>
                      </a:r>
                    </a:p>
                    <a:p>
                      <a:r>
                        <a:rPr lang="en-US" sz="105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vlan</a:t>
                      </a: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18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name Food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exit</a:t>
                      </a:r>
                    </a:p>
                    <a:p>
                      <a:r>
                        <a:rPr lang="en-US" sz="105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vlan</a:t>
                      </a: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33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name </a:t>
                      </a:r>
                      <a:r>
                        <a:rPr lang="en-US" sz="105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Reserv</a:t>
                      </a:r>
                      <a:endParaRPr lang="en-US" sz="105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exit</a:t>
                      </a:r>
                    </a:p>
                    <a:p>
                      <a:r>
                        <a:rPr lang="en-US" sz="105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vlan</a:t>
                      </a: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44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name Native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exit</a:t>
                      </a:r>
                    </a:p>
                    <a:p>
                      <a:r>
                        <a:rPr lang="en-US" sz="105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vlan</a:t>
                      </a: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55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name Management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exit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interface </a:t>
                      </a:r>
                      <a:r>
                        <a:rPr lang="en-US" sz="105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vlan</a:t>
                      </a: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55</a:t>
                      </a:r>
                    </a:p>
                    <a:p>
                      <a:r>
                        <a:rPr lang="en-US" sz="105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ip</a:t>
                      </a: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address 192.168.55.11 255.255.255.0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exit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interface range fa0/4,fa0/13-14,fa0/16-24,g0/1-2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switchport mode access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switchport access </a:t>
                      </a:r>
                      <a:r>
                        <a:rPr lang="en-US" sz="105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vlan</a:t>
                      </a: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33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shut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exit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interface range fa0/5,fa0/15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switchport mode trunk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switchport trunk native </a:t>
                      </a:r>
                      <a:r>
                        <a:rPr lang="en-US" sz="105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vlan</a:t>
                      </a: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44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switchport trunk allowed </a:t>
                      </a:r>
                      <a:r>
                        <a:rPr lang="en-US" sz="105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vlan</a:t>
                      </a: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11-18,44,55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exit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interface range fa0/1-3, fa0/6-12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switchport mode access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switchport access </a:t>
                      </a:r>
                      <a:r>
                        <a:rPr lang="en-US" sz="105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vlan</a:t>
                      </a: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11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no shut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exit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Ip </a:t>
                      </a:r>
                      <a:r>
                        <a:rPr lang="en-US" sz="105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ssh</a:t>
                      </a: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version 2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username </a:t>
                      </a:r>
                      <a:r>
                        <a:rPr lang="en-US" sz="105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mdiadmin</a:t>
                      </a: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privilege 15 secret </a:t>
                      </a:r>
                      <a:r>
                        <a:rPr lang="en-US" sz="105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adminmdi</a:t>
                      </a:r>
                      <a:endParaRPr lang="en-US" sz="105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105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ip</a:t>
                      </a: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domain-name mdi.com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crypto key generate </a:t>
                      </a:r>
                      <a:r>
                        <a:rPr lang="en-US" sz="105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rsa</a:t>
                      </a: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general-keys modulus 1024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line </a:t>
                      </a:r>
                      <a:r>
                        <a:rPr lang="en-US" sz="105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vty</a:t>
                      </a: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0 15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transport input </a:t>
                      </a:r>
                      <a:r>
                        <a:rPr lang="en-US" sz="105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ssh</a:t>
                      </a:r>
                      <a:endParaRPr lang="en-US" sz="105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login local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exit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exit</a:t>
                      </a:r>
                    </a:p>
                    <a:p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copy run start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6940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02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FD0A8F-AA82-4930-AAF6-C2A44A2B9E70}"/>
              </a:ext>
            </a:extLst>
          </p:cNvPr>
          <p:cNvSpPr txBox="1"/>
          <p:nvPr/>
        </p:nvSpPr>
        <p:spPr>
          <a:xfrm>
            <a:off x="2766497" y="133942"/>
            <a:ext cx="2321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Пинги</a:t>
            </a:r>
            <a:r>
              <a:rPr lang="ru-RU" dirty="0"/>
              <a:t> и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ru-RU" dirty="0"/>
              <a:t>подключение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3D6A0C-FC09-4B2D-AD41-1F0B645D1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595312"/>
            <a:ext cx="6076950" cy="146685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17823E-8326-47D6-97FD-218583B60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2062163"/>
            <a:ext cx="61150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47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FD0A8F-AA82-4930-AAF6-C2A44A2B9E70}"/>
              </a:ext>
            </a:extLst>
          </p:cNvPr>
          <p:cNvSpPr txBox="1"/>
          <p:nvPr/>
        </p:nvSpPr>
        <p:spPr>
          <a:xfrm>
            <a:off x="2766497" y="133942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STP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F8B1B1-7139-4527-9DA7-205DB1127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" y="395287"/>
            <a:ext cx="90392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76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1760124595"/>
              </p:ext>
            </p:extLst>
          </p:nvPr>
        </p:nvGraphicFramePr>
        <p:xfrm>
          <a:off x="952500" y="1515619"/>
          <a:ext cx="7239001" cy="926446"/>
        </p:xfrm>
        <a:graphic>
          <a:graphicData uri="http://schemas.openxmlformats.org/drawingml/2006/table">
            <a:tbl>
              <a:tblPr>
                <a:noFill/>
                <a:tableStyleId>{D6E1D11F-F803-442D-817D-D6A66962DCF6}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244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Дальнейшее обучение и развитие навыков сетевого администрирования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Доделать данный проект до конца используя все технологии, полученные при обучении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/>
          <a:srcRect t="9077" b="9077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Тема: </a:t>
            </a:r>
            <a:r>
              <a:rPr lang="ru-RU" sz="2400" b="0" i="0" u="sng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«Модернизация локальной сети Дом-интерната с использованием NAT, STP, VLAN, ACL</a:t>
            </a:r>
            <a:r>
              <a:rPr lang="en-US" sz="2400" b="0" i="0" u="sng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,SSH</a:t>
            </a:r>
            <a:r>
              <a:rPr lang="ru-RU" sz="2400" b="0" i="0" u="sng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»</a:t>
            </a:r>
            <a:endParaRPr sz="40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3123850" y="27163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Дмитриев Филипп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123850" y="3279300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Системный </a:t>
            </a:r>
            <a:r>
              <a:rPr lang="ru-RU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администарот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ГБУ РА «МДИ»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План защиты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19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технологии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ru" sz="13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получилось</a:t>
            </a:r>
            <a:endParaRPr sz="130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stCxn id="95" idx="1"/>
            <a:endCxn id="96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>
            <a:stCxn id="96" idx="1"/>
            <a:endCxn id="97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проекта</a:t>
            </a:r>
            <a:endParaRPr dirty="0"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2673701792"/>
              </p:ext>
            </p:extLst>
          </p:nvPr>
        </p:nvGraphicFramePr>
        <p:xfrm>
          <a:off x="952500" y="1544194"/>
          <a:ext cx="7239000" cy="2672966"/>
        </p:xfrm>
        <a:graphic>
          <a:graphicData uri="http://schemas.openxmlformats.org/drawingml/2006/table">
            <a:tbl>
              <a:tblPr>
                <a:noFill/>
                <a:tableStyleId>{D6E1D11F-F803-442D-817D-D6A66962DCF6}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Оптимизация обмена трафиком в сети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Увеличение</a:t>
                      </a: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безопасности сети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Разграничение сетевого трафика делением на подсети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Создание резервных каналов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2661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 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Ограничить доступ к серверу кроме бухгалтерии и кадров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77148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Ограничить удаленный доступ к сетевым устройствам, кроме администратора</a:t>
                      </a:r>
                      <a:endParaRPr lang="en-US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67702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 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Ограничить выход в интернет для пользователей повысив скорость для тех кому он нужен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4645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Что планировалось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1284686005"/>
              </p:ext>
            </p:extLst>
          </p:nvPr>
        </p:nvGraphicFramePr>
        <p:xfrm>
          <a:off x="995363" y="1070650"/>
          <a:ext cx="7239000" cy="3453062"/>
        </p:xfrm>
        <a:graphic>
          <a:graphicData uri="http://schemas.openxmlformats.org/drawingml/2006/table">
            <a:tbl>
              <a:tblPr>
                <a:noFill/>
                <a:tableStyleId>{D6E1D11F-F803-442D-817D-D6A66962DCF6}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Оптимизировать трафик в рабочей сети с помощью полученных знаний на курсе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Проект занял долго по дням, но мало по часам. Основная задача по разбиению на подсети и удаленный доступ к сетевым устройствам сделан</a:t>
                      </a:r>
                      <a:endParaRPr lang="en-US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дальнейшем сделать агрегацию каналов на уровне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распределния</a:t>
                      </a:r>
                      <a:endParaRPr lang="en-US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дальнейшем ограничить удаленный доступ к сетевым устройствам, кроме администратора</a:t>
                      </a:r>
                      <a:endParaRPr lang="en-US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33844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дальнейшем ограничить доступ к серверу кроме бухгалтерии и кадров</a:t>
                      </a:r>
                      <a:endParaRPr lang="en-US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70706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дальнейшем подключить второго провайдера </a:t>
                      </a:r>
                      <a:endParaRPr lang="en-US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43246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дальнейшем  тонкая настройка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STP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протокола</a:t>
                      </a:r>
                      <a:endParaRPr lang="en-US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52539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Используемые технологии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3965032380"/>
              </p:ext>
            </p:extLst>
          </p:nvPr>
        </p:nvGraphicFramePr>
        <p:xfrm>
          <a:off x="952500" y="1544194"/>
          <a:ext cx="7239000" cy="2431094"/>
        </p:xfrm>
        <a:graphic>
          <a:graphicData uri="http://schemas.openxmlformats.org/drawingml/2006/table">
            <a:tbl>
              <a:tblPr>
                <a:noFill/>
                <a:tableStyleId>{D6E1D11F-F803-442D-817D-D6A66962DCF6}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VLAN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NAT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SSH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lang="en-US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NTP</a:t>
                      </a:r>
                      <a:endParaRPr lang="en-US"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 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OSPF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74319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STP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50652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ACL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54386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5BC605-19E0-472D-946A-271714B553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35759" y="669583"/>
            <a:ext cx="5008143" cy="42427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FD0A8F-AA82-4930-AAF6-C2A44A2B9E70}"/>
              </a:ext>
            </a:extLst>
          </p:cNvPr>
          <p:cNvSpPr txBox="1"/>
          <p:nvPr/>
        </p:nvSpPr>
        <p:spPr>
          <a:xfrm>
            <a:off x="4042848" y="246581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Топология было</a:t>
            </a:r>
          </a:p>
        </p:txBody>
      </p:sp>
    </p:spTree>
    <p:extLst>
      <p:ext uri="{BB962C8B-B14F-4D97-AF65-F5344CB8AC3E}">
        <p14:creationId xmlns:p14="http://schemas.microsoft.com/office/powerpoint/2010/main" val="1187219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FD0A8F-AA82-4930-AAF6-C2A44A2B9E70}"/>
              </a:ext>
            </a:extLst>
          </p:cNvPr>
          <p:cNvSpPr txBox="1"/>
          <p:nvPr/>
        </p:nvSpPr>
        <p:spPr>
          <a:xfrm>
            <a:off x="3799994" y="287678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</a:t>
            </a:r>
            <a:r>
              <a:rPr lang="en-US" dirty="0"/>
              <a:t>IP </a:t>
            </a:r>
            <a:r>
              <a:rPr lang="ru-RU" dirty="0"/>
              <a:t>(было)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AD9B95-6D90-493B-8B7A-7E3DA455E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517" y="595454"/>
            <a:ext cx="5594279" cy="454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85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391626F-D4B9-4187-82FF-D3452CCBC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94" y="446482"/>
            <a:ext cx="6862720" cy="45583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FD0A8F-AA82-4930-AAF6-C2A44A2B9E70}"/>
              </a:ext>
            </a:extLst>
          </p:cNvPr>
          <p:cNvSpPr txBox="1"/>
          <p:nvPr/>
        </p:nvSpPr>
        <p:spPr>
          <a:xfrm>
            <a:off x="4042848" y="138703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Топология</a:t>
            </a:r>
          </a:p>
        </p:txBody>
      </p:sp>
    </p:spTree>
    <p:extLst>
      <p:ext uri="{BB962C8B-B14F-4D97-AF65-F5344CB8AC3E}">
        <p14:creationId xmlns:p14="http://schemas.microsoft.com/office/powerpoint/2010/main" val="2877382760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782</Words>
  <Application>Microsoft Office PowerPoint</Application>
  <PresentationFormat>Экран (16:9)</PresentationFormat>
  <Paragraphs>265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Times New Roman</vt:lpstr>
      <vt:lpstr>Courier New</vt:lpstr>
      <vt:lpstr>Roboto</vt:lpstr>
      <vt:lpstr>Arial</vt:lpstr>
      <vt:lpstr>Светлая тема</vt:lpstr>
      <vt:lpstr>Network engineer. Basic</vt:lpstr>
      <vt:lpstr>Защита проекта Тема: «Модернизация локальной сети Дом-интерната с использованием NAT, STP, VLAN, ACL,SSH»  </vt:lpstr>
      <vt:lpstr>План защиты </vt:lpstr>
      <vt:lpstr>Цели проекта</vt:lpstr>
      <vt:lpstr>Что планировалось </vt:lpstr>
      <vt:lpstr>Используемые технологии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 и планы по развитию   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 </dc:title>
  <dc:creator>Филипп Дмитриев</dc:creator>
  <cp:lastModifiedBy>Филипп Дмитриев</cp:lastModifiedBy>
  <cp:revision>3</cp:revision>
  <dcterms:modified xsi:type="dcterms:W3CDTF">2023-02-28T16:20:03Z</dcterms:modified>
</cp:coreProperties>
</file>