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6" r:id="rId11"/>
    <p:sldId id="267" r:id="rId12"/>
    <p:sldId id="268" r:id="rId13"/>
    <p:sldId id="264" r:id="rId14"/>
    <p:sldId id="26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dev.stackexchange.com/questions/106676/why-is-shadow-mapping-the-standard" TargetMode="External"/><Relationship Id="rId2" Type="http://schemas.openxmlformats.org/officeDocument/2006/relationships/hyperlink" Target="https://learnopengl.com/#!Advanced-Lighting/Shadows/Shadow-Mapp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AD05D7-AF86-40E5-A14A-053275770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980660"/>
            <a:ext cx="11966713" cy="3352798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LE OMBRE IN OPENGL:</a:t>
            </a:r>
            <a:br>
              <a:rPr lang="it-IT" sz="4800" dirty="0"/>
            </a:br>
            <a:r>
              <a:rPr lang="it-IT" sz="4800" dirty="0"/>
              <a:t>LA TECNICA DEGLI SHADOW VOLUMES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427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57212F-B038-42A8-B1FB-919AB923C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53" y="257936"/>
            <a:ext cx="8610600" cy="1293028"/>
          </a:xfrm>
        </p:spPr>
        <p:txBody>
          <a:bodyPr/>
          <a:lstStyle/>
          <a:p>
            <a:r>
              <a:rPr lang="it-IT" dirty="0"/>
              <a:t>RISULTATO FINALE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482DFD22-E08F-44F5-B995-26DCF0DCA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07" t="10800" r="34362" b="16546"/>
          <a:stretch/>
        </p:blipFill>
        <p:spPr>
          <a:xfrm>
            <a:off x="2952457" y="1885071"/>
            <a:ext cx="6049108" cy="403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3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BE6219-590F-4BAA-B0AF-77742D8B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443" y="406563"/>
            <a:ext cx="8345557" cy="1293028"/>
          </a:xfrm>
        </p:spPr>
        <p:txBody>
          <a:bodyPr/>
          <a:lstStyle/>
          <a:p>
            <a:pPr algn="ctr"/>
            <a:r>
              <a:rPr lang="it-IT" dirty="0"/>
              <a:t>ATTENZIONE ALLA POSIZIONE DELL’OCCHIO!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2F207D-847F-4597-8EB3-1E772F785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933" y="2194560"/>
            <a:ext cx="4486422" cy="4009292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SE L’OCCHIO </a:t>
            </a:r>
            <a:r>
              <a:rPr lang="it-IT" cap="all" dirty="0"/>
              <a:t>è posizionato all’interno di un volume d’ombra SI OTTIENE UN’OMBRA ERRATA: Ciò CHE è REALMENTE IN OMBRA NON APPARE TALE, E VICEVERSA</a:t>
            </a:r>
            <a:r>
              <a:rPr lang="it-IT" dirty="0"/>
              <a:t> </a:t>
            </a:r>
          </a:p>
          <a:p>
            <a:pPr algn="just"/>
            <a:r>
              <a:rPr lang="it-IT" dirty="0"/>
              <a:t>Ci</a:t>
            </a:r>
            <a:r>
              <a:rPr lang="it-IT" cap="all" dirty="0"/>
              <a:t>ò è DOVUTO AL MANCATO CONTEGGIO DELLA FACCIA CHE PRECEDE LA CAMERA </a:t>
            </a:r>
            <a:endParaRPr lang="it-IT" dirty="0"/>
          </a:p>
          <a:p>
            <a:pPr algn="just"/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86207D9-2F84-44B0-95F1-A8EC369A9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15" t="18666" r="28924" b="9322"/>
          <a:stretch/>
        </p:blipFill>
        <p:spPr>
          <a:xfrm>
            <a:off x="685800" y="2194560"/>
            <a:ext cx="6132924" cy="40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1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305D45-EF1A-443D-955E-33B49879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622" y="156381"/>
            <a:ext cx="8610600" cy="1104184"/>
          </a:xfrm>
        </p:spPr>
        <p:txBody>
          <a:bodyPr/>
          <a:lstStyle/>
          <a:p>
            <a:r>
              <a:rPr lang="it-IT" dirty="0"/>
              <a:t>SOLUZIONE: DEPTH FAIL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2DE303-627B-42EA-AD77-F14BD1AD0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3718"/>
            <a:ext cx="10820400" cy="815926"/>
          </a:xfrm>
        </p:spPr>
        <p:txBody>
          <a:bodyPr/>
          <a:lstStyle/>
          <a:p>
            <a:pPr algn="just"/>
            <a:r>
              <a:rPr lang="it-IT" dirty="0"/>
              <a:t>INVECE DI CONTARE LE FACCE INTERSECATE DAL RAGGIO TRA OCCHIO E PIXEL, CONTIAMO LE FACCE FRA IL PIXEL E IL FAR PLANE.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39308F5-A4B5-4E5C-8004-98BFAC9F98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8" t="7088" r="35500" b="20615"/>
          <a:stretch/>
        </p:blipFill>
        <p:spPr>
          <a:xfrm>
            <a:off x="3390313" y="2562018"/>
            <a:ext cx="5880297" cy="384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2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9004D1-9F31-4D33-B83D-354C0E8C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748" y="340303"/>
            <a:ext cx="5105400" cy="1293028"/>
          </a:xfrm>
        </p:spPr>
        <p:txBody>
          <a:bodyPr/>
          <a:lstStyle/>
          <a:p>
            <a:pPr algn="ctr"/>
            <a:r>
              <a:rPr lang="it-IT" dirty="0"/>
              <a:t>LIMITI DEGLI </a:t>
            </a:r>
            <a:br>
              <a:rPr lang="it-IT" dirty="0"/>
            </a:br>
            <a:r>
              <a:rPr lang="it-IT" dirty="0"/>
              <a:t>SHADOW VOLUMES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FBFEA3-A289-468A-9E1B-1405B2861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548" y="2565622"/>
            <a:ext cx="10820400" cy="3702656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2400"/>
              </a:spcBef>
              <a:spcAft>
                <a:spcPts val="2400"/>
              </a:spcAft>
            </a:pPr>
            <a:r>
              <a:rPr lang="it-IT" dirty="0"/>
              <a:t>A MENO DI MODIFICHE DELL’ALGORITMO, IMPEDISCE L’OCCLUSIONE DI OGGETTI TRASPARENTI  E LA REALIZZAZIONE DI «SOFT SHADOWS», IN QUANTO CIASCUN PIXEL SULLO SCHERMO P</a:t>
            </a:r>
            <a:r>
              <a:rPr lang="it-IT" cap="all" dirty="0"/>
              <a:t>uò dicotomicamente essere in ombra oppure no </a:t>
            </a:r>
            <a:endParaRPr lang="it-IT" dirty="0"/>
          </a:p>
          <a:p>
            <a:pPr algn="just">
              <a:spcBef>
                <a:spcPts val="2400"/>
              </a:spcBef>
              <a:spcAft>
                <a:spcPts val="2400"/>
              </a:spcAft>
            </a:pPr>
            <a:r>
              <a:rPr lang="it-IT" dirty="0"/>
              <a:t>SE L’OGGETTO DI CUI VOGLIAMO PROIETTARE L’OMBRA </a:t>
            </a:r>
            <a:r>
              <a:rPr lang="it-IT" cap="all" dirty="0"/>
              <a:t>è RAPPRESENTATO DA UNA TEXTURE (E. G: UN INSIEME DI FOGLIE RAFFIGURATO TRAMITE UNA TEXTURE DI UN INSIEME DI FOGLIE CON SFONDO TRASPARENTE) ALLORA AD ESSERE SOTTOPOSTO ALLA PROIEZIONE è IL QUADRILATERO SU CUI è APPLICATA LA TEXTURE, NON L’OGGETTO IN Sé</a:t>
            </a:r>
          </a:p>
          <a:p>
            <a:pPr algn="just">
              <a:spcBef>
                <a:spcPts val="2400"/>
              </a:spcBef>
              <a:spcAft>
                <a:spcPts val="2400"/>
              </a:spcAft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6316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98DC31-3EE9-408A-A38A-051F22A1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957" y="221033"/>
            <a:ext cx="3130826" cy="1293028"/>
          </a:xfrm>
        </p:spPr>
        <p:txBody>
          <a:bodyPr/>
          <a:lstStyle/>
          <a:p>
            <a:r>
              <a:rPr lang="it-IT" dirty="0" err="1"/>
              <a:t>CURIOSITà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E8AF55-1E9A-41F7-83E4-9A8DACFEC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4" y="1677085"/>
            <a:ext cx="5357191" cy="4926496"/>
          </a:xfrm>
        </p:spPr>
        <p:txBody>
          <a:bodyPr/>
          <a:lstStyle/>
          <a:p>
            <a:pPr algn="just"/>
            <a:r>
              <a:rPr lang="it-IT" dirty="0"/>
              <a:t>LA TECNICA  DEGLI SHADOW VOLUMES </a:t>
            </a:r>
            <a:r>
              <a:rPr lang="it-IT" cap="all" dirty="0"/>
              <a:t>è STATA IDEATA NEL 1998 DALLA </a:t>
            </a:r>
            <a:r>
              <a:rPr lang="it-IT" i="1" cap="all" dirty="0"/>
              <a:t>CREATIVE</a:t>
            </a:r>
          </a:p>
          <a:p>
            <a:pPr algn="just"/>
            <a:r>
              <a:rPr lang="it-IT" dirty="0"/>
              <a:t>LA TECNICA </a:t>
            </a:r>
            <a:r>
              <a:rPr lang="it-IT" cap="all" dirty="0"/>
              <a:t>è STATA RESA POPOLARE DA </a:t>
            </a:r>
            <a:r>
              <a:rPr lang="it-IT" i="1" cap="all" dirty="0"/>
              <a:t>DOOM 3 </a:t>
            </a:r>
            <a:r>
              <a:rPr lang="it-IT" cap="all" dirty="0"/>
              <a:t>(2004): IN QUESTA VARIANTE, PREVEDEVA L’USO DEL DEPTH FAIL E COMPRENDEVA FEATURE AGGIUNTIVE TALI DA CONSENTIRE LA REALIZZAZIONE DI SOFT SHADOWS</a:t>
            </a:r>
          </a:p>
          <a:p>
            <a:pPr algn="just"/>
            <a:r>
              <a:rPr lang="it-IT" cap="all" dirty="0"/>
              <a:t>NVIDIA NEI PROPRI HARDWARE HA IMPLEMENTATO </a:t>
            </a:r>
            <a:r>
              <a:rPr lang="it-IT" i="1" cap="all" dirty="0"/>
              <a:t>DEPTH BOUND TEST, </a:t>
            </a:r>
            <a:r>
              <a:rPr lang="it-IT" cap="all" dirty="0"/>
              <a:t>CAPACE DI RIMUOVERE LE PARTI DEI VOLUMI CHE NON HANNO EFFETTO SULLA SCENA VISIBILE</a:t>
            </a:r>
            <a:r>
              <a:rPr lang="it-IT" dirty="0"/>
              <a:t>  </a:t>
            </a:r>
          </a:p>
          <a:p>
            <a:pPr algn="just"/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8D17A-C260-4050-8592-A69ED7EB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353" y="1677085"/>
            <a:ext cx="5856034" cy="439520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C9FCA08-848B-404D-A223-E393DA8F1CD9}"/>
              </a:ext>
            </a:extLst>
          </p:cNvPr>
          <p:cNvSpPr txBox="1"/>
          <p:nvPr/>
        </p:nvSpPr>
        <p:spPr>
          <a:xfrm>
            <a:off x="6361503" y="5702954"/>
            <a:ext cx="548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DOOM 3 (2004)</a:t>
            </a:r>
          </a:p>
        </p:txBody>
      </p:sp>
    </p:spTree>
    <p:extLst>
      <p:ext uri="{BB962C8B-B14F-4D97-AF65-F5344CB8AC3E}">
        <p14:creationId xmlns:p14="http://schemas.microsoft.com/office/powerpoint/2010/main" val="4035588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183DF7-1D47-42A5-9E47-A3D8DC84E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426" y="512582"/>
            <a:ext cx="8610600" cy="1293028"/>
          </a:xfrm>
        </p:spPr>
        <p:txBody>
          <a:bodyPr/>
          <a:lstStyle/>
          <a:p>
            <a:pPr algn="ctr"/>
            <a:r>
              <a:rPr lang="it-IT" dirty="0"/>
              <a:t>RIFERIMENTI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42A3FD-8D9B-4BA6-9289-1B9727737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2194560"/>
            <a:ext cx="11529391" cy="40241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>
                <a:hlinkClick r:id="rId2"/>
              </a:rPr>
              <a:t>https://learnopengl.com/#!Advanced-Lighting/Shadows/Shadow-Mapping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David Wolff, </a:t>
            </a:r>
            <a:r>
              <a:rPr lang="it-IT" i="1" dirty="0"/>
              <a:t>OpenGL 4 </a:t>
            </a:r>
            <a:r>
              <a:rPr lang="it-IT" i="1" dirty="0" err="1"/>
              <a:t>Shading</a:t>
            </a:r>
            <a:r>
              <a:rPr lang="it-IT" i="1" dirty="0"/>
              <a:t> Language </a:t>
            </a:r>
            <a:r>
              <a:rPr lang="it-IT" i="1" dirty="0" err="1"/>
              <a:t>Cookbook</a:t>
            </a:r>
            <a:r>
              <a:rPr lang="it-IT" i="1" dirty="0"/>
              <a:t>, </a:t>
            </a:r>
            <a:r>
              <a:rPr lang="it-IT" dirty="0" err="1"/>
              <a:t>Packt</a:t>
            </a:r>
            <a:r>
              <a:rPr lang="it-IT" dirty="0"/>
              <a:t> Publishing, 2013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>
                <a:hlinkClick r:id="rId3"/>
              </a:rPr>
              <a:t>https://gamedev.stackexchange.com/questions/106676/why-is-shadow-mapping-the-standard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https://en.wikipedia.org/wiki/Shadow_volume</a:t>
            </a:r>
          </a:p>
        </p:txBody>
      </p:sp>
    </p:spTree>
    <p:extLst>
      <p:ext uri="{BB962C8B-B14F-4D97-AF65-F5344CB8AC3E}">
        <p14:creationId xmlns:p14="http://schemas.microsoft.com/office/powerpoint/2010/main" val="66954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0553F0-065E-4783-B703-77366F89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252" y="552336"/>
            <a:ext cx="8630478" cy="1293028"/>
          </a:xfrm>
        </p:spPr>
        <p:txBody>
          <a:bodyPr/>
          <a:lstStyle/>
          <a:p>
            <a:pPr algn="ctr"/>
            <a:r>
              <a:rPr lang="it-IT" dirty="0"/>
              <a:t>La realizzazione DELLE OMBRE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2D974A-7352-40E8-8FB0-3C14CF5CD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330" y="2181308"/>
            <a:ext cx="10820400" cy="4024125"/>
          </a:xfrm>
        </p:spPr>
        <p:txBody>
          <a:bodyPr/>
          <a:lstStyle/>
          <a:p>
            <a:pPr algn="just">
              <a:spcBef>
                <a:spcPts val="1500"/>
              </a:spcBef>
            </a:pPr>
            <a:r>
              <a:rPr lang="it-IT" cap="all" dirty="0"/>
              <a:t>IN COMPUTER GRAPHICS, è LO SHADOW MAPPING AD ESSERE LA TECNICA Più POPOLARE PER LA REALIZZAZIONE DELLE OMBRE</a:t>
            </a:r>
          </a:p>
          <a:p>
            <a:pPr algn="just">
              <a:spcBef>
                <a:spcPts val="1500"/>
              </a:spcBef>
            </a:pPr>
            <a:r>
              <a:rPr lang="it-IT" cap="all" dirty="0"/>
              <a:t>LA TECNICA SI ARTICOLA IN DUE PASSI: SI ESEGUE PRIMA IL RENDERING DELLA SCENA DAL PUNTO DI VISTA DELLA LUCE, MEMORIZZANDONE LA DEPTH MAP, E SI PROCEDE POI AL DISEGNO DELLA NORMALE SCENA: UN PUNTO VIENE MARCATO COME OCCLUSO, OSSIA IN OMBRA, SE NEL SISTEMA DI RIFERIMENTO DELLA LUCE IL SUO Z-VALUE RISULTA SUPERIORE A QUELLO INDICATO DALLA DEPTH MAP SALVATA AL PASSO PRECEDENTE</a:t>
            </a:r>
          </a:p>
          <a:p>
            <a:pPr algn="just">
              <a:spcBef>
                <a:spcPts val="1500"/>
              </a:spcBef>
            </a:pPr>
            <a:r>
              <a:rPr lang="it-IT" cap="all" dirty="0"/>
              <a:t>LO SHADOW MAPPING è RELATIVAMENTE SEMPLICE DA IMPLEMENTARE E POCO ONEROSO DA UN PUNTO DI VISTA COMPUTAZIONALE</a:t>
            </a:r>
          </a:p>
          <a:p>
            <a:pPr algn="just">
              <a:spcBef>
                <a:spcPts val="1500"/>
              </a:spcBef>
            </a:pPr>
            <a:r>
              <a:rPr lang="it-IT" cap="all" dirty="0"/>
              <a:t>TUTTAVIA, PRESENTA NON POCHI INCONVENIENTI </a:t>
            </a:r>
          </a:p>
        </p:txBody>
      </p:sp>
    </p:spTree>
    <p:extLst>
      <p:ext uri="{BB962C8B-B14F-4D97-AF65-F5344CB8AC3E}">
        <p14:creationId xmlns:p14="http://schemas.microsoft.com/office/powerpoint/2010/main" val="279047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0553F0-065E-4783-B703-77366F89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522" y="343467"/>
            <a:ext cx="8630478" cy="1293028"/>
          </a:xfrm>
        </p:spPr>
        <p:txBody>
          <a:bodyPr/>
          <a:lstStyle/>
          <a:p>
            <a:pPr algn="ctr"/>
            <a:r>
              <a:rPr lang="it-IT" dirty="0"/>
              <a:t>INCONVENIENTI </a:t>
            </a:r>
            <a:br>
              <a:rPr lang="it-IT" dirty="0"/>
            </a:br>
            <a:r>
              <a:rPr lang="it-IT" dirty="0"/>
              <a:t>DELLO SHADOW MAPPING</a:t>
            </a:r>
          </a:p>
        </p:txBody>
      </p:sp>
      <p:pic>
        <p:nvPicPr>
          <p:cNvPr id="1026" name="Picture 2" descr="Shadow mapped images, without improvements.">
            <a:extLst>
              <a:ext uri="{FF2B5EF4-FFF2-40B4-BE49-F238E27FC236}">
                <a16:creationId xmlns:a16="http://schemas.microsoft.com/office/drawing/2014/main" id="{2FDE81AB-8FFD-48C5-99A5-0F9AF72800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" t="5419" r="2854" b="3275"/>
          <a:stretch/>
        </p:blipFill>
        <p:spPr bwMode="auto">
          <a:xfrm>
            <a:off x="879230" y="2118336"/>
            <a:ext cx="4149969" cy="313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BD6E7F6-E82F-45C0-A7F2-E77AAAD85E0F}"/>
              </a:ext>
            </a:extLst>
          </p:cNvPr>
          <p:cNvSpPr txBox="1"/>
          <p:nvPr/>
        </p:nvSpPr>
        <p:spPr>
          <a:xfrm>
            <a:off x="527538" y="4811151"/>
            <a:ext cx="450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«</a:t>
            </a:r>
            <a:r>
              <a:rPr lang="it-IT" dirty="0" err="1"/>
              <a:t>Shadow</a:t>
            </a:r>
            <a:r>
              <a:rPr lang="it-IT" dirty="0"/>
              <a:t> </a:t>
            </a:r>
            <a:r>
              <a:rPr lang="it-IT" dirty="0" err="1"/>
              <a:t>acnes</a:t>
            </a:r>
            <a:r>
              <a:rPr lang="it-IT" dirty="0"/>
              <a:t>»</a:t>
            </a:r>
          </a:p>
        </p:txBody>
      </p:sp>
      <p:pic>
        <p:nvPicPr>
          <p:cNvPr id="1028" name="Picture 4" descr="Peter panning with shadow mapping implementation">
            <a:extLst>
              <a:ext uri="{FF2B5EF4-FFF2-40B4-BE49-F238E27FC236}">
                <a16:creationId xmlns:a16="http://schemas.microsoft.com/office/drawing/2014/main" id="{027707E5-AB94-4FC9-91F9-2614E2FEE9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" t="6678" r="3150" b="4416"/>
          <a:stretch/>
        </p:blipFill>
        <p:spPr bwMode="auto">
          <a:xfrm>
            <a:off x="7064479" y="3038622"/>
            <a:ext cx="4358487" cy="316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E0A64F3-1577-4C9E-AEAC-C83BD3DFE609}"/>
              </a:ext>
            </a:extLst>
          </p:cNvPr>
          <p:cNvSpPr txBox="1"/>
          <p:nvPr/>
        </p:nvSpPr>
        <p:spPr>
          <a:xfrm>
            <a:off x="7064479" y="5737274"/>
            <a:ext cx="4501661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«Peter </a:t>
            </a:r>
            <a:r>
              <a:rPr lang="it-IT" dirty="0" err="1"/>
              <a:t>panning</a:t>
            </a:r>
            <a:r>
              <a:rPr lang="it-IT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48388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0553F0-065E-4783-B703-77366F89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522" y="343467"/>
            <a:ext cx="8630478" cy="1293028"/>
          </a:xfrm>
        </p:spPr>
        <p:txBody>
          <a:bodyPr/>
          <a:lstStyle/>
          <a:p>
            <a:pPr algn="ctr"/>
            <a:r>
              <a:rPr lang="it-IT" dirty="0"/>
              <a:t>INCONVENIENTI </a:t>
            </a:r>
            <a:br>
              <a:rPr lang="it-IT" dirty="0"/>
            </a:br>
            <a:r>
              <a:rPr lang="it-IT" dirty="0"/>
              <a:t>DELLO SHADOW MAPPING</a:t>
            </a:r>
          </a:p>
        </p:txBody>
      </p:sp>
      <p:pic>
        <p:nvPicPr>
          <p:cNvPr id="2050" name="Picture 2" descr="Shadow mapping with edges of depth map visible, texture wrapping">
            <a:extLst>
              <a:ext uri="{FF2B5EF4-FFF2-40B4-BE49-F238E27FC236}">
                <a16:creationId xmlns:a16="http://schemas.microsoft.com/office/drawing/2014/main" id="{7A8B1004-8441-4F6F-AAA6-5A977C7E4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" t="7787" r="4001" b="3451"/>
          <a:stretch/>
        </p:blipFill>
        <p:spPr bwMode="auto">
          <a:xfrm>
            <a:off x="6808763" y="2743200"/>
            <a:ext cx="4248443" cy="320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oomed in of shadows with shadow mappign technique shows jagged edges.">
            <a:extLst>
              <a:ext uri="{FF2B5EF4-FFF2-40B4-BE49-F238E27FC236}">
                <a16:creationId xmlns:a16="http://schemas.microsoft.com/office/drawing/2014/main" id="{50336B39-0C8B-4DB9-8F5C-E6383D2F5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95" y="2241525"/>
            <a:ext cx="3423139" cy="268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063DBDE-8CF5-401B-8B8F-9AAC47F0DC39}"/>
              </a:ext>
            </a:extLst>
          </p:cNvPr>
          <p:cNvSpPr txBox="1"/>
          <p:nvPr/>
        </p:nvSpPr>
        <p:spPr>
          <a:xfrm>
            <a:off x="1420837" y="4487594"/>
            <a:ext cx="286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«</a:t>
            </a:r>
            <a:r>
              <a:rPr lang="it-IT" dirty="0" err="1"/>
              <a:t>Jaggies</a:t>
            </a:r>
            <a:r>
              <a:rPr lang="it-IT" dirty="0"/>
              <a:t>»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06CD1C3-B92B-4750-9B68-2F829D17C6D8}"/>
              </a:ext>
            </a:extLst>
          </p:cNvPr>
          <p:cNvSpPr txBox="1"/>
          <p:nvPr/>
        </p:nvSpPr>
        <p:spPr>
          <a:xfrm>
            <a:off x="6920030" y="5035241"/>
            <a:ext cx="4025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Le regioni di spazio che nel light frame non fanno parte del </a:t>
            </a:r>
            <a:r>
              <a:rPr lang="it-IT" sz="1400" dirty="0" err="1"/>
              <a:t>frustum</a:t>
            </a:r>
            <a:r>
              <a:rPr lang="it-IT" sz="1400" dirty="0"/>
              <a:t> visivo vengono </a:t>
            </a:r>
            <a:r>
              <a:rPr lang="it-IT" sz="1400" dirty="0" err="1"/>
              <a:t>renderizzate</a:t>
            </a:r>
            <a:r>
              <a:rPr lang="it-IT" sz="1400" dirty="0"/>
              <a:t> come se fossero in ombra</a:t>
            </a:r>
          </a:p>
        </p:txBody>
      </p:sp>
    </p:spTree>
    <p:extLst>
      <p:ext uri="{BB962C8B-B14F-4D97-AF65-F5344CB8AC3E}">
        <p14:creationId xmlns:p14="http://schemas.microsoft.com/office/powerpoint/2010/main" val="52454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0553F0-065E-4783-B703-77366F89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252" y="552336"/>
            <a:ext cx="8630478" cy="1293028"/>
          </a:xfrm>
        </p:spPr>
        <p:txBody>
          <a:bodyPr/>
          <a:lstStyle/>
          <a:p>
            <a:pPr algn="ctr"/>
            <a:r>
              <a:rPr lang="it-IT" dirty="0"/>
              <a:t>La realizzazione DELLE OMBRE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2D974A-7352-40E8-8FB0-3C14CF5CD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81308"/>
            <a:ext cx="10820400" cy="4024125"/>
          </a:xfrm>
        </p:spPr>
        <p:txBody>
          <a:bodyPr/>
          <a:lstStyle/>
          <a:p>
            <a:pPr algn="ctr">
              <a:spcBef>
                <a:spcPts val="1500"/>
              </a:spcBef>
            </a:pPr>
            <a:r>
              <a:rPr lang="it-IT" cap="all" dirty="0" err="1"/>
              <a:t>BENCHè</a:t>
            </a:r>
            <a:r>
              <a:rPr lang="it-IT" cap="all" dirty="0"/>
              <a:t> SIA POSSIBILE ADOTTARE RIMEDI PER OVVIARE AI LIMITI DELLO SHADOW MAPPING, POSSIAMO APPLICARE UNA TECNICA TOTALMENTE DIFFERENTE, CHE CI CONSENTE DI DISEGNARE OMBRE CORRETTE E PRIVE DI ALIASING</a:t>
            </a:r>
          </a:p>
        </p:txBody>
      </p:sp>
      <p:sp>
        <p:nvSpPr>
          <p:cNvPr id="4" name="Freccia in giù 3">
            <a:extLst>
              <a:ext uri="{FF2B5EF4-FFF2-40B4-BE49-F238E27FC236}">
                <a16:creationId xmlns:a16="http://schemas.microsoft.com/office/drawing/2014/main" id="{A972BB78-4DB2-4203-9E5F-065B18F71987}"/>
              </a:ext>
            </a:extLst>
          </p:cNvPr>
          <p:cNvSpPr/>
          <p:nvPr/>
        </p:nvSpPr>
        <p:spPr>
          <a:xfrm>
            <a:off x="5632174" y="3697356"/>
            <a:ext cx="1192696" cy="702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D5DF8D0-3232-42CD-9746-9BDABDBFBDEA}"/>
              </a:ext>
            </a:extLst>
          </p:cNvPr>
          <p:cNvSpPr txBox="1"/>
          <p:nvPr/>
        </p:nvSpPr>
        <p:spPr>
          <a:xfrm>
            <a:off x="2385391" y="4533136"/>
            <a:ext cx="7686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/>
              <a:t>SHADOW VOLUMES</a:t>
            </a:r>
          </a:p>
        </p:txBody>
      </p:sp>
    </p:spTree>
    <p:extLst>
      <p:ext uri="{BB962C8B-B14F-4D97-AF65-F5344CB8AC3E}">
        <p14:creationId xmlns:p14="http://schemas.microsoft.com/office/powerpoint/2010/main" val="253522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0553F0-065E-4783-B703-77366F89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817" y="552336"/>
            <a:ext cx="8630478" cy="1293028"/>
          </a:xfrm>
        </p:spPr>
        <p:txBody>
          <a:bodyPr/>
          <a:lstStyle/>
          <a:p>
            <a:pPr algn="ctr"/>
            <a:r>
              <a:rPr lang="it-IT" dirty="0"/>
              <a:t>SHADOW VOLUMES:</a:t>
            </a:r>
            <a:br>
              <a:rPr lang="it-IT" dirty="0"/>
            </a:br>
            <a:r>
              <a:rPr lang="it-IT" dirty="0"/>
              <a:t>SPIEGAZIONE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2D974A-7352-40E8-8FB0-3C14CF5CD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330" y="2009030"/>
            <a:ext cx="10820400" cy="4232744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1500"/>
              </a:spcBef>
            </a:pPr>
            <a:r>
              <a:rPr lang="it-IT" cap="all" dirty="0"/>
              <a:t>SUPPONIAMO SI INTENDA CALCOLARE L’OMBRA PROIETTATA DA UN DETERMINATO OGGETTO</a:t>
            </a:r>
          </a:p>
          <a:p>
            <a:pPr algn="just">
              <a:spcBef>
                <a:spcPts val="1500"/>
              </a:spcBef>
            </a:pPr>
            <a:r>
              <a:rPr lang="it-IT" cap="all" dirty="0"/>
              <a:t>INNANZITUTTO, DETERMINIAMO I CONTORNI DELLA SILHOUETTE DELL’OGGETTO, OSSIA GLI EDGE DELLA NOSTRA MESH CHE SEPARANO I TRIANGOLI ILLUMINATI DELLA MEDESIMA DA QUELLI OCCLUSI</a:t>
            </a:r>
          </a:p>
          <a:p>
            <a:pPr algn="just">
              <a:spcBef>
                <a:spcPts val="1500"/>
              </a:spcBef>
            </a:pPr>
            <a:r>
              <a:rPr lang="it-IT" cap="all" dirty="0"/>
              <a:t>DA CIASCUN VERTICE DELLA SILHOUETTE, NE ESTENDIAMO I LATI NELLA DIREZIONE VERTICE-PUNTO LUCE, OTTENENDO IL VOLUME D’OMBRA DELL’OGGETTO</a:t>
            </a:r>
          </a:p>
          <a:p>
            <a:pPr algn="just">
              <a:spcBef>
                <a:spcPts val="1500"/>
              </a:spcBef>
            </a:pPr>
            <a:r>
              <a:rPr lang="it-IT" cap="all" dirty="0"/>
              <a:t>PER CIASCUN PIXEL DEL NEAR PLANE, PROIETTIAMO UN RAGGIO NELLA DIREZIONE POSIZIONE DELL’OCCHIO-PIXEL E TENIAMO TRACCIA DEL NUMERO DI VOLTE CHE TALE RAGGIO INTERSECA IL VOLUME D’OMBRA: NEL CASO IN CUI IL RAGGIO INTERSECA IL VOLUME ENTRANDOVI, INCREMENTIAMO UN CONTATORE ASSOCIATO AL PIXEL IN QUESTIONE, SE LO INTERSECA USCENDONE DECREMENTIAMO IL CONTATORE</a:t>
            </a:r>
          </a:p>
          <a:p>
            <a:pPr algn="just">
              <a:spcBef>
                <a:spcPts val="1500"/>
              </a:spcBef>
            </a:pPr>
            <a:r>
              <a:rPr lang="it-IT" cap="all" dirty="0"/>
              <a:t>IL PIXEL A CUI è ASSOCIATO UN VALORE NEGATIVO, RISULTA OCCLUSO</a:t>
            </a:r>
          </a:p>
        </p:txBody>
      </p:sp>
    </p:spTree>
    <p:extLst>
      <p:ext uri="{BB962C8B-B14F-4D97-AF65-F5344CB8AC3E}">
        <p14:creationId xmlns:p14="http://schemas.microsoft.com/office/powerpoint/2010/main" val="358222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0553F0-065E-4783-B703-77366F89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817" y="552336"/>
            <a:ext cx="8630478" cy="1293028"/>
          </a:xfrm>
        </p:spPr>
        <p:txBody>
          <a:bodyPr/>
          <a:lstStyle/>
          <a:p>
            <a:pPr algn="ctr"/>
            <a:r>
              <a:rPr lang="it-IT" dirty="0"/>
              <a:t>SHADOW VOLUMES:</a:t>
            </a:r>
            <a:br>
              <a:rPr lang="it-IT" dirty="0"/>
            </a:br>
            <a:r>
              <a:rPr lang="it-IT" dirty="0"/>
              <a:t>IMPLEMENTAZIONE OPENGL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1C2AAE1-BA9C-41E5-8796-1BC0865DA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94" y="2698143"/>
            <a:ext cx="11055627" cy="4024125"/>
          </a:xfrm>
        </p:spPr>
        <p:txBody>
          <a:bodyPr/>
          <a:lstStyle/>
          <a:p>
            <a:pPr algn="just">
              <a:spcAft>
                <a:spcPts val="1800"/>
              </a:spcAft>
            </a:pPr>
            <a:r>
              <a:rPr lang="it-IT" dirty="0"/>
              <a:t>L’ALGORITMO CHE ANDREMO A ILLUSTRARE CONSTA DI TRE PASSI</a:t>
            </a:r>
          </a:p>
          <a:p>
            <a:pPr algn="just">
              <a:spcAft>
                <a:spcPts val="600"/>
              </a:spcAft>
            </a:pPr>
            <a:r>
              <a:rPr lang="it-IT" dirty="0"/>
              <a:t>PER IMPLEMENTARLO, OCCORRONO, ANCHE:</a:t>
            </a:r>
          </a:p>
          <a:p>
            <a:pPr lvl="2" algn="just">
              <a:spcAft>
                <a:spcPts val="600"/>
              </a:spcAft>
            </a:pPr>
            <a:r>
              <a:rPr lang="it-IT" dirty="0"/>
              <a:t>UN GEOMTRY SHADER, NECESSARIO PER DETERMINARE SILHOUETTE E VOLUME D’OMBRA</a:t>
            </a:r>
          </a:p>
          <a:p>
            <a:pPr lvl="2" algn="just">
              <a:spcAft>
                <a:spcPts val="600"/>
              </a:spcAft>
            </a:pPr>
            <a:r>
              <a:rPr lang="it-IT" dirty="0"/>
              <a:t>LO STENCIL BUFFER, CAPICE DI SIMULARE IL MECCANISMO DI RAY TRACING DESCRITTO IN PRECEDENZA MEDIANTE OPPORTUNI INCREMENTI E DECREMENTI</a:t>
            </a:r>
          </a:p>
          <a:p>
            <a:pPr algn="just">
              <a:spcBef>
                <a:spcPts val="1800"/>
              </a:spcBef>
              <a:spcAft>
                <a:spcPts val="600"/>
              </a:spcAft>
            </a:pPr>
            <a:r>
              <a:rPr lang="it-IT" dirty="0"/>
              <a:t>PASSIAMO ORA A DESCRIVERE L’IMPLEMENTAZIONE</a:t>
            </a:r>
          </a:p>
        </p:txBody>
      </p:sp>
    </p:spTree>
    <p:extLst>
      <p:ext uri="{BB962C8B-B14F-4D97-AF65-F5344CB8AC3E}">
        <p14:creationId xmlns:p14="http://schemas.microsoft.com/office/powerpoint/2010/main" val="258887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0553F0-065E-4783-B703-77366F89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817" y="552336"/>
            <a:ext cx="8630478" cy="1293028"/>
          </a:xfrm>
        </p:spPr>
        <p:txBody>
          <a:bodyPr/>
          <a:lstStyle/>
          <a:p>
            <a:pPr algn="ctr"/>
            <a:r>
              <a:rPr lang="it-IT" dirty="0"/>
              <a:t>SHADOW VOLUMES:</a:t>
            </a:r>
            <a:br>
              <a:rPr lang="it-IT" dirty="0"/>
            </a:br>
            <a:r>
              <a:rPr lang="it-IT" dirty="0"/>
              <a:t>IMPLEMENTAZIONE OPENGL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5C6274-D727-42F6-A0D6-C4D1BF73E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it-IT" dirty="0"/>
              <a:t>ESEGUIAMO IL NORMALE RENDERING DELLA SCENA ISTITUENDO DUE CANALI DI OUTPUT PER IL FRAGMENT SHADER, UNO PER LA COMPONENTE AMBIENTALE, L’ALTRO PER QUELLA SPECULARE: SIA SPECULARE CHE AMBIENTALE DEVONO ESSERE SALVATI PER IL PASSO 3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dirty="0"/>
              <a:t>IMPOSTIAMO LO STENCIL BUFFER IN MODO CHE ABBIA SEMPRE SUCCESSO E TENGA TRACCIA DEI DECREMENTI (BACK FACES) E INCREMENTI (FRONT FACES); IL GEOMETRY SHADER SI OCCUPA QUINDI DEI VOLUMI D’OMBRA, NECESSARI PER DETERMINARE LE AREE OCCLUSE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dirty="0"/>
              <a:t>ESEGUIAMO IL BLENDING DELL’AMBIENTALE E DELLO SPECULARE CALCOLATI AL PRIMO PASSO, ESCLUDENDO DAL RENDERING DELLO SPECULARE I PIXEL OCCLUSI (INDICATI DALLO STENCIL BUFFER)</a:t>
            </a:r>
          </a:p>
        </p:txBody>
      </p:sp>
    </p:spTree>
    <p:extLst>
      <p:ext uri="{BB962C8B-B14F-4D97-AF65-F5344CB8AC3E}">
        <p14:creationId xmlns:p14="http://schemas.microsoft.com/office/powerpoint/2010/main" val="175466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F88D76-BC7C-456F-A3D6-B7FFB52E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704" y="419816"/>
            <a:ext cx="8610600" cy="1293028"/>
          </a:xfrm>
        </p:spPr>
        <p:txBody>
          <a:bodyPr/>
          <a:lstStyle/>
          <a:p>
            <a:pPr algn="ctr"/>
            <a:r>
              <a:rPr lang="it-IT" dirty="0"/>
              <a:t>ORGANIZZAZIONE DELLE </a:t>
            </a:r>
            <a:br>
              <a:rPr lang="it-IT" dirty="0"/>
            </a:br>
            <a:r>
              <a:rPr lang="it-IT" dirty="0"/>
              <a:t>PRIMITIVE DI DISEGNO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4A4A70-80FE-42C8-AE1C-DA4A35682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92" y="2419848"/>
            <a:ext cx="10820400" cy="4024125"/>
          </a:xfrm>
        </p:spPr>
        <p:txBody>
          <a:bodyPr/>
          <a:lstStyle/>
          <a:p>
            <a:pPr algn="just">
              <a:spcBef>
                <a:spcPts val="2400"/>
              </a:spcBef>
              <a:spcAft>
                <a:spcPts val="2400"/>
              </a:spcAft>
            </a:pPr>
            <a:r>
              <a:rPr lang="it-IT" dirty="0"/>
              <a:t>I VERTICI DEVONO ESSERE PASSATI AL GEOMETRY SHADER MEDIANTE LA PRIMITIVA </a:t>
            </a:r>
            <a:r>
              <a:rPr lang="it-IT" i="1" dirty="0" err="1"/>
              <a:t>triangles_adjacency</a:t>
            </a:r>
            <a:r>
              <a:rPr lang="it-IT" i="1" dirty="0"/>
              <a:t>, </a:t>
            </a:r>
            <a:r>
              <a:rPr lang="it-IT" dirty="0"/>
              <a:t>IN MANIERA CHE LO SHADER, NELLA COMPUTAZIONE SU CIASCUN TRIANGOLO, POSSA DISPORRE DELLE INFORMAZIONI RELATIVE AI TRINGOLI ADIACENTI</a:t>
            </a:r>
          </a:p>
          <a:p>
            <a:pPr algn="just">
              <a:spcBef>
                <a:spcPts val="2400"/>
              </a:spcBef>
              <a:spcAft>
                <a:spcPts val="2400"/>
              </a:spcAft>
            </a:pPr>
            <a:r>
              <a:rPr lang="it-IT" dirty="0"/>
              <a:t>PER POTER ORGANIZZARE CORRETTAMENTE I VERTICI SECONDO TALE PRIMITIVA, LI DUPLICHIAMO IN MANIERA OPPORTUNA.</a:t>
            </a:r>
          </a:p>
          <a:p>
            <a:pPr algn="just">
              <a:spcBef>
                <a:spcPts val="2400"/>
              </a:spcBef>
              <a:spcAft>
                <a:spcPts val="2400"/>
              </a:spcAft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6174412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TM04033937[[fn=Scia di vapore]]</Template>
  <TotalTime>372</TotalTime>
  <Words>821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Scia di vapore</vt:lpstr>
      <vt:lpstr>LE OMBRE IN OPENGL: LA TECNICA DEGLI SHADOW VOLUMES </vt:lpstr>
      <vt:lpstr>La realizzazione DELLE OMBRE </vt:lpstr>
      <vt:lpstr>INCONVENIENTI  DELLO SHADOW MAPPING</vt:lpstr>
      <vt:lpstr>INCONVENIENTI  DELLO SHADOW MAPPING</vt:lpstr>
      <vt:lpstr>La realizzazione DELLE OMBRE </vt:lpstr>
      <vt:lpstr>SHADOW VOLUMES: SPIEGAZIONE</vt:lpstr>
      <vt:lpstr>SHADOW VOLUMES: IMPLEMENTAZIONE OPENGL</vt:lpstr>
      <vt:lpstr>SHADOW VOLUMES: IMPLEMENTAZIONE OPENGL</vt:lpstr>
      <vt:lpstr>ORGANIZZAZIONE DELLE  PRIMITIVE DI DISEGNO</vt:lpstr>
      <vt:lpstr>RISULTATO FINALE</vt:lpstr>
      <vt:lpstr>ATTENZIONE ALLA POSIZIONE DELL’OCCHIO!</vt:lpstr>
      <vt:lpstr>SOLUZIONE: DEPTH FAIL</vt:lpstr>
      <vt:lpstr>LIMITI DEGLI  SHADOW VOLUMES</vt:lpstr>
      <vt:lpstr>CURIOSITà</vt:lpstr>
      <vt:lpstr>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OMBRE IN OPENGL: LA TECNICA DEGLI SHADOW VOLUMES</dc:title>
  <dc:creator>Simone Antenore</dc:creator>
  <cp:lastModifiedBy>Simone Antenore</cp:lastModifiedBy>
  <cp:revision>32</cp:revision>
  <dcterms:created xsi:type="dcterms:W3CDTF">2017-07-13T13:31:07Z</dcterms:created>
  <dcterms:modified xsi:type="dcterms:W3CDTF">2017-07-24T14:02:09Z</dcterms:modified>
</cp:coreProperties>
</file>