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0"/>
  </p:notesMasterIdLst>
  <p:sldIdLst>
    <p:sldId id="256" r:id="rId2"/>
    <p:sldId id="257" r:id="rId3"/>
    <p:sldId id="258" r:id="rId4"/>
    <p:sldId id="260" r:id="rId5"/>
    <p:sldId id="276" r:id="rId6"/>
    <p:sldId id="277" r:id="rId7"/>
    <p:sldId id="278" r:id="rId8"/>
    <p:sldId id="296" r:id="rId9"/>
    <p:sldId id="297" r:id="rId10"/>
    <p:sldId id="298" r:id="rId11"/>
    <p:sldId id="299" r:id="rId12"/>
    <p:sldId id="301" r:id="rId13"/>
    <p:sldId id="302" r:id="rId14"/>
    <p:sldId id="303" r:id="rId15"/>
    <p:sldId id="268" r:id="rId16"/>
    <p:sldId id="269" r:id="rId17"/>
    <p:sldId id="274" r:id="rId18"/>
    <p:sldId id="275"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930" y="-4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0DA473B-819D-4ED4-8094-5132FA39BC01}" type="datetimeFigureOut">
              <a:rPr lang="en-US" smtClean="0"/>
              <a:t>4/15/2019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090C1F4-BA43-424B-90D6-916CD23F9531}" type="slidenum">
              <a:rPr lang="en-US" smtClean="0"/>
              <a:t>‹#›</a:t>
            </a:fld>
            <a:endParaRPr lang="en-US"/>
          </a:p>
        </p:txBody>
      </p:sp>
    </p:spTree>
    <p:extLst>
      <p:ext uri="{BB962C8B-B14F-4D97-AF65-F5344CB8AC3E}">
        <p14:creationId xmlns:p14="http://schemas.microsoft.com/office/powerpoint/2010/main" val="141435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t>4/15/2019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4/15/2019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4/15/2019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4/15/2019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4/15/2019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4/15/2019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4/15/2019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t>4/15/2019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t>4/15/2019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t>4/15/2019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t>4/15/2019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t>4/15/2019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Web_application" TargetMode="External"/><Relationship Id="rId2" Type="http://schemas.openxmlformats.org/officeDocument/2006/relationships/hyperlink" Target="https://en.wikipedia.org/wiki/Mobile_application" TargetMode="External"/><Relationship Id="rId1" Type="http://schemas.openxmlformats.org/officeDocument/2006/relationships/slideLayout" Target="../slideLayouts/slideLayout7.xml"/><Relationship Id="rId4" Type="http://schemas.openxmlformats.org/officeDocument/2006/relationships/hyperlink" Target="https://en.wikipedia.org/wiki/Goog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vogella.com/" TargetMode="External"/><Relationship Id="rId5" Type="http://schemas.openxmlformats.org/officeDocument/2006/relationships/hyperlink" Target="http://www.thenewboston.org/" TargetMode="External"/><Relationship Id="rId4" Type="http://schemas.openxmlformats.org/officeDocument/2006/relationships/hyperlink" Target="http://www.developer.android.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bhiandroid.com/ui/html/" TargetMode="External"/><Relationship Id="rId2" Type="http://schemas.openxmlformats.org/officeDocument/2006/relationships/hyperlink" Target="https://abhiandroid.com/ui/x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632"/>
            <a:ext cx="9144000" cy="802666"/>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66419" y="3048000"/>
            <a:ext cx="3844925" cy="1436804"/>
          </a:xfrm>
          <a:prstGeom prst="rect">
            <a:avLst/>
          </a:prstGeom>
        </p:spPr>
        <p:txBody>
          <a:bodyPr vert="horz" wrap="square" lIns="0" tIns="12065" rIns="0" bIns="0" rtlCol="0">
            <a:spAutoFit/>
          </a:bodyPr>
          <a:lstStyle/>
          <a:p>
            <a:pPr marL="12700">
              <a:lnSpc>
                <a:spcPct val="100000"/>
              </a:lnSpc>
              <a:spcBef>
                <a:spcPts val="95"/>
              </a:spcBef>
            </a:pPr>
            <a:r>
              <a:rPr sz="2500" spc="70" dirty="0">
                <a:latin typeface="Times New Roman" pitchFamily="18" charset="0"/>
                <a:cs typeface="Times New Roman" pitchFamily="18" charset="0"/>
              </a:rPr>
              <a:t>Project</a:t>
            </a:r>
            <a:r>
              <a:rPr sz="2500" spc="85" dirty="0">
                <a:latin typeface="Times New Roman" pitchFamily="18" charset="0"/>
                <a:cs typeface="Times New Roman" pitchFamily="18" charset="0"/>
              </a:rPr>
              <a:t> </a:t>
            </a:r>
            <a:r>
              <a:rPr sz="2500" spc="120" dirty="0" smtClean="0">
                <a:latin typeface="Times New Roman" pitchFamily="18" charset="0"/>
                <a:cs typeface="Times New Roman" pitchFamily="18" charset="0"/>
              </a:rPr>
              <a:t>Mentor:</a:t>
            </a:r>
            <a:endParaRPr lang="en-US" sz="2500" dirty="0">
              <a:latin typeface="Times New Roman" pitchFamily="18" charset="0"/>
              <a:cs typeface="Times New Roman" pitchFamily="18" charset="0"/>
            </a:endParaRPr>
          </a:p>
          <a:p>
            <a:pPr marL="12700">
              <a:lnSpc>
                <a:spcPct val="100000"/>
              </a:lnSpc>
              <a:spcBef>
                <a:spcPts val="95"/>
              </a:spcBef>
            </a:pPr>
            <a:r>
              <a:rPr sz="2000" spc="135" dirty="0" smtClean="0">
                <a:latin typeface="Times New Roman" pitchFamily="18" charset="0"/>
                <a:cs typeface="Times New Roman" pitchFamily="18" charset="0"/>
              </a:rPr>
              <a:t>Mr</a:t>
            </a:r>
            <a:r>
              <a:rPr sz="2000" spc="135" dirty="0">
                <a:latin typeface="Times New Roman" pitchFamily="18" charset="0"/>
                <a:cs typeface="Times New Roman" pitchFamily="18" charset="0"/>
              </a:rPr>
              <a:t>. </a:t>
            </a:r>
            <a:r>
              <a:rPr lang="en-US" sz="2000" spc="180" dirty="0" err="1" smtClean="0">
                <a:latin typeface="Times New Roman" pitchFamily="18" charset="0"/>
                <a:cs typeface="Times New Roman" pitchFamily="18" charset="0"/>
              </a:rPr>
              <a:t>Neeraj</a:t>
            </a:r>
            <a:r>
              <a:rPr lang="en-US" sz="2000" spc="180" dirty="0" smtClean="0">
                <a:latin typeface="Times New Roman" pitchFamily="18" charset="0"/>
                <a:cs typeface="Times New Roman" pitchFamily="18" charset="0"/>
              </a:rPr>
              <a:t> </a:t>
            </a:r>
            <a:r>
              <a:rPr lang="en-US" sz="2000" spc="180" dirty="0" err="1" smtClean="0">
                <a:latin typeface="Times New Roman" pitchFamily="18" charset="0"/>
                <a:cs typeface="Times New Roman" pitchFamily="18" charset="0"/>
              </a:rPr>
              <a:t>Khanna</a:t>
            </a:r>
            <a:endParaRPr sz="1400" dirty="0">
              <a:latin typeface="Times New Roman" pitchFamily="18" charset="0"/>
              <a:cs typeface="Times New Roman" pitchFamily="18" charset="0"/>
            </a:endParaRPr>
          </a:p>
          <a:p>
            <a:pPr marL="12700" marR="2138045">
              <a:lnSpc>
                <a:spcPct val="107900"/>
              </a:lnSpc>
              <a:spcBef>
                <a:spcPts val="120"/>
              </a:spcBef>
            </a:pPr>
            <a:r>
              <a:rPr lang="en-US" sz="1400" spc="75" dirty="0" smtClean="0">
                <a:latin typeface="Times New Roman" pitchFamily="18" charset="0"/>
                <a:cs typeface="Times New Roman" pitchFamily="18" charset="0"/>
              </a:rPr>
              <a:t>Technical Trainer</a:t>
            </a:r>
            <a:r>
              <a:rPr sz="1400" spc="50" dirty="0" smtClean="0">
                <a:latin typeface="Times New Roman" pitchFamily="18" charset="0"/>
                <a:cs typeface="Times New Roman" pitchFamily="18" charset="0"/>
              </a:rPr>
              <a:t>  </a:t>
            </a:r>
            <a:endParaRPr lang="en-US" sz="1400" spc="50" dirty="0" smtClean="0">
              <a:latin typeface="Times New Roman" pitchFamily="18" charset="0"/>
              <a:cs typeface="Times New Roman" pitchFamily="18" charset="0"/>
            </a:endParaRPr>
          </a:p>
          <a:p>
            <a:pPr marL="12700" marR="2138045">
              <a:lnSpc>
                <a:spcPct val="107900"/>
              </a:lnSpc>
              <a:spcBef>
                <a:spcPts val="120"/>
              </a:spcBef>
            </a:pPr>
            <a:r>
              <a:rPr sz="1400" spc="-190" dirty="0" smtClean="0">
                <a:latin typeface="Times New Roman" pitchFamily="18" charset="0"/>
                <a:cs typeface="Times New Roman" pitchFamily="18" charset="0"/>
              </a:rPr>
              <a:t>C</a:t>
            </a:r>
            <a:r>
              <a:rPr lang="en-US" sz="1400" spc="-190" dirty="0">
                <a:latin typeface="Times New Roman" pitchFamily="18" charset="0"/>
                <a:cs typeface="Times New Roman" pitchFamily="18" charset="0"/>
              </a:rPr>
              <a:t> </a:t>
            </a:r>
            <a:r>
              <a:rPr sz="1400" spc="-190" dirty="0" smtClean="0">
                <a:latin typeface="Times New Roman" pitchFamily="18" charset="0"/>
                <a:cs typeface="Times New Roman" pitchFamily="18" charset="0"/>
              </a:rPr>
              <a:t>S</a:t>
            </a:r>
            <a:r>
              <a:rPr lang="en-US" sz="1400" spc="-190" dirty="0" smtClean="0">
                <a:latin typeface="Times New Roman" pitchFamily="18" charset="0"/>
                <a:cs typeface="Times New Roman" pitchFamily="18" charset="0"/>
              </a:rPr>
              <a:t> </a:t>
            </a:r>
            <a:r>
              <a:rPr sz="1400" spc="-190" dirty="0" smtClean="0">
                <a:latin typeface="Times New Roman" pitchFamily="18" charset="0"/>
                <a:cs typeface="Times New Roman" pitchFamily="18" charset="0"/>
              </a:rPr>
              <a:t>E</a:t>
            </a:r>
            <a:r>
              <a:rPr sz="1400" spc="50" dirty="0" smtClean="0">
                <a:latin typeface="Times New Roman" pitchFamily="18" charset="0"/>
                <a:cs typeface="Times New Roman" pitchFamily="18" charset="0"/>
              </a:rPr>
              <a:t> </a:t>
            </a:r>
            <a:r>
              <a:rPr sz="1400" spc="85" dirty="0" smtClean="0">
                <a:latin typeface="Times New Roman" pitchFamily="18" charset="0"/>
                <a:cs typeface="Times New Roman" pitchFamily="18" charset="0"/>
              </a:rPr>
              <a:t>Dept.</a:t>
            </a:r>
            <a:endParaRPr sz="1400" dirty="0" smtClean="0">
              <a:latin typeface="Times New Roman" pitchFamily="18" charset="0"/>
              <a:cs typeface="Times New Roman" pitchFamily="18" charset="0"/>
            </a:endParaRPr>
          </a:p>
          <a:p>
            <a:pPr marL="12700">
              <a:lnSpc>
                <a:spcPct val="100000"/>
              </a:lnSpc>
              <a:spcBef>
                <a:spcPts val="165"/>
              </a:spcBef>
            </a:pPr>
            <a:r>
              <a:rPr lang="en-US" sz="1400" spc="55" dirty="0" smtClean="0">
                <a:latin typeface="Times New Roman" pitchFamily="18" charset="0"/>
                <a:cs typeface="Times New Roman" pitchFamily="18" charset="0"/>
              </a:rPr>
              <a:t>GLA University, Mathura</a:t>
            </a:r>
            <a:endParaRPr sz="1400" dirty="0">
              <a:latin typeface="Times New Roman" pitchFamily="18" charset="0"/>
              <a:cs typeface="Times New Roman" pitchFamily="18" charset="0"/>
            </a:endParaRPr>
          </a:p>
        </p:txBody>
      </p:sp>
      <p:sp>
        <p:nvSpPr>
          <p:cNvPr id="8" name="object 8"/>
          <p:cNvSpPr txBox="1"/>
          <p:nvPr/>
        </p:nvSpPr>
        <p:spPr>
          <a:xfrm>
            <a:off x="5856859" y="2729204"/>
            <a:ext cx="3187700" cy="2153666"/>
          </a:xfrm>
          <a:prstGeom prst="rect">
            <a:avLst/>
          </a:prstGeom>
        </p:spPr>
        <p:txBody>
          <a:bodyPr vert="horz" wrap="square" lIns="0" tIns="153670" rIns="0" bIns="0" rtlCol="0">
            <a:spAutoFit/>
          </a:bodyPr>
          <a:lstStyle/>
          <a:p>
            <a:pPr marL="18415">
              <a:lnSpc>
                <a:spcPct val="100000"/>
              </a:lnSpc>
              <a:spcBef>
                <a:spcPts val="1210"/>
              </a:spcBef>
            </a:pPr>
            <a:r>
              <a:rPr sz="3200" spc="90" dirty="0">
                <a:latin typeface="Times New Roman" pitchFamily="18" charset="0"/>
                <a:cs typeface="Times New Roman" pitchFamily="18" charset="0"/>
              </a:rPr>
              <a:t>Team</a:t>
            </a:r>
            <a:r>
              <a:rPr sz="3200" spc="55" dirty="0">
                <a:latin typeface="Times New Roman" pitchFamily="18" charset="0"/>
                <a:cs typeface="Times New Roman" pitchFamily="18" charset="0"/>
              </a:rPr>
              <a:t> </a:t>
            </a:r>
            <a:r>
              <a:rPr sz="3200" spc="125" dirty="0">
                <a:latin typeface="Times New Roman" pitchFamily="18" charset="0"/>
                <a:cs typeface="Times New Roman" pitchFamily="18" charset="0"/>
              </a:rPr>
              <a:t>Members:</a:t>
            </a:r>
            <a:endParaRPr sz="3200" dirty="0">
              <a:latin typeface="Times New Roman" pitchFamily="18" charset="0"/>
              <a:cs typeface="Times New Roman" pitchFamily="18" charset="0"/>
            </a:endParaRPr>
          </a:p>
          <a:p>
            <a:pPr marL="12700" marR="994410">
              <a:lnSpc>
                <a:spcPct val="120000"/>
              </a:lnSpc>
              <a:spcBef>
                <a:spcPts val="195"/>
              </a:spcBef>
            </a:pPr>
            <a:r>
              <a:rPr lang="en-US" sz="1900" spc="60" dirty="0" err="1" smtClean="0">
                <a:latin typeface="Times New Roman" pitchFamily="18" charset="0"/>
                <a:cs typeface="Times New Roman" pitchFamily="18" charset="0"/>
              </a:rPr>
              <a:t>Gagan</a:t>
            </a:r>
            <a:r>
              <a:rPr lang="en-US" sz="1900" spc="60" dirty="0" smtClean="0">
                <a:latin typeface="Times New Roman" pitchFamily="18" charset="0"/>
                <a:cs typeface="Times New Roman" pitchFamily="18" charset="0"/>
              </a:rPr>
              <a:t> </a:t>
            </a:r>
            <a:r>
              <a:rPr lang="en-US" sz="1900" spc="60" dirty="0" err="1" smtClean="0">
                <a:latin typeface="Times New Roman" pitchFamily="18" charset="0"/>
                <a:cs typeface="Times New Roman" pitchFamily="18" charset="0"/>
              </a:rPr>
              <a:t>Saxena</a:t>
            </a:r>
            <a:endParaRPr lang="en-US" sz="1900" spc="60" dirty="0" smtClean="0">
              <a:latin typeface="Times New Roman" pitchFamily="18" charset="0"/>
              <a:cs typeface="Times New Roman" pitchFamily="18" charset="0"/>
            </a:endParaRPr>
          </a:p>
          <a:p>
            <a:pPr marL="12700" marR="994410">
              <a:lnSpc>
                <a:spcPct val="120000"/>
              </a:lnSpc>
              <a:spcBef>
                <a:spcPts val="195"/>
              </a:spcBef>
            </a:pPr>
            <a:r>
              <a:rPr lang="en-US" sz="1900" spc="60" dirty="0" err="1" smtClean="0">
                <a:latin typeface="Times New Roman" pitchFamily="18" charset="0"/>
                <a:cs typeface="Times New Roman" pitchFamily="18" charset="0"/>
              </a:rPr>
              <a:t>Prakhar</a:t>
            </a:r>
            <a:r>
              <a:rPr lang="en-US" sz="1900" spc="60" dirty="0" smtClean="0">
                <a:latin typeface="Times New Roman" pitchFamily="18" charset="0"/>
                <a:cs typeface="Times New Roman" pitchFamily="18" charset="0"/>
              </a:rPr>
              <a:t> </a:t>
            </a:r>
            <a:r>
              <a:rPr lang="en-US" sz="1900" spc="60" dirty="0" err="1" smtClean="0">
                <a:latin typeface="Times New Roman" pitchFamily="18" charset="0"/>
                <a:cs typeface="Times New Roman" pitchFamily="18" charset="0"/>
              </a:rPr>
              <a:t>Srivastava</a:t>
            </a:r>
            <a:endParaRPr lang="en-US" sz="1900" spc="60" dirty="0" smtClean="0">
              <a:latin typeface="Times New Roman" pitchFamily="18" charset="0"/>
              <a:cs typeface="Times New Roman" pitchFamily="18" charset="0"/>
            </a:endParaRPr>
          </a:p>
          <a:p>
            <a:pPr marL="12700" marR="994410">
              <a:lnSpc>
                <a:spcPct val="120000"/>
              </a:lnSpc>
              <a:spcBef>
                <a:spcPts val="195"/>
              </a:spcBef>
            </a:pPr>
            <a:r>
              <a:rPr lang="en-US" sz="1900" spc="60" dirty="0" smtClean="0">
                <a:latin typeface="Times New Roman" pitchFamily="18" charset="0"/>
                <a:cs typeface="Times New Roman" pitchFamily="18" charset="0"/>
              </a:rPr>
              <a:t>Rajeev </a:t>
            </a:r>
            <a:r>
              <a:rPr lang="en-US" sz="1900" spc="60" dirty="0" err="1" smtClean="0">
                <a:latin typeface="Times New Roman" pitchFamily="18" charset="0"/>
                <a:cs typeface="Times New Roman" pitchFamily="18" charset="0"/>
              </a:rPr>
              <a:t>Pachauri</a:t>
            </a:r>
            <a:endParaRPr lang="en-US" sz="1900" spc="60" dirty="0" smtClean="0">
              <a:latin typeface="Times New Roman" pitchFamily="18" charset="0"/>
              <a:cs typeface="Times New Roman" pitchFamily="18" charset="0"/>
            </a:endParaRPr>
          </a:p>
          <a:p>
            <a:pPr marL="12700" marR="994410">
              <a:lnSpc>
                <a:spcPct val="120000"/>
              </a:lnSpc>
              <a:spcBef>
                <a:spcPts val="195"/>
              </a:spcBef>
            </a:pPr>
            <a:r>
              <a:rPr lang="en-US" sz="1900" spc="60" dirty="0" err="1" smtClean="0">
                <a:latin typeface="Times New Roman" pitchFamily="18" charset="0"/>
                <a:cs typeface="Times New Roman" pitchFamily="18" charset="0"/>
              </a:rPr>
              <a:t>Siddhant</a:t>
            </a:r>
            <a:r>
              <a:rPr lang="en-US" sz="1900" spc="60" dirty="0" smtClean="0">
                <a:latin typeface="Times New Roman" pitchFamily="18" charset="0"/>
                <a:cs typeface="Times New Roman" pitchFamily="18" charset="0"/>
              </a:rPr>
              <a:t> </a:t>
            </a:r>
            <a:r>
              <a:rPr lang="en-US" sz="1900" spc="60" dirty="0" err="1" smtClean="0">
                <a:latin typeface="Times New Roman" pitchFamily="18" charset="0"/>
                <a:cs typeface="Times New Roman" pitchFamily="18" charset="0"/>
              </a:rPr>
              <a:t>Bansal</a:t>
            </a:r>
            <a:endParaRPr sz="1900" dirty="0">
              <a:latin typeface="Times New Roman" pitchFamily="18" charset="0"/>
              <a:cs typeface="Times New Roman" pitchFamily="18" charset="0"/>
            </a:endParaRPr>
          </a:p>
        </p:txBody>
      </p:sp>
      <p:sp>
        <p:nvSpPr>
          <p:cNvPr id="10" name="Rectangle 9"/>
          <p:cNvSpPr/>
          <p:nvPr/>
        </p:nvSpPr>
        <p:spPr>
          <a:xfrm>
            <a:off x="1418146" y="261922"/>
            <a:ext cx="6307708" cy="923330"/>
          </a:xfrm>
          <a:prstGeom prst="rect">
            <a:avLst/>
          </a:prstGeom>
        </p:spPr>
        <p:txBody>
          <a:bodyPr wrap="square">
            <a:spAutoFit/>
          </a:bodyPr>
          <a:lstStyle/>
          <a:p>
            <a:pPr lvl="0" algn="ctr"/>
            <a:r>
              <a:rPr lang="en-US" sz="5400" b="1" dirty="0" smtClean="0">
                <a:ln w="10541" cmpd="sng">
                  <a:solidFill>
                    <a:srgbClr val="7D7D7D">
                      <a:tint val="100000"/>
                      <a:shade val="100000"/>
                      <a:satMod val="110000"/>
                    </a:srgbClr>
                  </a:solidFill>
                  <a:prstDash val="solid"/>
                </a:ln>
                <a:solidFill>
                  <a:schemeClr val="accent5"/>
                </a:solidFill>
                <a:latin typeface="Times New Roman" pitchFamily="18" charset="0"/>
                <a:cs typeface="Times New Roman" pitchFamily="18" charset="0"/>
              </a:rPr>
              <a:t>Logistics App</a:t>
            </a:r>
            <a:endParaRPr lang="en-US" sz="5400" b="1" dirty="0">
              <a:ln w="10541" cmpd="sng">
                <a:solidFill>
                  <a:srgbClr val="7D7D7D">
                    <a:tint val="100000"/>
                    <a:shade val="100000"/>
                    <a:satMod val="110000"/>
                  </a:srgbClr>
                </a:solidFill>
                <a:prstDash val="solid"/>
              </a:ln>
              <a:solidFill>
                <a:schemeClr val="accent5"/>
              </a:solidFill>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0206" y="838200"/>
            <a:ext cx="2063588" cy="20635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81000"/>
            <a:ext cx="5029200" cy="646331"/>
          </a:xfrm>
          <a:prstGeom prst="rect">
            <a:avLst/>
          </a:prstGeom>
          <a:noFill/>
        </p:spPr>
        <p:txBody>
          <a:bodyPr wrap="square" rtlCol="0">
            <a:spAutoFit/>
          </a:bodyPr>
          <a:lstStyle/>
          <a:p>
            <a:r>
              <a:rPr lang="en-US" sz="3600" dirty="0" smtClean="0">
                <a:latin typeface="Times New Roman" pitchFamily="18" charset="0"/>
                <a:cs typeface="Times New Roman" pitchFamily="18" charset="0"/>
              </a:rPr>
              <a:t>Google Firebase</a:t>
            </a:r>
            <a:endParaRPr lang="en-US" sz="3600" dirty="0">
              <a:latin typeface="Times New Roman" pitchFamily="18" charset="0"/>
              <a:cs typeface="Times New Roman" pitchFamily="18" charset="0"/>
            </a:endParaRPr>
          </a:p>
        </p:txBody>
      </p:sp>
      <p:sp>
        <p:nvSpPr>
          <p:cNvPr id="4" name="TextBox 3"/>
          <p:cNvSpPr txBox="1"/>
          <p:nvPr/>
        </p:nvSpPr>
        <p:spPr>
          <a:xfrm>
            <a:off x="685800" y="1219200"/>
            <a:ext cx="8077200" cy="1569660"/>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Firebase</a:t>
            </a:r>
            <a:r>
              <a:rPr lang="en-US" sz="2400" dirty="0">
                <a:latin typeface="Times New Roman" pitchFamily="18" charset="0"/>
                <a:cs typeface="Times New Roman" pitchFamily="18" charset="0"/>
              </a:rPr>
              <a:t> is a </a:t>
            </a:r>
            <a:r>
              <a:rPr lang="en-US" sz="2400" dirty="0">
                <a:latin typeface="Times New Roman" pitchFamily="18" charset="0"/>
                <a:cs typeface="Times New Roman" pitchFamily="18" charset="0"/>
                <a:hlinkClick r:id="rId2" tooltip="Mobile application"/>
              </a:rPr>
              <a:t>mobile</a:t>
            </a:r>
            <a:r>
              <a:rPr lang="en-US" sz="2400" dirty="0">
                <a:latin typeface="Times New Roman" pitchFamily="18" charset="0"/>
                <a:cs typeface="Times New Roman" pitchFamily="18" charset="0"/>
              </a:rPr>
              <a:t> and </a:t>
            </a:r>
            <a:r>
              <a:rPr lang="en-US" sz="2400" dirty="0">
                <a:latin typeface="Times New Roman" pitchFamily="18" charset="0"/>
                <a:cs typeface="Times New Roman" pitchFamily="18" charset="0"/>
                <a:hlinkClick r:id="rId3" tooltip="Web application"/>
              </a:rPr>
              <a:t>web application</a:t>
            </a:r>
            <a:r>
              <a:rPr lang="en-US" sz="2400" dirty="0">
                <a:latin typeface="Times New Roman" pitchFamily="18" charset="0"/>
                <a:cs typeface="Times New Roman" pitchFamily="18" charset="0"/>
              </a:rPr>
              <a:t> development platform developed by Firebase, Inc. in 2011, then acquired by </a:t>
            </a:r>
            <a:r>
              <a:rPr lang="en-US" sz="2400" dirty="0">
                <a:latin typeface="Times New Roman" pitchFamily="18" charset="0"/>
                <a:cs typeface="Times New Roman" pitchFamily="18" charset="0"/>
                <a:hlinkClick r:id="rId4" tooltip="Google"/>
              </a:rPr>
              <a:t>Google</a:t>
            </a:r>
            <a:r>
              <a:rPr lang="en-US" sz="2400" dirty="0">
                <a:latin typeface="Times New Roman" pitchFamily="18" charset="0"/>
                <a:cs typeface="Times New Roman" pitchFamily="18" charset="0"/>
              </a:rPr>
              <a:t> in </a:t>
            </a:r>
            <a:r>
              <a:rPr lang="en-US" sz="2400" dirty="0" smtClean="0">
                <a:latin typeface="Times New Roman" pitchFamily="18" charset="0"/>
                <a:cs typeface="Times New Roman" pitchFamily="18" charset="0"/>
              </a:rPr>
              <a:t>2014.As </a:t>
            </a:r>
            <a:r>
              <a:rPr lang="en-US" sz="2400" dirty="0">
                <a:latin typeface="Times New Roman" pitchFamily="18" charset="0"/>
                <a:cs typeface="Times New Roman" pitchFamily="18" charset="0"/>
              </a:rPr>
              <a:t>of October 2018, the Firebase platform has 18 </a:t>
            </a:r>
            <a:r>
              <a:rPr lang="en-US" sz="2400" dirty="0" smtClean="0">
                <a:latin typeface="Times New Roman" pitchFamily="18" charset="0"/>
                <a:cs typeface="Times New Roman" pitchFamily="18" charset="0"/>
              </a:rPr>
              <a:t>products</a:t>
            </a:r>
            <a:r>
              <a:rPr lang="en-US" sz="2400" baseline="300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which </a:t>
            </a:r>
            <a:r>
              <a:rPr lang="en-US" sz="2400" dirty="0">
                <a:latin typeface="Times New Roman" pitchFamily="18" charset="0"/>
                <a:cs typeface="Times New Roman" pitchFamily="18" charset="0"/>
              </a:rPr>
              <a:t>are used by 1.5 million apps.</a:t>
            </a:r>
          </a:p>
        </p:txBody>
      </p:sp>
      <p:sp>
        <p:nvSpPr>
          <p:cNvPr id="5" name="TextBox 4"/>
          <p:cNvSpPr txBox="1"/>
          <p:nvPr/>
        </p:nvSpPr>
        <p:spPr>
          <a:xfrm>
            <a:off x="838200" y="2895600"/>
            <a:ext cx="5410200" cy="1815882"/>
          </a:xfrm>
          <a:prstGeom prst="rect">
            <a:avLst/>
          </a:prstGeom>
          <a:noFill/>
        </p:spPr>
        <p:txBody>
          <a:bodyPr wrap="square" rtlCol="0">
            <a:spAutoFit/>
          </a:bodyPr>
          <a:lstStyle/>
          <a:p>
            <a:r>
              <a:rPr lang="en-US" sz="2800" dirty="0" smtClean="0">
                <a:latin typeface="Times New Roman" pitchFamily="18" charset="0"/>
                <a:cs typeface="Times New Roman" pitchFamily="18" charset="0"/>
              </a:rPr>
              <a:t>Services:-</a:t>
            </a:r>
            <a:endParaRPr lang="en-US" sz="2800"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Firebase Authentication</a:t>
            </a:r>
            <a:endParaRPr lang="en-US" sz="2800" b="1" dirty="0">
              <a:latin typeface="Times New Roman" pitchFamily="18" charset="0"/>
              <a:cs typeface="Times New Roman" pitchFamily="18" charset="0"/>
            </a:endParaRPr>
          </a:p>
          <a:p>
            <a:r>
              <a:rPr lang="en-US" sz="2800" b="1" dirty="0" err="1">
                <a:latin typeface="Times New Roman" pitchFamily="18" charset="0"/>
                <a:cs typeface="Times New Roman" pitchFamily="18" charset="0"/>
              </a:rPr>
              <a:t>Realtime</a:t>
            </a:r>
            <a:r>
              <a:rPr lang="en-US" sz="2800" b="1" dirty="0">
                <a:latin typeface="Times New Roman" pitchFamily="18" charset="0"/>
                <a:cs typeface="Times New Roman" pitchFamily="18" charset="0"/>
              </a:rPr>
              <a:t> Database</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930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04800"/>
            <a:ext cx="7848600" cy="1477328"/>
          </a:xfrm>
          <a:prstGeom prst="rect">
            <a:avLst/>
          </a:prstGeom>
          <a:noFill/>
        </p:spPr>
        <p:txBody>
          <a:bodyPr wrap="square" rtlCol="0">
            <a:spAutoFit/>
          </a:bodyPr>
          <a:lstStyle/>
          <a:p>
            <a:r>
              <a:rPr lang="en-US" sz="3600" dirty="0" smtClean="0">
                <a:latin typeface="Times New Roman" pitchFamily="18" charset="0"/>
                <a:cs typeface="Times New Roman" pitchFamily="18" charset="0"/>
              </a:rPr>
              <a:t>Firebase Authentication</a:t>
            </a:r>
          </a:p>
          <a:p>
            <a:endParaRPr lang="en-US" sz="36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extBox 2"/>
          <p:cNvSpPr txBox="1"/>
          <p:nvPr/>
        </p:nvSpPr>
        <p:spPr>
          <a:xfrm>
            <a:off x="914400" y="1219200"/>
            <a:ext cx="7848600" cy="3108543"/>
          </a:xfrm>
          <a:prstGeom prst="rect">
            <a:avLst/>
          </a:prstGeom>
          <a:noFill/>
        </p:spPr>
        <p:txBody>
          <a:bodyPr wrap="square" rtlCol="0">
            <a:spAutoFit/>
          </a:bodyPr>
          <a:lstStyle/>
          <a:p>
            <a:r>
              <a:rPr lang="en-US" sz="2800" dirty="0">
                <a:latin typeface="Times New Roman" pitchFamily="18" charset="0"/>
                <a:cs typeface="Times New Roman" pitchFamily="18" charset="0"/>
              </a:rPr>
              <a:t>Most apps need to know the identity of a user. ... </a:t>
            </a:r>
            <a:r>
              <a:rPr lang="en-US" sz="2800" b="1" dirty="0">
                <a:latin typeface="Times New Roman" pitchFamily="18" charset="0"/>
                <a:cs typeface="Times New Roman" pitchFamily="18" charset="0"/>
              </a:rPr>
              <a:t>Firebase Authentication</a:t>
            </a:r>
            <a:r>
              <a:rPr lang="en-US" sz="2800" dirty="0">
                <a:latin typeface="Times New Roman" pitchFamily="18" charset="0"/>
                <a:cs typeface="Times New Roman" pitchFamily="18" charset="0"/>
              </a:rPr>
              <a:t> provides backend services, easy-to-use SDKs, and ready-made UI libraries to </a:t>
            </a:r>
            <a:r>
              <a:rPr lang="en-US" sz="2800" b="1" dirty="0">
                <a:latin typeface="Times New Roman" pitchFamily="18" charset="0"/>
                <a:cs typeface="Times New Roman" pitchFamily="18" charset="0"/>
              </a:rPr>
              <a:t>authenticate</a:t>
            </a:r>
            <a:r>
              <a:rPr lang="en-US" sz="2800" dirty="0">
                <a:latin typeface="Times New Roman" pitchFamily="18" charset="0"/>
                <a:cs typeface="Times New Roman" pitchFamily="18" charset="0"/>
              </a:rPr>
              <a:t> users to your app. It supports </a:t>
            </a:r>
            <a:r>
              <a:rPr lang="en-US" sz="2800" b="1" dirty="0">
                <a:latin typeface="Times New Roman" pitchFamily="18" charset="0"/>
                <a:cs typeface="Times New Roman" pitchFamily="18" charset="0"/>
              </a:rPr>
              <a:t>authentication</a:t>
            </a:r>
            <a:r>
              <a:rPr lang="en-US" sz="2800" dirty="0">
                <a:latin typeface="Times New Roman" pitchFamily="18" charset="0"/>
                <a:cs typeface="Times New Roman" pitchFamily="18" charset="0"/>
              </a:rPr>
              <a:t> using passwords, phone numbers, popular federated identity providers like Google, Facebook and Twitter, and more.</a:t>
            </a:r>
          </a:p>
        </p:txBody>
      </p:sp>
      <p:sp>
        <p:nvSpPr>
          <p:cNvPr id="4" name="TextBox 3"/>
          <p:cNvSpPr txBox="1"/>
          <p:nvPr/>
        </p:nvSpPr>
        <p:spPr>
          <a:xfrm>
            <a:off x="990600" y="4572000"/>
            <a:ext cx="6821098" cy="369332"/>
          </a:xfrm>
          <a:prstGeom prst="rect">
            <a:avLst/>
          </a:prstGeom>
          <a:noFill/>
        </p:spPr>
        <p:txBody>
          <a:bodyPr wrap="none" rtlCol="0">
            <a:spAutoFit/>
          </a:bodyPr>
          <a:lstStyle/>
          <a:p>
            <a:r>
              <a:rPr lang="en-US" dirty="0"/>
              <a:t>implementation </a:t>
            </a:r>
            <a:r>
              <a:rPr lang="en-US" b="1" dirty="0"/>
              <a:t>'com.google.firebase:firebase-auth:16.0.5'</a:t>
            </a:r>
            <a:endParaRPr lang="en-US" dirty="0"/>
          </a:p>
        </p:txBody>
      </p:sp>
    </p:spTree>
    <p:extLst>
      <p:ext uri="{BB962C8B-B14F-4D97-AF65-F5344CB8AC3E}">
        <p14:creationId xmlns:p14="http://schemas.microsoft.com/office/powerpoint/2010/main" val="189093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00881"/>
            <a:ext cx="8915400" cy="4129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36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275" y="5944933"/>
            <a:ext cx="4897755" cy="913130"/>
          </a:xfrm>
          <a:custGeom>
            <a:avLst/>
            <a:gdLst/>
            <a:ahLst/>
            <a:cxnLst/>
            <a:rect l="l" t="t" r="r" b="b"/>
            <a:pathLst>
              <a:path w="4897755" h="913129">
                <a:moveTo>
                  <a:pt x="85714" y="21358"/>
                </a:moveTo>
                <a:lnTo>
                  <a:pt x="3636702" y="913064"/>
                </a:lnTo>
                <a:lnTo>
                  <a:pt x="4897405" y="913064"/>
                </a:lnTo>
                <a:lnTo>
                  <a:pt x="85714" y="21358"/>
                </a:lnTo>
                <a:close/>
              </a:path>
              <a:path w="4897755" h="913129">
                <a:moveTo>
                  <a:pt x="660" y="0"/>
                </a:moveTo>
                <a:lnTo>
                  <a:pt x="0" y="5473"/>
                </a:lnTo>
                <a:lnTo>
                  <a:pt x="85714" y="21358"/>
                </a:lnTo>
                <a:lnTo>
                  <a:pt x="660"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485711" y="5939015"/>
            <a:ext cx="3651885" cy="919480"/>
          </a:xfrm>
          <a:custGeom>
            <a:avLst/>
            <a:gdLst/>
            <a:ahLst/>
            <a:cxnLst/>
            <a:rect l="l" t="t" r="r" b="b"/>
            <a:pathLst>
              <a:path w="3651885" h="919479">
                <a:moveTo>
                  <a:pt x="0" y="0"/>
                </a:moveTo>
                <a:lnTo>
                  <a:pt x="7924" y="6349"/>
                </a:lnTo>
                <a:lnTo>
                  <a:pt x="2868870" y="918983"/>
                </a:lnTo>
                <a:lnTo>
                  <a:pt x="3651885" y="918983"/>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0" y="5789674"/>
            <a:ext cx="3398520" cy="10683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21" y="5784016"/>
            <a:ext cx="3372797" cy="1073982"/>
          </a:xfrm>
          <a:prstGeom prst="rect">
            <a:avLst/>
          </a:prstGeom>
          <a:blipFill>
            <a:blip r:embed="rId3" cstate="print"/>
            <a:stretch>
              <a:fillRect/>
            </a:stretch>
          </a:blipFill>
        </p:spPr>
        <p:txBody>
          <a:bodyPr wrap="square" lIns="0" tIns="0" rIns="0" bIns="0" rtlCol="0"/>
          <a:lstStyle/>
          <a:p>
            <a:endParaRPr/>
          </a:p>
        </p:txBody>
      </p:sp>
      <p:sp>
        <p:nvSpPr>
          <p:cNvPr id="8" name="TextBox 7"/>
          <p:cNvSpPr txBox="1"/>
          <p:nvPr/>
        </p:nvSpPr>
        <p:spPr>
          <a:xfrm>
            <a:off x="381000" y="304800"/>
            <a:ext cx="6248400" cy="646331"/>
          </a:xfrm>
          <a:prstGeom prst="rect">
            <a:avLst/>
          </a:prstGeom>
          <a:noFill/>
        </p:spPr>
        <p:txBody>
          <a:bodyPr wrap="square" rtlCol="0">
            <a:spAutoFit/>
          </a:bodyPr>
          <a:lstStyle/>
          <a:p>
            <a:r>
              <a:rPr lang="en-US" sz="3600" dirty="0" smtClean="0">
                <a:latin typeface="Times New Roman" pitchFamily="18" charset="0"/>
                <a:cs typeface="Times New Roman" pitchFamily="18" charset="0"/>
              </a:rPr>
              <a:t>Firebase </a:t>
            </a:r>
            <a:r>
              <a:rPr lang="en-US" sz="3600" dirty="0" err="1" smtClean="0">
                <a:latin typeface="Times New Roman" pitchFamily="18" charset="0"/>
                <a:cs typeface="Times New Roman" pitchFamily="18" charset="0"/>
              </a:rPr>
              <a:t>Realtime</a:t>
            </a:r>
            <a:r>
              <a:rPr lang="en-US" sz="3600" dirty="0" smtClean="0">
                <a:latin typeface="Times New Roman" pitchFamily="18" charset="0"/>
                <a:cs typeface="Times New Roman" pitchFamily="18" charset="0"/>
              </a:rPr>
              <a:t> Database</a:t>
            </a:r>
            <a:endParaRPr lang="en-US" sz="3600" dirty="0">
              <a:latin typeface="Times New Roman" pitchFamily="18" charset="0"/>
              <a:cs typeface="Times New Roman" pitchFamily="18" charset="0"/>
            </a:endParaRPr>
          </a:p>
        </p:txBody>
      </p:sp>
      <p:sp>
        <p:nvSpPr>
          <p:cNvPr id="9" name="TextBox 8"/>
          <p:cNvSpPr txBox="1"/>
          <p:nvPr/>
        </p:nvSpPr>
        <p:spPr>
          <a:xfrm>
            <a:off x="609600" y="1143000"/>
            <a:ext cx="7315200" cy="2246769"/>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Firebase provides a </a:t>
            </a:r>
            <a:r>
              <a:rPr lang="en-US" sz="2800" dirty="0" err="1">
                <a:latin typeface="Times New Roman" pitchFamily="18" charset="0"/>
                <a:cs typeface="Times New Roman" pitchFamily="18" charset="0"/>
              </a:rPr>
              <a:t>realtime</a:t>
            </a:r>
            <a:r>
              <a:rPr lang="en-US" sz="2800" dirty="0">
                <a:latin typeface="Times New Roman" pitchFamily="18" charset="0"/>
                <a:cs typeface="Times New Roman" pitchFamily="18" charset="0"/>
              </a:rPr>
              <a:t> database and backend as a service. The service provides application developers an API that allows application data to be synchronized across clients and stored on Firebase's cloud.</a:t>
            </a:r>
          </a:p>
        </p:txBody>
      </p:sp>
      <p:sp>
        <p:nvSpPr>
          <p:cNvPr id="6" name="TextBox 5"/>
          <p:cNvSpPr txBox="1"/>
          <p:nvPr/>
        </p:nvSpPr>
        <p:spPr>
          <a:xfrm>
            <a:off x="609600" y="3505200"/>
            <a:ext cx="7391400" cy="2092881"/>
          </a:xfrm>
          <a:prstGeom prst="rect">
            <a:avLst/>
          </a:prstGeom>
          <a:noFill/>
        </p:spPr>
        <p:txBody>
          <a:bodyPr wrap="square" rtlCol="0">
            <a:spAutoFit/>
          </a:bodyPr>
          <a:lstStyle/>
          <a:p>
            <a:pPr marL="285750" indent="-285750">
              <a:buFont typeface="Arial" pitchFamily="34" charset="0"/>
              <a:buChar char="•"/>
            </a:pPr>
            <a:r>
              <a:rPr lang="en-US" sz="2800" dirty="0" smtClean="0">
                <a:latin typeface="Times New Roman" pitchFamily="18" charset="0"/>
                <a:cs typeface="Times New Roman" pitchFamily="18" charset="0"/>
              </a:rPr>
              <a:t>Schema Free.</a:t>
            </a:r>
          </a:p>
          <a:p>
            <a:pPr marL="285750" indent="-285750">
              <a:buFont typeface="Arial" pitchFamily="34" charset="0"/>
              <a:buChar char="•"/>
            </a:pPr>
            <a:r>
              <a:rPr lang="en-US" sz="2800" dirty="0">
                <a:latin typeface="Times New Roman" pitchFamily="18" charset="0"/>
                <a:cs typeface="Times New Roman" pitchFamily="18" charset="0"/>
              </a:rPr>
              <a:t>Firebase simplifies the development </a:t>
            </a:r>
            <a:r>
              <a:rPr lang="en-US" sz="2800" dirty="0" smtClean="0">
                <a:latin typeface="Times New Roman" pitchFamily="18" charset="0"/>
                <a:cs typeface="Times New Roman" pitchFamily="18" charset="0"/>
              </a:rPr>
              <a:t>process.</a:t>
            </a:r>
          </a:p>
          <a:p>
            <a:pPr marL="285750" indent="-285750">
              <a:buFont typeface="Arial" pitchFamily="34" charset="0"/>
              <a:buChar char="•"/>
            </a:pPr>
            <a:r>
              <a:rPr lang="en-US" sz="2800" dirty="0" smtClean="0">
                <a:latin typeface="Times New Roman" pitchFamily="18" charset="0"/>
                <a:cs typeface="Times New Roman" pitchFamily="18" charset="0"/>
              </a:rPr>
              <a:t>In this  does not Required </a:t>
            </a:r>
            <a:r>
              <a:rPr lang="en-US" sz="2800" dirty="0">
                <a:latin typeface="Times New Roman" pitchFamily="18" charset="0"/>
                <a:cs typeface="Times New Roman" pitchFamily="18" charset="0"/>
              </a:rPr>
              <a:t>SQL </a:t>
            </a:r>
            <a:r>
              <a:rPr lang="en-US" sz="2800" dirty="0" smtClean="0">
                <a:latin typeface="Times New Roman" pitchFamily="18" charset="0"/>
                <a:cs typeface="Times New Roman" pitchFamily="18" charset="0"/>
              </a:rPr>
              <a:t>queries.</a:t>
            </a:r>
            <a:endParaRPr lang="en-US" sz="2800" dirty="0">
              <a:latin typeface="Times New Roman" pitchFamily="18" charset="0"/>
              <a:cs typeface="Times New Roman" pitchFamily="18" charset="0"/>
            </a:endParaRPr>
          </a:p>
          <a:p>
            <a:pPr marL="285750" indent="-285750">
              <a:buFont typeface="Arial" pitchFamily="34" charset="0"/>
              <a:buChar char="•"/>
            </a:pPr>
            <a:endParaRPr lang="en-US" sz="2800" dirty="0" smtClean="0">
              <a:latin typeface="Times New Roman" pitchFamily="18" charset="0"/>
              <a:cs typeface="Times New Roman" pitchFamily="18" charset="0"/>
            </a:endParaRPr>
          </a:p>
          <a:p>
            <a:pPr marL="285750" indent="-285750">
              <a:buFont typeface="Arial" pitchFamily="34" charset="0"/>
              <a:buChar char="•"/>
            </a:pPr>
            <a:endParaRPr lang="en-US" dirty="0"/>
          </a:p>
        </p:txBody>
      </p:sp>
      <p:sp>
        <p:nvSpPr>
          <p:cNvPr id="7" name="TextBox 6"/>
          <p:cNvSpPr txBox="1"/>
          <p:nvPr/>
        </p:nvSpPr>
        <p:spPr>
          <a:xfrm>
            <a:off x="636608" y="5106365"/>
            <a:ext cx="7772400" cy="369332"/>
          </a:xfrm>
          <a:prstGeom prst="rect">
            <a:avLst/>
          </a:prstGeom>
          <a:noFill/>
        </p:spPr>
        <p:txBody>
          <a:bodyPr wrap="square" rtlCol="0">
            <a:spAutoFit/>
          </a:bodyPr>
          <a:lstStyle/>
          <a:p>
            <a:r>
              <a:rPr lang="en-US" dirty="0"/>
              <a:t>implementation </a:t>
            </a:r>
            <a:r>
              <a:rPr lang="en-US" b="1" dirty="0"/>
              <a:t>'com.google.firebase:firebase-database:16.0.4'</a:t>
            </a:r>
            <a:endParaRPr lang="en-US" dirty="0"/>
          </a:p>
        </p:txBody>
      </p:sp>
    </p:spTree>
    <p:extLst>
      <p:ext uri="{BB962C8B-B14F-4D97-AF65-F5344CB8AC3E}">
        <p14:creationId xmlns:p14="http://schemas.microsoft.com/office/powerpoint/2010/main" val="237755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7074544"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541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275" y="5944933"/>
            <a:ext cx="4897755" cy="913130"/>
          </a:xfrm>
          <a:custGeom>
            <a:avLst/>
            <a:gdLst/>
            <a:ahLst/>
            <a:cxnLst/>
            <a:rect l="l" t="t" r="r" b="b"/>
            <a:pathLst>
              <a:path w="4897755" h="913129">
                <a:moveTo>
                  <a:pt x="85714" y="21358"/>
                </a:moveTo>
                <a:lnTo>
                  <a:pt x="3636702" y="913064"/>
                </a:lnTo>
                <a:lnTo>
                  <a:pt x="4897405" y="913064"/>
                </a:lnTo>
                <a:lnTo>
                  <a:pt x="85714" y="21358"/>
                </a:lnTo>
                <a:close/>
              </a:path>
              <a:path w="4897755" h="913129">
                <a:moveTo>
                  <a:pt x="660" y="0"/>
                </a:moveTo>
                <a:lnTo>
                  <a:pt x="0" y="5473"/>
                </a:lnTo>
                <a:lnTo>
                  <a:pt x="85714" y="21358"/>
                </a:lnTo>
                <a:lnTo>
                  <a:pt x="660"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485711" y="5939015"/>
            <a:ext cx="3651885" cy="919480"/>
          </a:xfrm>
          <a:custGeom>
            <a:avLst/>
            <a:gdLst/>
            <a:ahLst/>
            <a:cxnLst/>
            <a:rect l="l" t="t" r="r" b="b"/>
            <a:pathLst>
              <a:path w="3651885" h="919479">
                <a:moveTo>
                  <a:pt x="0" y="0"/>
                </a:moveTo>
                <a:lnTo>
                  <a:pt x="7924" y="6349"/>
                </a:lnTo>
                <a:lnTo>
                  <a:pt x="2868870" y="918983"/>
                </a:lnTo>
                <a:lnTo>
                  <a:pt x="3651885" y="918983"/>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0" y="5789674"/>
            <a:ext cx="3398520" cy="10683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5784015"/>
            <a:ext cx="3372797" cy="107398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45668" y="1415542"/>
            <a:ext cx="4778375" cy="958596"/>
          </a:xfrm>
          <a:prstGeom prst="rect">
            <a:avLst/>
          </a:prstGeom>
        </p:spPr>
        <p:txBody>
          <a:bodyPr vert="horz" wrap="square" lIns="0" tIns="62865" rIns="0" bIns="0" rtlCol="0">
            <a:spAutoFit/>
          </a:bodyPr>
          <a:lstStyle/>
          <a:p>
            <a:pPr marL="469900" indent="-457200">
              <a:lnSpc>
                <a:spcPct val="100000"/>
              </a:lnSpc>
              <a:spcBef>
                <a:spcPts val="495"/>
              </a:spcBef>
              <a:buFont typeface="Arial" pitchFamily="34" charset="0"/>
              <a:buChar char="•"/>
              <a:tabLst>
                <a:tab pos="268605" algn="l"/>
              </a:tabLst>
            </a:pPr>
            <a:r>
              <a:rPr lang="en-US" sz="2700" dirty="0" smtClean="0">
                <a:latin typeface="Arial"/>
                <a:cs typeface="Arial"/>
              </a:rPr>
              <a:t>Customer</a:t>
            </a:r>
          </a:p>
          <a:p>
            <a:pPr marL="469900" indent="-457200">
              <a:lnSpc>
                <a:spcPct val="100000"/>
              </a:lnSpc>
              <a:spcBef>
                <a:spcPts val="495"/>
              </a:spcBef>
              <a:buFont typeface="Arial" pitchFamily="34" charset="0"/>
              <a:buChar char="•"/>
              <a:tabLst>
                <a:tab pos="268605" algn="l"/>
              </a:tabLst>
            </a:pPr>
            <a:r>
              <a:rPr lang="en-US" sz="2700" dirty="0" smtClean="0">
                <a:latin typeface="Arial"/>
                <a:cs typeface="Arial"/>
              </a:rPr>
              <a:t>Driver</a:t>
            </a:r>
          </a:p>
        </p:txBody>
      </p:sp>
      <p:sp>
        <p:nvSpPr>
          <p:cNvPr id="7" name="object 7"/>
          <p:cNvSpPr/>
          <p:nvPr/>
        </p:nvSpPr>
        <p:spPr>
          <a:xfrm>
            <a:off x="180975" y="342900"/>
            <a:ext cx="3438525" cy="8763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457200" y="1481328"/>
            <a:ext cx="8229600" cy="2065309"/>
          </a:xfrm>
          <a:prstGeom prst="rect">
            <a:avLst/>
          </a:prstGeom>
        </p:spPr>
        <p:txBody>
          <a:bodyPr vert="horz" wrap="square" lIns="0" tIns="64135" rIns="0" bIns="0" rtlCol="0">
            <a:spAutoFit/>
          </a:bodyPr>
          <a:lstStyle/>
          <a:p>
            <a:pPr marL="0" indent="0">
              <a:lnSpc>
                <a:spcPct val="100000"/>
              </a:lnSpc>
              <a:spcBef>
                <a:spcPts val="505"/>
              </a:spcBef>
              <a:buNone/>
              <a:tabLst>
                <a:tab pos="268605" algn="l"/>
              </a:tabLst>
            </a:pPr>
            <a:r>
              <a:rPr spc="80" dirty="0" smtClean="0"/>
              <a:t>Permissions</a:t>
            </a:r>
            <a:r>
              <a:rPr spc="80" dirty="0"/>
              <a:t>:</a:t>
            </a:r>
            <a:endParaRPr sz="1800" dirty="0"/>
          </a:p>
          <a:p>
            <a:pPr marL="762635" indent="-228600">
              <a:lnSpc>
                <a:spcPct val="100000"/>
              </a:lnSpc>
              <a:spcBef>
                <a:spcPts val="1425"/>
              </a:spcBef>
              <a:buClr>
                <a:srgbClr val="DA1F28"/>
              </a:buClr>
              <a:buChar char=""/>
              <a:tabLst>
                <a:tab pos="762635" algn="l"/>
                <a:tab pos="763270" algn="l"/>
              </a:tabLst>
            </a:pPr>
            <a:r>
              <a:rPr sz="2100" spc="-75" dirty="0"/>
              <a:t>INTERNET</a:t>
            </a:r>
            <a:endParaRPr sz="2100" dirty="0"/>
          </a:p>
          <a:p>
            <a:pPr marL="762635" indent="-228600">
              <a:lnSpc>
                <a:spcPct val="100000"/>
              </a:lnSpc>
              <a:spcBef>
                <a:spcPts val="1660"/>
              </a:spcBef>
              <a:buClr>
                <a:srgbClr val="DA1F28"/>
              </a:buClr>
              <a:buChar char=""/>
              <a:tabLst>
                <a:tab pos="762635" algn="l"/>
                <a:tab pos="763270" algn="l"/>
              </a:tabLst>
            </a:pPr>
            <a:r>
              <a:rPr sz="2100" spc="-120" dirty="0"/>
              <a:t>ACCESS_NET</a:t>
            </a:r>
            <a:r>
              <a:rPr sz="2100" spc="-165" dirty="0"/>
              <a:t>W</a:t>
            </a:r>
            <a:r>
              <a:rPr sz="2100" spc="-90" dirty="0"/>
              <a:t>ORK</a:t>
            </a:r>
            <a:r>
              <a:rPr sz="2100" spc="-65" dirty="0"/>
              <a:t>_</a:t>
            </a:r>
            <a:r>
              <a:rPr sz="2100" spc="-80" dirty="0"/>
              <a:t>STATE</a:t>
            </a:r>
            <a:endParaRPr sz="2100" dirty="0"/>
          </a:p>
          <a:p>
            <a:pPr marL="762635" indent="-228600">
              <a:lnSpc>
                <a:spcPct val="100000"/>
              </a:lnSpc>
              <a:spcBef>
                <a:spcPts val="1670"/>
              </a:spcBef>
              <a:buClr>
                <a:srgbClr val="DA1F28"/>
              </a:buClr>
              <a:buChar char=""/>
              <a:tabLst>
                <a:tab pos="762635" algn="l"/>
                <a:tab pos="763270" algn="l"/>
              </a:tabLst>
            </a:pPr>
            <a:r>
              <a:rPr lang="en-US" sz="2100" dirty="0" smtClean="0"/>
              <a:t>EXTERNAL STORAGE</a:t>
            </a:r>
            <a:endParaRPr sz="2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275" y="5944933"/>
            <a:ext cx="4897755" cy="913130"/>
          </a:xfrm>
          <a:custGeom>
            <a:avLst/>
            <a:gdLst/>
            <a:ahLst/>
            <a:cxnLst/>
            <a:rect l="l" t="t" r="r" b="b"/>
            <a:pathLst>
              <a:path w="4897755" h="913129">
                <a:moveTo>
                  <a:pt x="85714" y="21358"/>
                </a:moveTo>
                <a:lnTo>
                  <a:pt x="3636702" y="913064"/>
                </a:lnTo>
                <a:lnTo>
                  <a:pt x="4897405" y="913064"/>
                </a:lnTo>
                <a:lnTo>
                  <a:pt x="85714" y="21358"/>
                </a:lnTo>
                <a:close/>
              </a:path>
              <a:path w="4897755" h="913129">
                <a:moveTo>
                  <a:pt x="660" y="0"/>
                </a:moveTo>
                <a:lnTo>
                  <a:pt x="0" y="5473"/>
                </a:lnTo>
                <a:lnTo>
                  <a:pt x="85714" y="21358"/>
                </a:lnTo>
                <a:lnTo>
                  <a:pt x="660"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485711" y="5939015"/>
            <a:ext cx="3651885" cy="919480"/>
          </a:xfrm>
          <a:custGeom>
            <a:avLst/>
            <a:gdLst/>
            <a:ahLst/>
            <a:cxnLst/>
            <a:rect l="l" t="t" r="r" b="b"/>
            <a:pathLst>
              <a:path w="3651885" h="919479">
                <a:moveTo>
                  <a:pt x="0" y="0"/>
                </a:moveTo>
                <a:lnTo>
                  <a:pt x="7924" y="6349"/>
                </a:lnTo>
                <a:lnTo>
                  <a:pt x="2868870" y="918983"/>
                </a:lnTo>
                <a:lnTo>
                  <a:pt x="3651885" y="918983"/>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0" y="5789674"/>
            <a:ext cx="3398520" cy="10683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5784015"/>
            <a:ext cx="3372797" cy="107398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45668" y="1465834"/>
            <a:ext cx="7202932" cy="2080057"/>
          </a:xfrm>
          <a:prstGeom prst="rect">
            <a:avLst/>
          </a:prstGeom>
        </p:spPr>
        <p:txBody>
          <a:bodyPr vert="horz" wrap="square" lIns="0" tIns="12700" rIns="0" bIns="0" rtlCol="0">
            <a:spAutoFit/>
          </a:bodyPr>
          <a:lstStyle/>
          <a:p>
            <a:pPr marL="12700">
              <a:lnSpc>
                <a:spcPct val="100000"/>
              </a:lnSpc>
              <a:spcBef>
                <a:spcPts val="100"/>
              </a:spcBef>
              <a:tabLst>
                <a:tab pos="268605" algn="l"/>
              </a:tabLst>
            </a:pPr>
            <a:r>
              <a:rPr sz="1800" spc="-505" dirty="0">
                <a:solidFill>
                  <a:srgbClr val="2CA1BE"/>
                </a:solidFill>
                <a:latin typeface="Arial"/>
                <a:cs typeface="Arial"/>
              </a:rPr>
              <a:t>	</a:t>
            </a:r>
            <a:r>
              <a:rPr sz="2700" u="heavy" spc="185" dirty="0">
                <a:solidFill>
                  <a:srgbClr val="FF8118"/>
                </a:solidFill>
                <a:uFill>
                  <a:solidFill>
                    <a:srgbClr val="FF8118"/>
                  </a:solidFill>
                </a:uFill>
                <a:latin typeface="Arial"/>
                <a:cs typeface="Arial"/>
                <a:hlinkClick r:id="rId4"/>
              </a:rPr>
              <a:t>http://www.developer.android.com</a:t>
            </a:r>
            <a:r>
              <a:rPr sz="2700" u="heavy" spc="185" dirty="0" smtClean="0">
                <a:solidFill>
                  <a:srgbClr val="FF8118"/>
                </a:solidFill>
                <a:uFill>
                  <a:solidFill>
                    <a:srgbClr val="FF8118"/>
                  </a:solidFill>
                </a:uFill>
                <a:latin typeface="Arial"/>
                <a:cs typeface="Arial"/>
                <a:hlinkClick r:id="rId4"/>
              </a:rPr>
              <a:t>/</a:t>
            </a:r>
            <a:endParaRPr sz="2700" dirty="0">
              <a:latin typeface="Arial"/>
              <a:cs typeface="Arial"/>
            </a:endParaRPr>
          </a:p>
          <a:p>
            <a:pPr marL="12700">
              <a:lnSpc>
                <a:spcPct val="100000"/>
              </a:lnSpc>
              <a:spcBef>
                <a:spcPts val="2835"/>
              </a:spcBef>
              <a:tabLst>
                <a:tab pos="268605" algn="l"/>
              </a:tabLst>
            </a:pPr>
            <a:r>
              <a:rPr sz="1800" spc="-505" dirty="0">
                <a:solidFill>
                  <a:srgbClr val="2CA1BE"/>
                </a:solidFill>
                <a:latin typeface="Arial"/>
                <a:cs typeface="Arial"/>
              </a:rPr>
              <a:t>	</a:t>
            </a:r>
            <a:r>
              <a:rPr sz="2700" u="heavy" spc="204" dirty="0">
                <a:solidFill>
                  <a:srgbClr val="FF8118"/>
                </a:solidFill>
                <a:uFill>
                  <a:solidFill>
                    <a:srgbClr val="FF8118"/>
                  </a:solidFill>
                </a:uFill>
                <a:latin typeface="Arial"/>
                <a:cs typeface="Arial"/>
                <a:hlinkClick r:id="rId5"/>
              </a:rPr>
              <a:t>http://www.thenewboston.org/</a:t>
            </a:r>
            <a:endParaRPr sz="2700" dirty="0">
              <a:latin typeface="Arial"/>
              <a:cs typeface="Arial"/>
            </a:endParaRPr>
          </a:p>
          <a:p>
            <a:pPr marL="12700">
              <a:lnSpc>
                <a:spcPct val="100000"/>
              </a:lnSpc>
              <a:spcBef>
                <a:spcPts val="3635"/>
              </a:spcBef>
              <a:tabLst>
                <a:tab pos="268605" algn="l"/>
              </a:tabLst>
            </a:pPr>
            <a:r>
              <a:rPr sz="1800" spc="-505" dirty="0">
                <a:solidFill>
                  <a:srgbClr val="2CA1BE"/>
                </a:solidFill>
                <a:latin typeface="Arial"/>
                <a:cs typeface="Arial"/>
              </a:rPr>
              <a:t>	</a:t>
            </a:r>
            <a:r>
              <a:rPr sz="2700" u="heavy" spc="200" dirty="0">
                <a:solidFill>
                  <a:srgbClr val="FF8118"/>
                </a:solidFill>
                <a:uFill>
                  <a:solidFill>
                    <a:srgbClr val="FF8118"/>
                  </a:solidFill>
                </a:uFill>
                <a:latin typeface="Arial"/>
                <a:cs typeface="Arial"/>
                <a:hlinkClick r:id="rId6"/>
              </a:rPr>
              <a:t>http://</a:t>
            </a:r>
            <a:r>
              <a:rPr sz="2700" u="heavy" spc="200" dirty="0" smtClean="0">
                <a:solidFill>
                  <a:srgbClr val="FF8118"/>
                </a:solidFill>
                <a:uFill>
                  <a:solidFill>
                    <a:srgbClr val="FF8118"/>
                  </a:solidFill>
                </a:uFill>
                <a:latin typeface="Arial"/>
                <a:cs typeface="Arial"/>
                <a:hlinkClick r:id="rId6"/>
              </a:rPr>
              <a:t>www.</a:t>
            </a:r>
            <a:r>
              <a:rPr lang="en-US" sz="2700" u="heavy" spc="200" dirty="0" smtClean="0">
                <a:solidFill>
                  <a:srgbClr val="FF8118"/>
                </a:solidFill>
                <a:uFill>
                  <a:solidFill>
                    <a:srgbClr val="FF8118"/>
                  </a:solidFill>
                </a:uFill>
                <a:latin typeface="Arial"/>
                <a:cs typeface="Arial"/>
                <a:hlinkClick r:id="rId6"/>
              </a:rPr>
              <a:t>developer.firebase.com</a:t>
            </a:r>
            <a:r>
              <a:rPr sz="2700" u="heavy" spc="200" dirty="0" smtClean="0">
                <a:solidFill>
                  <a:srgbClr val="FF8118"/>
                </a:solidFill>
                <a:uFill>
                  <a:solidFill>
                    <a:srgbClr val="FF8118"/>
                  </a:solidFill>
                </a:uFill>
                <a:latin typeface="Arial"/>
                <a:cs typeface="Arial"/>
                <a:hlinkClick r:id="rId6"/>
              </a:rPr>
              <a:t>/</a:t>
            </a:r>
            <a:endParaRPr lang="en-US" sz="2700" u="heavy" spc="200" dirty="0" smtClean="0">
              <a:solidFill>
                <a:srgbClr val="FF8118"/>
              </a:solidFill>
              <a:uFill>
                <a:solidFill>
                  <a:srgbClr val="FF8118"/>
                </a:solidFill>
              </a:uFill>
              <a:latin typeface="Arial"/>
              <a:cs typeface="Arial"/>
            </a:endParaRPr>
          </a:p>
        </p:txBody>
      </p:sp>
      <p:sp>
        <p:nvSpPr>
          <p:cNvPr id="7" name="object 7"/>
          <p:cNvSpPr/>
          <p:nvPr/>
        </p:nvSpPr>
        <p:spPr>
          <a:xfrm>
            <a:off x="180975" y="342900"/>
            <a:ext cx="3209925" cy="8763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275" y="5944933"/>
            <a:ext cx="4897755" cy="913130"/>
          </a:xfrm>
          <a:custGeom>
            <a:avLst/>
            <a:gdLst/>
            <a:ahLst/>
            <a:cxnLst/>
            <a:rect l="l" t="t" r="r" b="b"/>
            <a:pathLst>
              <a:path w="4897755" h="913129">
                <a:moveTo>
                  <a:pt x="85714" y="21358"/>
                </a:moveTo>
                <a:lnTo>
                  <a:pt x="3636702" y="913064"/>
                </a:lnTo>
                <a:lnTo>
                  <a:pt x="4897405" y="913064"/>
                </a:lnTo>
                <a:lnTo>
                  <a:pt x="85714" y="21358"/>
                </a:lnTo>
                <a:close/>
              </a:path>
              <a:path w="4897755" h="913129">
                <a:moveTo>
                  <a:pt x="660" y="0"/>
                </a:moveTo>
                <a:lnTo>
                  <a:pt x="0" y="5473"/>
                </a:lnTo>
                <a:lnTo>
                  <a:pt x="85714" y="21358"/>
                </a:lnTo>
                <a:lnTo>
                  <a:pt x="660"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485711" y="5939015"/>
            <a:ext cx="3651885" cy="919480"/>
          </a:xfrm>
          <a:custGeom>
            <a:avLst/>
            <a:gdLst/>
            <a:ahLst/>
            <a:cxnLst/>
            <a:rect l="l" t="t" r="r" b="b"/>
            <a:pathLst>
              <a:path w="3651885" h="919479">
                <a:moveTo>
                  <a:pt x="0" y="0"/>
                </a:moveTo>
                <a:lnTo>
                  <a:pt x="7924" y="6349"/>
                </a:lnTo>
                <a:lnTo>
                  <a:pt x="2868870" y="918983"/>
                </a:lnTo>
                <a:lnTo>
                  <a:pt x="3651885" y="918983"/>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0" y="5789674"/>
            <a:ext cx="3398520" cy="10683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5784015"/>
            <a:ext cx="3372797" cy="107398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1295400"/>
            <a:ext cx="6381750" cy="16383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275" y="5944933"/>
            <a:ext cx="4897755" cy="913130"/>
          </a:xfrm>
          <a:custGeom>
            <a:avLst/>
            <a:gdLst/>
            <a:ahLst/>
            <a:cxnLst/>
            <a:rect l="l" t="t" r="r" b="b"/>
            <a:pathLst>
              <a:path w="4897755" h="913129">
                <a:moveTo>
                  <a:pt x="85714" y="21358"/>
                </a:moveTo>
                <a:lnTo>
                  <a:pt x="3636702" y="913064"/>
                </a:lnTo>
                <a:lnTo>
                  <a:pt x="4897405" y="913064"/>
                </a:lnTo>
                <a:lnTo>
                  <a:pt x="85714" y="21358"/>
                </a:lnTo>
                <a:close/>
              </a:path>
              <a:path w="4897755" h="913129">
                <a:moveTo>
                  <a:pt x="660" y="0"/>
                </a:moveTo>
                <a:lnTo>
                  <a:pt x="0" y="5473"/>
                </a:lnTo>
                <a:lnTo>
                  <a:pt x="85714" y="21358"/>
                </a:lnTo>
                <a:lnTo>
                  <a:pt x="660"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485711" y="5939015"/>
            <a:ext cx="3651885" cy="919480"/>
          </a:xfrm>
          <a:custGeom>
            <a:avLst/>
            <a:gdLst/>
            <a:ahLst/>
            <a:cxnLst/>
            <a:rect l="l" t="t" r="r" b="b"/>
            <a:pathLst>
              <a:path w="3651885" h="919479">
                <a:moveTo>
                  <a:pt x="0" y="0"/>
                </a:moveTo>
                <a:lnTo>
                  <a:pt x="7924" y="6349"/>
                </a:lnTo>
                <a:lnTo>
                  <a:pt x="2868870" y="918983"/>
                </a:lnTo>
                <a:lnTo>
                  <a:pt x="3651885" y="918983"/>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0" y="5789674"/>
            <a:ext cx="3398520" cy="10683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5784015"/>
            <a:ext cx="3372797" cy="107398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45668" y="1415542"/>
            <a:ext cx="4112260" cy="2346155"/>
          </a:xfrm>
          <a:prstGeom prst="rect">
            <a:avLst/>
          </a:prstGeom>
        </p:spPr>
        <p:txBody>
          <a:bodyPr vert="horz" wrap="square" lIns="0" tIns="62865" rIns="0" bIns="0" rtlCol="0">
            <a:spAutoFit/>
          </a:bodyPr>
          <a:lstStyle/>
          <a:p>
            <a:pPr marL="12700">
              <a:lnSpc>
                <a:spcPct val="100000"/>
              </a:lnSpc>
              <a:spcBef>
                <a:spcPts val="495"/>
              </a:spcBef>
              <a:tabLst>
                <a:tab pos="268605" algn="l"/>
              </a:tabLst>
            </a:pPr>
            <a:r>
              <a:rPr sz="1800" spc="-505" dirty="0">
                <a:solidFill>
                  <a:srgbClr val="2CA1BE"/>
                </a:solidFill>
                <a:latin typeface="Times New Roman" pitchFamily="18" charset="0"/>
                <a:cs typeface="Times New Roman" pitchFamily="18" charset="0"/>
              </a:rPr>
              <a:t>	</a:t>
            </a:r>
            <a:r>
              <a:rPr sz="2700" spc="75" dirty="0">
                <a:latin typeface="Times New Roman" pitchFamily="18" charset="0"/>
                <a:cs typeface="Times New Roman" pitchFamily="18" charset="0"/>
              </a:rPr>
              <a:t>Project</a:t>
            </a:r>
            <a:r>
              <a:rPr sz="2700" spc="95" dirty="0">
                <a:latin typeface="Times New Roman" pitchFamily="18" charset="0"/>
                <a:cs typeface="Times New Roman" pitchFamily="18" charset="0"/>
              </a:rPr>
              <a:t> </a:t>
            </a:r>
            <a:r>
              <a:rPr sz="2700" spc="100" dirty="0">
                <a:latin typeface="Times New Roman" pitchFamily="18" charset="0"/>
                <a:cs typeface="Times New Roman" pitchFamily="18" charset="0"/>
              </a:rPr>
              <a:t>Objective</a:t>
            </a:r>
            <a:endParaRPr sz="2700" dirty="0">
              <a:latin typeface="Times New Roman" pitchFamily="18" charset="0"/>
              <a:cs typeface="Times New Roman" pitchFamily="18" charset="0"/>
            </a:endParaRPr>
          </a:p>
          <a:p>
            <a:pPr marL="12700">
              <a:lnSpc>
                <a:spcPct val="100000"/>
              </a:lnSpc>
              <a:spcBef>
                <a:spcPts val="395"/>
              </a:spcBef>
              <a:tabLst>
                <a:tab pos="268605" algn="l"/>
              </a:tabLst>
            </a:pPr>
            <a:r>
              <a:rPr sz="1800" spc="-505" dirty="0">
                <a:solidFill>
                  <a:srgbClr val="2CA1BE"/>
                </a:solidFill>
                <a:latin typeface="Times New Roman" pitchFamily="18" charset="0"/>
                <a:cs typeface="Times New Roman" pitchFamily="18" charset="0"/>
              </a:rPr>
              <a:t>	</a:t>
            </a:r>
            <a:r>
              <a:rPr sz="2700" spc="40" dirty="0">
                <a:latin typeface="Times New Roman" pitchFamily="18" charset="0"/>
                <a:cs typeface="Times New Roman" pitchFamily="18" charset="0"/>
              </a:rPr>
              <a:t>What </a:t>
            </a:r>
            <a:r>
              <a:rPr sz="2700" spc="65" dirty="0">
                <a:latin typeface="Times New Roman" pitchFamily="18" charset="0"/>
                <a:cs typeface="Times New Roman" pitchFamily="18" charset="0"/>
              </a:rPr>
              <a:t>we</a:t>
            </a:r>
            <a:r>
              <a:rPr sz="2700" spc="114" dirty="0">
                <a:latin typeface="Times New Roman" pitchFamily="18" charset="0"/>
                <a:cs typeface="Times New Roman" pitchFamily="18" charset="0"/>
              </a:rPr>
              <a:t> </a:t>
            </a:r>
            <a:r>
              <a:rPr sz="2700" spc="60" dirty="0">
                <a:latin typeface="Times New Roman" pitchFamily="18" charset="0"/>
                <a:cs typeface="Times New Roman" pitchFamily="18" charset="0"/>
              </a:rPr>
              <a:t>learnt?</a:t>
            </a:r>
            <a:endParaRPr sz="2700" dirty="0">
              <a:latin typeface="Times New Roman" pitchFamily="18" charset="0"/>
              <a:cs typeface="Times New Roman" pitchFamily="18" charset="0"/>
            </a:endParaRPr>
          </a:p>
          <a:p>
            <a:pPr marL="12700">
              <a:lnSpc>
                <a:spcPct val="100000"/>
              </a:lnSpc>
              <a:spcBef>
                <a:spcPts val="400"/>
              </a:spcBef>
              <a:tabLst>
                <a:tab pos="268605" algn="l"/>
              </a:tabLst>
            </a:pPr>
            <a:r>
              <a:rPr sz="1800" spc="-505" dirty="0">
                <a:solidFill>
                  <a:srgbClr val="2CA1BE"/>
                </a:solidFill>
                <a:latin typeface="Times New Roman" pitchFamily="18" charset="0"/>
                <a:cs typeface="Times New Roman" pitchFamily="18" charset="0"/>
              </a:rPr>
              <a:t>	</a:t>
            </a:r>
            <a:r>
              <a:rPr sz="2700" spc="75" dirty="0">
                <a:latin typeface="Times New Roman" pitchFamily="18" charset="0"/>
                <a:cs typeface="Times New Roman" pitchFamily="18" charset="0"/>
              </a:rPr>
              <a:t>Software</a:t>
            </a:r>
            <a:r>
              <a:rPr sz="2700" spc="45" dirty="0">
                <a:latin typeface="Times New Roman" pitchFamily="18" charset="0"/>
                <a:cs typeface="Times New Roman" pitchFamily="18" charset="0"/>
              </a:rPr>
              <a:t> </a:t>
            </a:r>
            <a:r>
              <a:rPr sz="2700" spc="95" dirty="0">
                <a:latin typeface="Times New Roman" pitchFamily="18" charset="0"/>
                <a:cs typeface="Times New Roman" pitchFamily="18" charset="0"/>
              </a:rPr>
              <a:t>Requirements</a:t>
            </a:r>
            <a:endParaRPr sz="2700" dirty="0">
              <a:latin typeface="Times New Roman" pitchFamily="18" charset="0"/>
              <a:cs typeface="Times New Roman" pitchFamily="18" charset="0"/>
            </a:endParaRPr>
          </a:p>
          <a:p>
            <a:pPr marL="12700">
              <a:lnSpc>
                <a:spcPct val="100000"/>
              </a:lnSpc>
              <a:spcBef>
                <a:spcPts val="405"/>
              </a:spcBef>
              <a:tabLst>
                <a:tab pos="268605" algn="l"/>
              </a:tabLst>
            </a:pPr>
            <a:r>
              <a:rPr sz="1800" spc="-505" dirty="0">
                <a:solidFill>
                  <a:srgbClr val="2CA1BE"/>
                </a:solidFill>
                <a:latin typeface="Times New Roman" pitchFamily="18" charset="0"/>
                <a:cs typeface="Times New Roman" pitchFamily="18" charset="0"/>
              </a:rPr>
              <a:t>	</a:t>
            </a:r>
            <a:r>
              <a:rPr sz="2700" spc="10" dirty="0">
                <a:latin typeface="Times New Roman" pitchFamily="18" charset="0"/>
                <a:cs typeface="Times New Roman" pitchFamily="18" charset="0"/>
              </a:rPr>
              <a:t>End</a:t>
            </a:r>
            <a:r>
              <a:rPr sz="2700" spc="80" dirty="0">
                <a:latin typeface="Times New Roman" pitchFamily="18" charset="0"/>
                <a:cs typeface="Times New Roman" pitchFamily="18" charset="0"/>
              </a:rPr>
              <a:t> </a:t>
            </a:r>
            <a:r>
              <a:rPr sz="2700" spc="-35" dirty="0">
                <a:latin typeface="Times New Roman" pitchFamily="18" charset="0"/>
                <a:cs typeface="Times New Roman" pitchFamily="18" charset="0"/>
              </a:rPr>
              <a:t>Users</a:t>
            </a:r>
            <a:r>
              <a:rPr sz="2700" spc="-35" dirty="0" smtClean="0">
                <a:latin typeface="Times New Roman" pitchFamily="18" charset="0"/>
                <a:cs typeface="Times New Roman" pitchFamily="18" charset="0"/>
              </a:rPr>
              <a:t>?</a:t>
            </a:r>
            <a:endParaRPr sz="2700" dirty="0">
              <a:latin typeface="Times New Roman" pitchFamily="18" charset="0"/>
              <a:cs typeface="Times New Roman" pitchFamily="18" charset="0"/>
            </a:endParaRPr>
          </a:p>
          <a:p>
            <a:pPr marL="12700">
              <a:lnSpc>
                <a:spcPct val="100000"/>
              </a:lnSpc>
              <a:spcBef>
                <a:spcPts val="409"/>
              </a:spcBef>
              <a:tabLst>
                <a:tab pos="268605" algn="l"/>
              </a:tabLst>
            </a:pPr>
            <a:r>
              <a:rPr sz="1800" spc="-505" dirty="0">
                <a:solidFill>
                  <a:srgbClr val="2CA1BE"/>
                </a:solidFill>
                <a:latin typeface="Times New Roman" pitchFamily="18" charset="0"/>
                <a:cs typeface="Times New Roman" pitchFamily="18" charset="0"/>
              </a:rPr>
              <a:t>	</a:t>
            </a:r>
            <a:r>
              <a:rPr sz="2700" spc="40" dirty="0">
                <a:latin typeface="Times New Roman" pitchFamily="18" charset="0"/>
                <a:cs typeface="Times New Roman" pitchFamily="18" charset="0"/>
              </a:rPr>
              <a:t>Reference</a:t>
            </a:r>
            <a:endParaRPr sz="2700" dirty="0">
              <a:latin typeface="Times New Roman" pitchFamily="18" charset="0"/>
              <a:cs typeface="Times New Roman" pitchFamily="18" charset="0"/>
            </a:endParaRPr>
          </a:p>
        </p:txBody>
      </p:sp>
      <p:sp>
        <p:nvSpPr>
          <p:cNvPr id="7" name="object 7"/>
          <p:cNvSpPr/>
          <p:nvPr/>
        </p:nvSpPr>
        <p:spPr>
          <a:xfrm>
            <a:off x="180975" y="304800"/>
            <a:ext cx="3000375" cy="876300"/>
          </a:xfrm>
          <a:prstGeom prst="rect">
            <a:avLst/>
          </a:prstGeom>
          <a:blipFill>
            <a:blip r:embed="rId4" cstate="print"/>
            <a:stretch>
              <a:fillRect/>
            </a:stretch>
          </a:blipFill>
        </p:spPr>
        <p:txBody>
          <a:bodyPr wrap="square" lIns="0" tIns="0" rIns="0" bIns="0" rtlCol="0"/>
          <a:lstStyle/>
          <a:p>
            <a:endParaRPr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5668" y="1452715"/>
            <a:ext cx="7705090" cy="874598"/>
          </a:xfrm>
          <a:prstGeom prst="rect">
            <a:avLst/>
          </a:prstGeom>
        </p:spPr>
        <p:txBody>
          <a:bodyPr vert="horz" wrap="square" lIns="0" tIns="12700" rIns="0" bIns="0" rtlCol="0">
            <a:spAutoFit/>
          </a:bodyPr>
          <a:lstStyle/>
          <a:p>
            <a:pPr marL="268605" marR="5080" indent="-256540">
              <a:lnSpc>
                <a:spcPct val="100000"/>
              </a:lnSpc>
              <a:spcBef>
                <a:spcPts val="100"/>
              </a:spcBef>
              <a:tabLst>
                <a:tab pos="268605" algn="l"/>
              </a:tabLst>
            </a:pPr>
            <a:r>
              <a:rPr sz="2800" spc="-505" dirty="0">
                <a:solidFill>
                  <a:srgbClr val="2CA1BE"/>
                </a:solidFill>
                <a:latin typeface="Times New Roman" pitchFamily="18" charset="0"/>
                <a:cs typeface="Times New Roman" pitchFamily="18" charset="0"/>
              </a:rPr>
              <a:t>	</a:t>
            </a:r>
            <a:r>
              <a:rPr sz="2800" spc="100" dirty="0">
                <a:latin typeface="Times New Roman" pitchFamily="18" charset="0"/>
                <a:cs typeface="Times New Roman" pitchFamily="18" charset="0"/>
              </a:rPr>
              <a:t>To </a:t>
            </a:r>
            <a:r>
              <a:rPr sz="2800" spc="105" dirty="0">
                <a:latin typeface="Times New Roman" pitchFamily="18" charset="0"/>
                <a:cs typeface="Times New Roman" pitchFamily="18" charset="0"/>
              </a:rPr>
              <a:t>develop </a:t>
            </a:r>
            <a:r>
              <a:rPr sz="2800" spc="75" dirty="0">
                <a:latin typeface="Times New Roman" pitchFamily="18" charset="0"/>
                <a:cs typeface="Times New Roman" pitchFamily="18" charset="0"/>
              </a:rPr>
              <a:t>an </a:t>
            </a:r>
            <a:r>
              <a:rPr sz="2800" spc="100" dirty="0">
                <a:latin typeface="Times New Roman" pitchFamily="18" charset="0"/>
                <a:cs typeface="Times New Roman" pitchFamily="18" charset="0"/>
              </a:rPr>
              <a:t>Interactive </a:t>
            </a:r>
            <a:r>
              <a:rPr sz="2800" spc="165" dirty="0">
                <a:latin typeface="Times New Roman" pitchFamily="18" charset="0"/>
                <a:cs typeface="Times New Roman" pitchFamily="18" charset="0"/>
              </a:rPr>
              <a:t>Android </a:t>
            </a:r>
            <a:r>
              <a:rPr sz="2800" spc="125" dirty="0">
                <a:latin typeface="Times New Roman" pitchFamily="18" charset="0"/>
                <a:cs typeface="Times New Roman" pitchFamily="18" charset="0"/>
              </a:rPr>
              <a:t>app </a:t>
            </a:r>
            <a:r>
              <a:rPr sz="2800" spc="135" dirty="0">
                <a:latin typeface="Times New Roman" pitchFamily="18" charset="0"/>
                <a:cs typeface="Times New Roman" pitchFamily="18" charset="0"/>
              </a:rPr>
              <a:t>which  </a:t>
            </a:r>
            <a:r>
              <a:rPr sz="2800" spc="120" dirty="0">
                <a:latin typeface="Times New Roman" pitchFamily="18" charset="0"/>
                <a:cs typeface="Times New Roman" pitchFamily="18" charset="0"/>
              </a:rPr>
              <a:t>provides</a:t>
            </a:r>
            <a:r>
              <a:rPr sz="2800" spc="70" dirty="0">
                <a:latin typeface="Times New Roman" pitchFamily="18" charset="0"/>
                <a:cs typeface="Times New Roman" pitchFamily="18" charset="0"/>
              </a:rPr>
              <a:t> </a:t>
            </a:r>
            <a:r>
              <a:rPr sz="2800" spc="100" dirty="0">
                <a:latin typeface="Times New Roman" pitchFamily="18" charset="0"/>
                <a:cs typeface="Times New Roman" pitchFamily="18" charset="0"/>
              </a:rPr>
              <a:t>:</a:t>
            </a:r>
            <a:endParaRPr sz="2800" dirty="0">
              <a:latin typeface="Times New Roman" pitchFamily="18" charset="0"/>
              <a:cs typeface="Times New Roman" pitchFamily="18" charset="0"/>
            </a:endParaRPr>
          </a:p>
        </p:txBody>
      </p:sp>
      <p:sp>
        <p:nvSpPr>
          <p:cNvPr id="3" name="object 3"/>
          <p:cNvSpPr txBox="1"/>
          <p:nvPr/>
        </p:nvSpPr>
        <p:spPr>
          <a:xfrm>
            <a:off x="1167180" y="2379091"/>
            <a:ext cx="7312659" cy="4270400"/>
          </a:xfrm>
          <a:prstGeom prst="rect">
            <a:avLst/>
          </a:prstGeom>
        </p:spPr>
        <p:txBody>
          <a:bodyPr vert="horz" wrap="square" lIns="0" tIns="104140" rIns="0" bIns="0" rtlCol="0">
            <a:spAutoFit/>
          </a:bodyPr>
          <a:lstStyle/>
          <a:p>
            <a:pPr marL="342900" lvl="0" indent="-342900">
              <a:buFont typeface="Arial" pitchFamily="34" charset="0"/>
              <a:buChar char="•"/>
            </a:pPr>
            <a:r>
              <a:rPr lang="en-US" sz="2400" dirty="0"/>
              <a:t>View the list of orders and detailed information on each.</a:t>
            </a:r>
          </a:p>
          <a:p>
            <a:pPr marL="342900" lvl="0" indent="-342900">
              <a:buFont typeface="Arial" pitchFamily="34" charset="0"/>
              <a:buChar char="•"/>
            </a:pPr>
            <a:r>
              <a:rPr lang="en-US" sz="2400" dirty="0"/>
              <a:t>Track and evaluate delivery progress.</a:t>
            </a:r>
          </a:p>
          <a:p>
            <a:pPr marL="342900" lvl="0" indent="-342900">
              <a:buFont typeface="Arial" pitchFamily="34" charset="0"/>
              <a:buChar char="•"/>
            </a:pPr>
            <a:r>
              <a:rPr lang="en-US" sz="2400" dirty="0"/>
              <a:t>Observe orders and estimated routes on the map.</a:t>
            </a:r>
          </a:p>
          <a:p>
            <a:pPr marL="342900" lvl="0" indent="-342900">
              <a:buFont typeface="Arial" pitchFamily="34" charset="0"/>
              <a:buChar char="•"/>
            </a:pPr>
            <a:r>
              <a:rPr lang="en-US" sz="2400" dirty="0"/>
              <a:t>Receive push-notifications on relevant events related orders, routes, and       delivery process.</a:t>
            </a:r>
          </a:p>
          <a:p>
            <a:pPr marL="342900" lvl="0" indent="-342900">
              <a:buFont typeface="Arial" pitchFamily="34" charset="0"/>
              <a:buChar char="•"/>
            </a:pPr>
            <a:r>
              <a:rPr lang="en-US" sz="2400" dirty="0"/>
              <a:t>Make a detailed route to an order using external navigational applications.</a:t>
            </a:r>
          </a:p>
          <a:p>
            <a:pPr marL="12700">
              <a:lnSpc>
                <a:spcPct val="100000"/>
              </a:lnSpc>
              <a:spcBef>
                <a:spcPts val="820"/>
              </a:spcBef>
              <a:buClr>
                <a:srgbClr val="DA1F28"/>
              </a:buClr>
              <a:tabLst>
                <a:tab pos="240665" algn="l"/>
                <a:tab pos="241300" algn="l"/>
              </a:tabLst>
            </a:pPr>
            <a:r>
              <a:rPr lang="en-US" sz="2400" spc="30" dirty="0" smtClean="0">
                <a:latin typeface="Arial"/>
                <a:cs typeface="Arial"/>
              </a:rPr>
              <a:t>.</a:t>
            </a:r>
            <a:endParaRPr sz="2400" dirty="0">
              <a:latin typeface="Arial"/>
              <a:cs typeface="Arial"/>
            </a:endParaRPr>
          </a:p>
        </p:txBody>
      </p:sp>
      <p:sp>
        <p:nvSpPr>
          <p:cNvPr id="5" name="object 2"/>
          <p:cNvSpPr txBox="1">
            <a:spLocks/>
          </p:cNvSpPr>
          <p:nvPr/>
        </p:nvSpPr>
        <p:spPr>
          <a:xfrm>
            <a:off x="774749" y="533400"/>
            <a:ext cx="7705090" cy="566822"/>
          </a:xfrm>
          <a:prstGeom prst="rect">
            <a:avLst/>
          </a:prstGeom>
        </p:spPr>
        <p:txBody>
          <a:bodyPr vert="horz" wrap="square" lIns="0" tIns="12700" rIns="0" bIns="0" rtlCol="0">
            <a:spAutoFit/>
          </a:bodyPr>
          <a:lstStyle>
            <a:lvl1pPr>
              <a:defRPr sz="2700" b="0" i="0">
                <a:solidFill>
                  <a:schemeClr val="tx1"/>
                </a:solidFill>
                <a:latin typeface="Arial"/>
                <a:ea typeface="+mj-ea"/>
                <a:cs typeface="Arial"/>
              </a:defRPr>
            </a:lvl1pPr>
          </a:lstStyle>
          <a:p>
            <a:pPr marL="268605" marR="5080" indent="-256540">
              <a:spcBef>
                <a:spcPts val="100"/>
              </a:spcBef>
              <a:tabLst>
                <a:tab pos="268605" algn="l"/>
              </a:tabLst>
            </a:pPr>
            <a:r>
              <a:rPr lang="en-US" sz="3600" dirty="0" smtClean="0">
                <a:latin typeface="Times New Roman" pitchFamily="18" charset="0"/>
                <a:cs typeface="Times New Roman" pitchFamily="18" charset="0"/>
              </a:rPr>
              <a:t>Project Objective</a:t>
            </a:r>
            <a:endParaRPr lang="en-US" sz="3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5668" y="1790191"/>
            <a:ext cx="4612132" cy="2998257"/>
          </a:xfrm>
          <a:prstGeom prst="rect">
            <a:avLst/>
          </a:prstGeom>
        </p:spPr>
        <p:txBody>
          <a:bodyPr vert="horz" wrap="square" lIns="0" tIns="12700" rIns="0" bIns="0" rtlCol="0">
            <a:spAutoFit/>
          </a:bodyPr>
          <a:lstStyle/>
          <a:p>
            <a:pPr marL="12700">
              <a:lnSpc>
                <a:spcPct val="100000"/>
              </a:lnSpc>
              <a:spcBef>
                <a:spcPts val="100"/>
              </a:spcBef>
              <a:tabLst>
                <a:tab pos="268605" algn="l"/>
              </a:tabLst>
            </a:pPr>
            <a:r>
              <a:rPr lang="en-US" sz="2800" dirty="0" smtClean="0">
                <a:latin typeface="Times New Roman" pitchFamily="18" charset="0"/>
                <a:cs typeface="Times New Roman" pitchFamily="18" charset="0"/>
              </a:rPr>
              <a:t>Android Studio</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JAVA (Back End)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XML (Front End)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Google Firebase</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Firebase</a:t>
            </a:r>
            <a:r>
              <a:rPr lang="en-US" sz="2800" dirty="0" smtClean="0">
                <a:latin typeface="Times New Roman" pitchFamily="18" charset="0"/>
                <a:cs typeface="Times New Roman" pitchFamily="18" charset="0"/>
              </a:rPr>
              <a:t> Real Time Database</a:t>
            </a:r>
            <a:br>
              <a:rPr lang="en-US" sz="2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sz="1800" dirty="0">
              <a:latin typeface="Times New Roman" pitchFamily="18" charset="0"/>
              <a:cs typeface="Times New Roman" pitchFamily="18" charset="0"/>
            </a:endParaRPr>
          </a:p>
        </p:txBody>
      </p:sp>
      <p:sp>
        <p:nvSpPr>
          <p:cNvPr id="3" name="object 3"/>
          <p:cNvSpPr/>
          <p:nvPr/>
        </p:nvSpPr>
        <p:spPr>
          <a:xfrm>
            <a:off x="219075" y="180975"/>
            <a:ext cx="4229100" cy="7905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99671" y="1143000"/>
            <a:ext cx="3502660" cy="382156"/>
          </a:xfrm>
          <a:prstGeom prst="rect">
            <a:avLst/>
          </a:prstGeom>
        </p:spPr>
        <p:txBody>
          <a:bodyPr vert="horz" wrap="square" lIns="0" tIns="12700" rIns="0" bIns="0" rtlCol="0">
            <a:spAutoFit/>
          </a:bodyPr>
          <a:lstStyle/>
          <a:p>
            <a:pPr marL="12700">
              <a:lnSpc>
                <a:spcPct val="100000"/>
              </a:lnSpc>
              <a:spcBef>
                <a:spcPts val="100"/>
              </a:spcBef>
            </a:pPr>
            <a:r>
              <a:rPr sz="2400" spc="55" dirty="0">
                <a:latin typeface="Times New Roman" pitchFamily="18" charset="0"/>
                <a:cs typeface="Times New Roman" pitchFamily="18" charset="0"/>
              </a:rPr>
              <a:t>Technical</a:t>
            </a:r>
            <a:r>
              <a:rPr sz="2400" spc="5" dirty="0">
                <a:latin typeface="Times New Roman" pitchFamily="18" charset="0"/>
                <a:cs typeface="Times New Roman" pitchFamily="18" charset="0"/>
              </a:rPr>
              <a:t> </a:t>
            </a:r>
            <a:r>
              <a:rPr sz="2400" spc="65" dirty="0">
                <a:latin typeface="Times New Roman" pitchFamily="18" charset="0"/>
                <a:cs typeface="Times New Roman" pitchFamily="18" charset="0"/>
              </a:rPr>
              <a:t>Learning</a:t>
            </a:r>
            <a:endParaRPr sz="2400" dirty="0">
              <a:latin typeface="Times New Roman" pitchFamily="18" charset="0"/>
              <a:cs typeface="Times New Roman" pitchFamily="18" charset="0"/>
            </a:endParaRPr>
          </a:p>
        </p:txBody>
      </p:sp>
      <p:sp>
        <p:nvSpPr>
          <p:cNvPr id="5" name="object 5"/>
          <p:cNvSpPr txBox="1"/>
          <p:nvPr/>
        </p:nvSpPr>
        <p:spPr>
          <a:xfrm>
            <a:off x="535940" y="2201672"/>
            <a:ext cx="3896360" cy="3297698"/>
          </a:xfrm>
          <a:prstGeom prst="rect">
            <a:avLst/>
          </a:prstGeom>
        </p:spPr>
        <p:txBody>
          <a:bodyPr vert="horz" wrap="square" lIns="0" tIns="62865" rIns="0" bIns="0" rtlCol="0">
            <a:spAutoFit/>
          </a:bodyPr>
          <a:lstStyle/>
          <a:p>
            <a:pPr marL="121920">
              <a:lnSpc>
                <a:spcPct val="100000"/>
              </a:lnSpc>
              <a:spcBef>
                <a:spcPts val="495"/>
              </a:spcBef>
              <a:tabLst>
                <a:tab pos="377825" algn="l"/>
              </a:tabLst>
            </a:pPr>
            <a:endParaRPr lang="en-US" sz="1800" spc="-505" dirty="0" smtClean="0">
              <a:solidFill>
                <a:srgbClr val="2CA1BE"/>
              </a:solidFill>
              <a:latin typeface="Times New Roman" pitchFamily="18" charset="0"/>
              <a:cs typeface="Times New Roman" pitchFamily="18" charset="0"/>
            </a:endParaRPr>
          </a:p>
          <a:p>
            <a:pPr marL="121920">
              <a:lnSpc>
                <a:spcPct val="100000"/>
              </a:lnSpc>
              <a:spcBef>
                <a:spcPts val="495"/>
              </a:spcBef>
              <a:tabLst>
                <a:tab pos="377825" algn="l"/>
              </a:tabLst>
            </a:pPr>
            <a:endParaRPr lang="en-US" spc="-505" dirty="0">
              <a:solidFill>
                <a:srgbClr val="2CA1BE"/>
              </a:solidFill>
              <a:latin typeface="Times New Roman" pitchFamily="18" charset="0"/>
              <a:cs typeface="Times New Roman" pitchFamily="18" charset="0"/>
            </a:endParaRPr>
          </a:p>
          <a:p>
            <a:pPr marL="121920">
              <a:lnSpc>
                <a:spcPct val="100000"/>
              </a:lnSpc>
              <a:spcBef>
                <a:spcPts val="495"/>
              </a:spcBef>
              <a:tabLst>
                <a:tab pos="377825" algn="l"/>
              </a:tabLst>
            </a:pPr>
            <a:endParaRPr lang="en-US" sz="1800" spc="-505" dirty="0" smtClean="0">
              <a:solidFill>
                <a:srgbClr val="2CA1BE"/>
              </a:solidFill>
              <a:latin typeface="Times New Roman" pitchFamily="18" charset="0"/>
              <a:cs typeface="Times New Roman" pitchFamily="18" charset="0"/>
            </a:endParaRPr>
          </a:p>
          <a:p>
            <a:pPr marL="121920">
              <a:lnSpc>
                <a:spcPct val="100000"/>
              </a:lnSpc>
              <a:spcBef>
                <a:spcPts val="495"/>
              </a:spcBef>
              <a:tabLst>
                <a:tab pos="377825" algn="l"/>
              </a:tabLst>
            </a:pPr>
            <a:endParaRPr lang="en-US" spc="-505" dirty="0">
              <a:solidFill>
                <a:srgbClr val="2CA1BE"/>
              </a:solidFill>
              <a:latin typeface="Times New Roman" pitchFamily="18" charset="0"/>
              <a:cs typeface="Times New Roman" pitchFamily="18" charset="0"/>
            </a:endParaRPr>
          </a:p>
          <a:p>
            <a:pPr marL="121920">
              <a:lnSpc>
                <a:spcPct val="100000"/>
              </a:lnSpc>
              <a:spcBef>
                <a:spcPts val="495"/>
              </a:spcBef>
              <a:tabLst>
                <a:tab pos="377825" algn="l"/>
              </a:tabLst>
            </a:pPr>
            <a:endParaRPr lang="en-US" sz="1800" spc="-505" dirty="0" smtClean="0">
              <a:solidFill>
                <a:srgbClr val="2CA1BE"/>
              </a:solidFill>
              <a:latin typeface="Times New Roman" pitchFamily="18" charset="0"/>
              <a:cs typeface="Times New Roman" pitchFamily="18" charset="0"/>
            </a:endParaRPr>
          </a:p>
          <a:p>
            <a:pPr marL="121920">
              <a:lnSpc>
                <a:spcPct val="100000"/>
              </a:lnSpc>
              <a:spcBef>
                <a:spcPts val="495"/>
              </a:spcBef>
              <a:tabLst>
                <a:tab pos="377825" algn="l"/>
              </a:tabLst>
            </a:pPr>
            <a:endParaRPr lang="en-US" spc="-505" dirty="0">
              <a:solidFill>
                <a:srgbClr val="2CA1BE"/>
              </a:solidFill>
              <a:latin typeface="Times New Roman" pitchFamily="18" charset="0"/>
              <a:cs typeface="Times New Roman" pitchFamily="18" charset="0"/>
            </a:endParaRPr>
          </a:p>
          <a:p>
            <a:pPr marL="121920">
              <a:lnSpc>
                <a:spcPct val="100000"/>
              </a:lnSpc>
              <a:spcBef>
                <a:spcPts val="495"/>
              </a:spcBef>
              <a:tabLst>
                <a:tab pos="377825" algn="l"/>
              </a:tabLst>
            </a:pPr>
            <a:endParaRPr lang="en-US" sz="1800" spc="-505" dirty="0" smtClean="0">
              <a:solidFill>
                <a:srgbClr val="2CA1BE"/>
              </a:solidFill>
              <a:latin typeface="Times New Roman" pitchFamily="18" charset="0"/>
              <a:cs typeface="Times New Roman" pitchFamily="18" charset="0"/>
            </a:endParaRPr>
          </a:p>
          <a:p>
            <a:pPr marL="121920">
              <a:lnSpc>
                <a:spcPct val="100000"/>
              </a:lnSpc>
              <a:spcBef>
                <a:spcPts val="495"/>
              </a:spcBef>
              <a:tabLst>
                <a:tab pos="377825" algn="l"/>
              </a:tabLst>
            </a:pPr>
            <a:r>
              <a:rPr sz="1800" spc="35" dirty="0" smtClean="0">
                <a:latin typeface="Times New Roman" pitchFamily="18" charset="0"/>
                <a:cs typeface="Times New Roman" pitchFamily="18" charset="0"/>
              </a:rPr>
              <a:t>General</a:t>
            </a:r>
            <a:r>
              <a:rPr sz="1800" spc="55" dirty="0" smtClean="0">
                <a:latin typeface="Times New Roman" pitchFamily="18" charset="0"/>
                <a:cs typeface="Times New Roman" pitchFamily="18" charset="0"/>
              </a:rPr>
              <a:t> </a:t>
            </a:r>
            <a:r>
              <a:rPr sz="1800" spc="65" dirty="0">
                <a:latin typeface="Times New Roman" pitchFamily="18" charset="0"/>
                <a:cs typeface="Times New Roman" pitchFamily="18" charset="0"/>
              </a:rPr>
              <a:t>Learning</a:t>
            </a:r>
            <a:endParaRPr sz="1800" dirty="0">
              <a:latin typeface="Times New Roman" pitchFamily="18" charset="0"/>
              <a:cs typeface="Times New Roman" pitchFamily="18" charset="0"/>
            </a:endParaRPr>
          </a:p>
          <a:p>
            <a:pPr marL="355600" indent="-342900">
              <a:lnSpc>
                <a:spcPct val="100000"/>
              </a:lnSpc>
              <a:spcBef>
                <a:spcPts val="575"/>
              </a:spcBef>
              <a:buChar char="•"/>
              <a:tabLst>
                <a:tab pos="354965" algn="l"/>
                <a:tab pos="355600" algn="l"/>
              </a:tabLst>
            </a:pPr>
            <a:r>
              <a:rPr sz="3200" spc="90" dirty="0">
                <a:latin typeface="Times New Roman" pitchFamily="18" charset="0"/>
                <a:cs typeface="Times New Roman" pitchFamily="18" charset="0"/>
              </a:rPr>
              <a:t>Team </a:t>
            </a:r>
            <a:r>
              <a:rPr sz="3200" spc="100" dirty="0">
                <a:latin typeface="Times New Roman" pitchFamily="18" charset="0"/>
                <a:cs typeface="Times New Roman" pitchFamily="18" charset="0"/>
              </a:rPr>
              <a:t>Work</a:t>
            </a:r>
            <a:endParaRPr sz="3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1481329"/>
            <a:ext cx="8229600" cy="3928872"/>
          </a:xfrm>
        </p:spPr>
        <p:txBody>
          <a:bodyPr>
            <a:normAutofit/>
          </a:bodyPr>
          <a:lstStyle/>
          <a:p>
            <a:r>
              <a:rPr lang="en-US" sz="2000" dirty="0">
                <a:latin typeface="Times New Roman" pitchFamily="18" charset="0"/>
                <a:cs typeface="Times New Roman" pitchFamily="18" charset="0"/>
              </a:rPr>
              <a:t>Android Studio is the official integrated development environment for Google's Android operating system, built on </a:t>
            </a:r>
            <a:r>
              <a:rPr lang="en-US" sz="2000" dirty="0" err="1">
                <a:latin typeface="Times New Roman" pitchFamily="18" charset="0"/>
                <a:cs typeface="Times New Roman" pitchFamily="18" charset="0"/>
              </a:rPr>
              <a:t>JetBrains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IntelliJ</a:t>
            </a:r>
            <a:r>
              <a:rPr lang="en-US" sz="2000" dirty="0">
                <a:latin typeface="Times New Roman" pitchFamily="18" charset="0"/>
                <a:cs typeface="Times New Roman" pitchFamily="18" charset="0"/>
              </a:rPr>
              <a:t> IDEA software and designed specifically for Android development</a:t>
            </a:r>
            <a:r>
              <a:rPr lang="en-US" sz="2000" dirty="0" smtClean="0">
                <a:latin typeface="Times New Roman" pitchFamily="18" charset="0"/>
                <a:cs typeface="Times New Roman" pitchFamily="18" charset="0"/>
              </a:rPr>
              <a:t>.</a:t>
            </a:r>
          </a:p>
          <a:p>
            <a:pPr marL="109728" indent="0">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increase the rate of production, and debugging is easy.</a:t>
            </a:r>
          </a:p>
        </p:txBody>
      </p:sp>
      <p:sp>
        <p:nvSpPr>
          <p:cNvPr id="2" name="Title 1"/>
          <p:cNvSpPr>
            <a:spLocks noGrp="1"/>
          </p:cNvSpPr>
          <p:nvPr>
            <p:ph type="title"/>
          </p:nvPr>
        </p:nvSpPr>
        <p:spPr>
          <a:xfrm>
            <a:off x="685800" y="762000"/>
            <a:ext cx="6936740" cy="415498"/>
          </a:xfrm>
        </p:spPr>
        <p:txBody>
          <a:bodyPr>
            <a:noAutofit/>
          </a:bodyPr>
          <a:lstStyle/>
          <a:p>
            <a:r>
              <a:rPr lang="en-US" sz="3200" dirty="0" smtClean="0">
                <a:solidFill>
                  <a:schemeClr val="tx1"/>
                </a:solidFill>
                <a:latin typeface="Times New Roman" pitchFamily="18" charset="0"/>
                <a:cs typeface="Times New Roman" pitchFamily="18" charset="0"/>
              </a:rPr>
              <a:t>ANDROID STUDIO</a:t>
            </a:r>
            <a:endParaRPr lang="en-US"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5387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914400"/>
            <a:ext cx="73914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JAVA</a:t>
            </a:r>
            <a:endParaRPr lang="en-US" sz="3200" dirty="0">
              <a:latin typeface="Times New Roman" pitchFamily="18" charset="0"/>
              <a:cs typeface="Times New Roman" pitchFamily="18" charset="0"/>
            </a:endParaRPr>
          </a:p>
        </p:txBody>
      </p:sp>
      <p:sp>
        <p:nvSpPr>
          <p:cNvPr id="5" name="TextBox 4"/>
          <p:cNvSpPr txBox="1"/>
          <p:nvPr/>
        </p:nvSpPr>
        <p:spPr>
          <a:xfrm>
            <a:off x="685800" y="1600200"/>
            <a:ext cx="7162800" cy="2677656"/>
          </a:xfrm>
          <a:prstGeom prst="rect">
            <a:avLst/>
          </a:prstGeom>
          <a:noFill/>
        </p:spPr>
        <p:txBody>
          <a:bodyPr wrap="square" rtlCol="0">
            <a:spAutoFit/>
          </a:bodyPr>
          <a:lstStyle/>
          <a:p>
            <a:r>
              <a:rPr lang="en-US" sz="2400" dirty="0">
                <a:latin typeface="Times New Roman" pitchFamily="18" charset="0"/>
                <a:cs typeface="Times New Roman" pitchFamily="18" charset="0"/>
              </a:rPr>
              <a:t>Java is a </a:t>
            </a:r>
            <a:r>
              <a:rPr lang="en-US" sz="2400" b="1" dirty="0">
                <a:latin typeface="Times New Roman" pitchFamily="18" charset="0"/>
                <a:cs typeface="Times New Roman" pitchFamily="18" charset="0"/>
              </a:rPr>
              <a:t>programming language</a:t>
            </a:r>
            <a:r>
              <a:rPr lang="en-US" sz="2400" dirty="0">
                <a:latin typeface="Times New Roman" pitchFamily="18" charset="0"/>
                <a:cs typeface="Times New Roman" pitchFamily="18" charset="0"/>
              </a:rPr>
              <a:t> and a </a:t>
            </a:r>
            <a:r>
              <a:rPr lang="en-US" sz="2400" b="1" dirty="0">
                <a:latin typeface="Times New Roman" pitchFamily="18" charset="0"/>
                <a:cs typeface="Times New Roman" pitchFamily="18" charset="0"/>
              </a:rPr>
              <a:t>platform</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Java is a high level, robust, object-oriented and secure programming language</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An application which is created for mobile devices is called a mobile application. Currently, Android and Java ME are used for creating mobile applications.</a:t>
            </a:r>
          </a:p>
        </p:txBody>
      </p:sp>
    </p:spTree>
    <p:extLst>
      <p:ext uri="{BB962C8B-B14F-4D97-AF65-F5344CB8AC3E}">
        <p14:creationId xmlns:p14="http://schemas.microsoft.com/office/powerpoint/2010/main" val="263682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56388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XML (Extensible Markup Language)</a:t>
            </a:r>
            <a:endParaRPr lang="en-US" sz="2800" dirty="0">
              <a:latin typeface="Times New Roman" pitchFamily="18" charset="0"/>
              <a:cs typeface="Times New Roman" pitchFamily="18" charset="0"/>
            </a:endParaRPr>
          </a:p>
        </p:txBody>
      </p:sp>
      <p:sp>
        <p:nvSpPr>
          <p:cNvPr id="3" name="TextBox 2"/>
          <p:cNvSpPr txBox="1"/>
          <p:nvPr/>
        </p:nvSpPr>
        <p:spPr>
          <a:xfrm>
            <a:off x="609600" y="1143000"/>
            <a:ext cx="7315200" cy="4154984"/>
          </a:xfrm>
          <a:prstGeom prst="rect">
            <a:avLst/>
          </a:prstGeom>
          <a:noFill/>
        </p:spPr>
        <p:txBody>
          <a:bodyPr wrap="square" rtlCol="0">
            <a:spAutoFit/>
          </a:bodyPr>
          <a:lstStyle/>
          <a:p>
            <a:r>
              <a:rPr lang="en-US" sz="2400" dirty="0">
                <a:latin typeface="Times New Roman" pitchFamily="18" charset="0"/>
                <a:cs typeface="Times New Roman" pitchFamily="18" charset="0"/>
                <a:hlinkClick r:id="rId2" tooltip="XML in Android"/>
              </a:rPr>
              <a:t>XML</a:t>
            </a:r>
            <a:r>
              <a:rPr lang="en-US" sz="2400" dirty="0">
                <a:latin typeface="Times New Roman" pitchFamily="18" charset="0"/>
                <a:cs typeface="Times New Roman" pitchFamily="18" charset="0"/>
              </a:rPr>
              <a:t> stands for Extensible Markup Language. </a:t>
            </a:r>
            <a:r>
              <a:rPr lang="en-US" sz="2400" dirty="0">
                <a:latin typeface="Times New Roman" pitchFamily="18" charset="0"/>
                <a:cs typeface="Times New Roman" pitchFamily="18" charset="0"/>
                <a:hlinkClick r:id="rId2" tooltip="XML in Android"/>
              </a:rPr>
              <a:t>XML</a:t>
            </a:r>
            <a:r>
              <a:rPr lang="en-US" sz="2400" dirty="0">
                <a:latin typeface="Times New Roman" pitchFamily="18" charset="0"/>
                <a:cs typeface="Times New Roman" pitchFamily="18" charset="0"/>
              </a:rPr>
              <a:t> is a markup language much like </a:t>
            </a:r>
            <a:r>
              <a:rPr lang="en-US" sz="2400" dirty="0">
                <a:latin typeface="Times New Roman" pitchFamily="18" charset="0"/>
                <a:cs typeface="Times New Roman" pitchFamily="18" charset="0"/>
                <a:hlinkClick r:id="rId3" tooltip="HTML Tutorial"/>
              </a:rPr>
              <a:t>HTML</a:t>
            </a:r>
            <a:r>
              <a:rPr lang="en-US" sz="2400" dirty="0">
                <a:latin typeface="Times New Roman" pitchFamily="18" charset="0"/>
                <a:cs typeface="Times New Roman" pitchFamily="18" charset="0"/>
              </a:rPr>
              <a:t> used to describe data.  </a:t>
            </a:r>
            <a:r>
              <a:rPr lang="en-US" sz="2400" dirty="0">
                <a:latin typeface="Times New Roman" pitchFamily="18" charset="0"/>
                <a:cs typeface="Times New Roman" pitchFamily="18" charset="0"/>
                <a:hlinkClick r:id="rId2" tooltip="XML in Android"/>
              </a:rPr>
              <a:t>XML</a:t>
            </a:r>
            <a:r>
              <a:rPr lang="en-US" sz="2400" dirty="0">
                <a:latin typeface="Times New Roman" pitchFamily="18" charset="0"/>
                <a:cs typeface="Times New Roman" pitchFamily="18" charset="0"/>
              </a:rPr>
              <a:t> tags are not predefined in XML. We must define our own Tags. Xml as itself is well readable both by human and machine. Also, it is scalable and simple to develop. In Android we use xml for designing our layouts because xml is lightweight language so it doesn’t make our layout heavy</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530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381000"/>
            <a:ext cx="5410200" cy="769441"/>
          </a:xfrm>
          <a:prstGeom prst="rect">
            <a:avLst/>
          </a:prstGeom>
          <a:noFill/>
        </p:spPr>
        <p:txBody>
          <a:bodyPr wrap="square" rtlCol="0">
            <a:spAutoFit/>
          </a:bodyPr>
          <a:lstStyle/>
          <a:p>
            <a:r>
              <a:rPr lang="en-US" sz="4400" dirty="0" smtClean="0"/>
              <a:t>   USER INTERFACE</a:t>
            </a:r>
            <a:endParaRPr lang="en-US" sz="4400" dirty="0"/>
          </a:p>
        </p:txBody>
      </p:sp>
      <p:pic>
        <p:nvPicPr>
          <p:cNvPr id="1026" name="Picture 2" descr="F:\GAGAN\COLLEGE REL\Mini Project\2\Screenshot_2019-04-14-21-34-03-734_com.apkglobal.helpap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990600"/>
            <a:ext cx="2781300" cy="55625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GAGAN\COLLEGE REL\Mini Project\2\Screenshot_2019-04-14-21-35-19-402_com.apkglobal.helpa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990600"/>
            <a:ext cx="2728119" cy="545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0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GAGAN\COLLEGE REL\Mini Project\2\Screenshot_2019-04-14-21-35-53-131_com.apkglobal.helpap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2400"/>
            <a:ext cx="3124200" cy="6248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52400"/>
            <a:ext cx="3429000" cy="6019800"/>
          </a:xfrm>
          <a:prstGeom prst="rect">
            <a:avLst/>
          </a:prstGeom>
        </p:spPr>
      </p:pic>
    </p:spTree>
    <p:extLst>
      <p:ext uri="{BB962C8B-B14F-4D97-AF65-F5344CB8AC3E}">
        <p14:creationId xmlns:p14="http://schemas.microsoft.com/office/powerpoint/2010/main" val="335652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467</TotalTime>
  <Words>243</Words>
  <Application>Microsoft Office PowerPoint</Application>
  <PresentationFormat>On-screen Show (4:3)</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PowerPoint Presentation</vt:lpstr>
      <vt:lpstr>PowerPoint Presentation</vt:lpstr>
      <vt:lpstr> To develop an Interactive Android app which  provides :</vt:lpstr>
      <vt:lpstr>Android Studio JAVA (Back End) XML (Front End) Google Firebase Firebase Real Time Database   </vt:lpstr>
      <vt:lpstr>ANDROID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th_king_of_sky</dc:creator>
  <cp:lastModifiedBy>th_king_of_sky</cp:lastModifiedBy>
  <cp:revision>36</cp:revision>
  <dcterms:created xsi:type="dcterms:W3CDTF">2018-12-07T11:52:02Z</dcterms:created>
  <dcterms:modified xsi:type="dcterms:W3CDTF">2019-04-15T16:20:25Z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2013-12-08T00:00:00Z</vt:filetime>
  </property>
  <property fmtid="{D5CDD505-2E9C-101B-9397-08002B2CF9AE}" pid="3" name="Creator">
    <vt:lpwstr>Microsoft® Office PowerPoint® 2007</vt:lpwstr>
  </property>
  <property fmtid="{D5CDD505-2E9C-101B-9397-08002B2CF9AE}" pid="4" name="LastSaved">
    <vt:filetime>2018-12-07T00:00:00Z</vt:filetime>
  </property>
</Properties>
</file>