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3" r:id="rId5"/>
    <p:sldId id="260" r:id="rId6"/>
    <p:sldId id="266" r:id="rId7"/>
    <p:sldId id="268" r:id="rId8"/>
    <p:sldId id="269" r:id="rId9"/>
    <p:sldId id="270" r:id="rId10"/>
    <p:sldId id="274" r:id="rId11"/>
    <p:sldId id="273" r:id="rId12"/>
    <p:sldId id="276" r:id="rId13"/>
    <p:sldId id="275" r:id="rId14"/>
    <p:sldId id="277" r:id="rId15"/>
    <p:sldId id="264" r:id="rId1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1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7D00F-1D67-47B6-9679-991B3FDB86F7}" v="75" dt="2023-03-14T09:59:18.560"/>
    <p1510:client id="{070D4A3C-2760-649A-475A-45B7189DD9DB}" v="278" dt="2023-03-15T04:06:53.023"/>
    <p1510:client id="{68E8E6DC-76F3-07A2-B168-9051030C0909}" v="353" dt="2023-03-15T04:57:55.368"/>
    <p1510:client id="{8337C0BC-DB34-FD79-A980-0EAF86A6E056}" v="28" dt="2023-03-15T08:48:06.919"/>
    <p1510:client id="{EDAADF57-F8B8-9D57-A23C-FB509F2E9E7F}" v="1980" dt="2023-03-14T13:03:53.464"/>
    <p1510:client id="{EE77639E-B036-726C-4855-ACB68CF31F92}" v="549" dt="2023-03-15T04:43:4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FF58BA-24F3-4E0B-9630-2FD3683EF9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9B603-B8E7-49C5-A119-26AF4E2BFF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5E31-8BDD-425B-A551-D63A71F002D9}" type="datetime1">
              <a:rPr lang="en-GB" smtClean="0"/>
              <a:t>06/01/2024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916D7-9596-4347-9A55-B0115383C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0D1A2-3CDB-43B2-A241-F7A8CAC27F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B3278-610A-482F-AF04-93693B961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3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B14F-ED20-468D-A54D-C292EB47EE27}" type="datetime1">
              <a:rPr lang="en-GB" smtClean="0"/>
              <a:pPr/>
              <a:t>06/01/2024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F003-CEF5-450E-BBF6-A21384B30EC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5222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7F003-CEF5-450E-BBF6-A21384B30E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3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4019326E-2AE0-4404-9271-EC2CB6663C52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8C126-C28A-4A98-8F2B-6EE5A3FABFA6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212B5-4BE7-4939-87F5-AD922AB0254F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3223C-C697-4260-994D-EABB85A7F85A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3437CE-716B-4FB5-9770-44A069AA525B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ED1D9-28A9-4A07-9D94-90E2441DBC64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BD440C-0610-4486-817E-7CF815475B40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A82647-4099-417D-93D4-E02AC68E85F4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C73F8A-5DDC-4D19-AEFA-0ABBE7DC3C9F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AD68B-A6A7-4C2B-B2DB-FEB28B8DBBE5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A1C07-BD26-4BD0-B7E1-5B0A5B355ED2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DDAC12-5F45-4DA3-9C18-E3CC2023508E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0AF89-4890-4355-8DB8-FA48C3C22A75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ACE2CB-DE19-4D57-83DA-C29A36EB9467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35B9F-E26C-42CD-AD30-15717F400014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AA919-5032-46A5-A888-FF2B4C624590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AE0F24-C9FD-4ABD-9451-7F67B6DCAA64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AD37BBA-FE14-4796-BA5E-A8E00CC3938A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9A8E4-DB99-D46E-2127-4EE38692C5B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9191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to Wipro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98" y="1261531"/>
            <a:ext cx="8834969" cy="2125133"/>
          </a:xfrm>
        </p:spPr>
        <p:txBody>
          <a:bodyPr rtlCol="0"/>
          <a:lstStyle/>
          <a:p>
            <a:r>
              <a:rPr lang="en-GB"/>
              <a:t>              </a:t>
            </a:r>
            <a:r>
              <a:rPr lang="en-GB" sz="6000" b="1">
                <a:solidFill>
                  <a:srgbClr val="FF0000"/>
                </a:solidFill>
              </a:rPr>
              <a:t>CORE BANKING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3458" y="4444997"/>
            <a:ext cx="3074610" cy="8001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GB" sz="2400" b="1" dirty="0"/>
              <a:t>Pratyush Priyadarshi</a:t>
            </a:r>
          </a:p>
          <a:p>
            <a:pPr algn="r"/>
            <a:r>
              <a:rPr lang="en-GB" sz="2400" b="1" dirty="0"/>
              <a:t>20449173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E857-6EB2-EF1A-702F-81341D3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91167"/>
          </a:xfrm>
        </p:spPr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 sz="5400" b="1">
                <a:ea typeface="+mj-lt"/>
                <a:cs typeface="+mj-lt"/>
              </a:rPr>
              <a:t>Header Files</a:t>
            </a:r>
            <a:br>
              <a:rPr lang="en-US" sz="5400" b="1">
                <a:ea typeface="+mj-lt"/>
                <a:cs typeface="+mj-lt"/>
              </a:rPr>
            </a:br>
            <a:endParaRPr lang="en-US" sz="2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AC86-9E46-8761-2CD5-4555B04CD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3004820"/>
            <a:ext cx="4718304" cy="2865628"/>
          </a:xfrm>
        </p:spPr>
        <p:txBody>
          <a:bodyPr>
            <a:normAutofit fontScale="62500" lnSpcReduction="20000"/>
          </a:bodyPr>
          <a:lstStyle/>
          <a:p>
            <a:r>
              <a:rPr lang="en-US" err="1">
                <a:ea typeface="+mn-lt"/>
                <a:cs typeface="+mn-lt"/>
              </a:rPr>
              <a:t>login.h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main_admin.h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addcustomer.h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modifycust.h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transaction_admin.h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addtxnfile_admin.h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txnidgenerate_admin.h</a:t>
            </a: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deletecustomer.h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query.h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6D49-CB56-7DF7-A7A0-FCBCB97F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3004820"/>
            <a:ext cx="4718304" cy="2865628"/>
          </a:xfrm>
        </p:spPr>
        <p:txBody>
          <a:bodyPr>
            <a:normAutofit fontScale="62500" lnSpcReduction="20000"/>
          </a:bodyPr>
          <a:lstStyle/>
          <a:p>
            <a:r>
              <a:rPr lang="en-US" err="1"/>
              <a:t>main_user.h</a:t>
            </a:r>
            <a:endParaRPr lang="en-US"/>
          </a:p>
          <a:p>
            <a:pPr>
              <a:buSzPct val="114999"/>
            </a:pPr>
            <a:r>
              <a:rPr lang="en-US" err="1"/>
              <a:t>customerdetails.h</a:t>
            </a:r>
            <a:endParaRPr lang="en-US"/>
          </a:p>
          <a:p>
            <a:pPr>
              <a:buSzPct val="114999"/>
            </a:pPr>
            <a:r>
              <a:rPr lang="en-US" err="1"/>
              <a:t>customerquery.h</a:t>
            </a:r>
            <a:endParaRPr lang="en-US"/>
          </a:p>
          <a:p>
            <a:pPr>
              <a:buSzPct val="114999"/>
            </a:pPr>
            <a:r>
              <a:rPr lang="en-US" err="1"/>
              <a:t>transaction_user.h</a:t>
            </a:r>
          </a:p>
          <a:p>
            <a:pPr>
              <a:buSzPct val="114999"/>
            </a:pPr>
            <a:r>
              <a:rPr lang="en-US" err="1"/>
              <a:t>addtxnfile_user.h</a:t>
            </a:r>
          </a:p>
          <a:p>
            <a:pPr>
              <a:buSzPct val="114999"/>
            </a:pPr>
            <a:r>
              <a:rPr lang="en-US" err="1">
                <a:ea typeface="+mn-lt"/>
                <a:cs typeface="+mn-lt"/>
              </a:rPr>
              <a:t>txnidgenerate_user.h</a:t>
            </a:r>
            <a:endParaRPr lang="en-US" err="1"/>
          </a:p>
          <a:p>
            <a:pPr>
              <a:buSzPct val="114999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0C3BE-D16D-2CDD-DB95-8A68AEAF4D01}"/>
              </a:ext>
            </a:extLst>
          </p:cNvPr>
          <p:cNvSpPr txBox="1"/>
          <p:nvPr/>
        </p:nvSpPr>
        <p:spPr>
          <a:xfrm>
            <a:off x="1524000" y="1714500"/>
            <a:ext cx="40513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The header file names are:-</a:t>
            </a:r>
            <a:endParaRPr lang="en-US">
              <a:ea typeface="+mn-lt"/>
              <a:cs typeface="+mn-lt"/>
            </a:endParaRPr>
          </a:p>
          <a:p>
            <a:endParaRPr lang="en-US" b="1"/>
          </a:p>
          <a:p>
            <a:endParaRPr lang="en-US" b="1"/>
          </a:p>
          <a:p>
            <a:pPr algn="ctr"/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FFA2-055B-0FEC-71B4-62B6BE57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2DD5-4C70-9E49-B986-B55C9356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55874"/>
            <a:ext cx="9601196" cy="522169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>
              <a:ea typeface="+mn-lt"/>
              <a:cs typeface="+mn-lt"/>
            </a:endParaRPr>
          </a:p>
          <a:p>
            <a:pPr>
              <a:buSzPct val="114999"/>
            </a:pPr>
            <a:endParaRPr lang="en-US" sz="1400">
              <a:ea typeface="+mn-lt"/>
              <a:cs typeface="+mn-lt"/>
            </a:endParaRPr>
          </a:p>
          <a:p>
            <a:pPr>
              <a:buSzPct val="114999"/>
            </a:pPr>
            <a:r>
              <a:rPr lang="en-US" sz="1400" err="1">
                <a:ea typeface="+mn-lt"/>
                <a:cs typeface="+mn-lt"/>
              </a:rPr>
              <a:t>l</a:t>
            </a:r>
            <a:r>
              <a:rPr lang="en-US" sz="1600" err="1">
                <a:ea typeface="+mn-lt"/>
                <a:cs typeface="+mn-lt"/>
              </a:rPr>
              <a:t>ogin.h</a:t>
            </a: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This </a:t>
            </a:r>
            <a:r>
              <a:rPr lang="en-US" sz="1600" err="1">
                <a:ea typeface="+mn-lt"/>
                <a:cs typeface="+mn-lt"/>
              </a:rPr>
              <a:t>login.h</a:t>
            </a:r>
            <a:r>
              <a:rPr lang="en-US" sz="1600">
                <a:ea typeface="+mn-lt"/>
                <a:cs typeface="+mn-lt"/>
              </a:rPr>
              <a:t> header file which contains an </a:t>
            </a:r>
            <a:r>
              <a:rPr lang="en-US" sz="1600" err="1">
                <a:ea typeface="+mn-lt"/>
                <a:cs typeface="+mn-lt"/>
              </a:rPr>
              <a:t>admin.h</a:t>
            </a:r>
            <a:r>
              <a:rPr lang="en-US" sz="1600">
                <a:ea typeface="+mn-lt"/>
                <a:cs typeface="+mn-lt"/>
              </a:rPr>
              <a:t> and </a:t>
            </a:r>
            <a:r>
              <a:rPr lang="en-US" sz="1600" err="1">
                <a:ea typeface="+mn-lt"/>
                <a:cs typeface="+mn-lt"/>
              </a:rPr>
              <a:t>user.h</a:t>
            </a:r>
            <a:r>
              <a:rPr lang="en-US" sz="1600">
                <a:ea typeface="+mn-lt"/>
                <a:cs typeface="+mn-lt"/>
              </a:rPr>
              <a:t> headers files which called after taking all inputs that is customer id and password.</a:t>
            </a:r>
          </a:p>
          <a:p>
            <a:r>
              <a:rPr lang="en-US" sz="1600" err="1">
                <a:ea typeface="+mn-lt"/>
                <a:cs typeface="+mn-lt"/>
              </a:rPr>
              <a:t>main_admin.h</a:t>
            </a:r>
            <a:endParaRPr lang="en-US" err="1"/>
          </a:p>
          <a:p>
            <a:pPr marL="0" indent="0">
              <a:buSzPct val="114999"/>
              <a:buNone/>
            </a:pPr>
            <a:r>
              <a:rPr lang="en-US" sz="1600">
                <a:ea typeface="+mn-lt"/>
                <a:cs typeface="+mn-lt"/>
              </a:rPr>
              <a:t>This </a:t>
            </a:r>
            <a:r>
              <a:rPr lang="en-US" sz="1600" err="1">
                <a:ea typeface="+mn-lt"/>
                <a:cs typeface="+mn-lt"/>
              </a:rPr>
              <a:t>admin.h</a:t>
            </a:r>
            <a:r>
              <a:rPr lang="en-US" sz="1600">
                <a:ea typeface="+mn-lt"/>
                <a:cs typeface="+mn-lt"/>
              </a:rPr>
              <a:t> header file contains </a:t>
            </a:r>
            <a:r>
              <a:rPr lang="en-US" sz="1600" err="1">
                <a:ea typeface="+mn-lt"/>
                <a:cs typeface="+mn-lt"/>
              </a:rPr>
              <a:t>addcustomer.h</a:t>
            </a:r>
            <a:r>
              <a:rPr lang="en-US" sz="1600">
                <a:ea typeface="+mn-lt"/>
                <a:cs typeface="+mn-lt"/>
              </a:rPr>
              <a:t> , </a:t>
            </a:r>
            <a:r>
              <a:rPr lang="en-US" sz="1600" err="1">
                <a:ea typeface="+mn-lt"/>
                <a:cs typeface="+mn-lt"/>
              </a:rPr>
              <a:t>modifycust.h</a:t>
            </a:r>
            <a:r>
              <a:rPr lang="en-US" sz="1600">
                <a:ea typeface="+mn-lt"/>
                <a:cs typeface="+mn-lt"/>
              </a:rPr>
              <a:t> , </a:t>
            </a:r>
            <a:r>
              <a:rPr lang="en-US" sz="1600" err="1">
                <a:ea typeface="+mn-lt"/>
                <a:cs typeface="+mn-lt"/>
              </a:rPr>
              <a:t>transaction_admin.h</a:t>
            </a:r>
            <a:r>
              <a:rPr lang="en-US" sz="1600">
                <a:ea typeface="+mn-lt"/>
                <a:cs typeface="+mn-lt"/>
              </a:rPr>
              <a:t>(credit + debit),</a:t>
            </a:r>
            <a:r>
              <a:rPr lang="en-US" sz="1600" err="1">
                <a:ea typeface="+mn-lt"/>
                <a:cs typeface="+mn-lt"/>
              </a:rPr>
              <a:t>deletecustomer.h</a:t>
            </a:r>
            <a:r>
              <a:rPr lang="en-US" sz="1600">
                <a:ea typeface="+mn-lt"/>
                <a:cs typeface="+mn-lt"/>
              </a:rPr>
              <a:t> ,  </a:t>
            </a:r>
            <a:r>
              <a:rPr lang="en-US" sz="1600" err="1">
                <a:ea typeface="+mn-lt"/>
                <a:cs typeface="+mn-lt"/>
              </a:rPr>
              <a:t>query.h</a:t>
            </a:r>
            <a:r>
              <a:rPr lang="en-US" sz="1600">
                <a:ea typeface="+mn-lt"/>
                <a:cs typeface="+mn-lt"/>
              </a:rPr>
              <a:t> and exit. Basically, admin takes all information's of customer like add, delete, transfer money, query/report and quit application.</a:t>
            </a:r>
          </a:p>
          <a:p>
            <a:pPr>
              <a:buSzPct val="114999"/>
            </a:pPr>
            <a:r>
              <a:rPr lang="en-US" sz="1600" err="1">
                <a:ea typeface="+mn-lt"/>
                <a:cs typeface="+mn-lt"/>
              </a:rPr>
              <a:t>addcustomer.h</a:t>
            </a:r>
            <a:endParaRPr lang="en-US" sz="1600"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r>
              <a:rPr lang="en-US" sz="1600">
                <a:ea typeface="+mn-lt"/>
                <a:cs typeface="+mn-lt"/>
              </a:rPr>
              <a:t>This  </a:t>
            </a:r>
            <a:r>
              <a:rPr lang="en-US" sz="1600" err="1">
                <a:ea typeface="+mn-lt"/>
                <a:cs typeface="+mn-lt"/>
              </a:rPr>
              <a:t>addcustomer.h</a:t>
            </a:r>
            <a:r>
              <a:rPr lang="en-US" sz="1600">
                <a:ea typeface="+mn-lt"/>
                <a:cs typeface="+mn-lt"/>
              </a:rPr>
              <a:t> header file contains adding a new customer all details like Name, Type, Address1 , Address2, Address3, City, State, Country, Pin code, Phone number, Email, PAN , Balance, type, status, Opening Date, </a:t>
            </a:r>
            <a:r>
              <a:rPr lang="en-US" sz="1600" err="1">
                <a:ea typeface="+mn-lt"/>
                <a:cs typeface="+mn-lt"/>
              </a:rPr>
              <a:t>customeriid</a:t>
            </a:r>
            <a:r>
              <a:rPr lang="en-US" sz="1600">
                <a:ea typeface="+mn-lt"/>
                <a:cs typeface="+mn-lt"/>
              </a:rPr>
              <a:t>, password, </a:t>
            </a:r>
            <a:r>
              <a:rPr lang="en-US" sz="1600" err="1">
                <a:ea typeface="+mn-lt"/>
                <a:cs typeface="+mn-lt"/>
              </a:rPr>
              <a:t>utype</a:t>
            </a:r>
            <a:r>
              <a:rPr lang="en-US" sz="1600">
                <a:ea typeface="+mn-lt"/>
                <a:cs typeface="+mn-lt"/>
              </a:rPr>
              <a:t>, junk.</a:t>
            </a:r>
          </a:p>
          <a:p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>
              <a:ea typeface="+mn-lt"/>
              <a:cs typeface="+mn-lt"/>
            </a:endParaRPr>
          </a:p>
          <a:p>
            <a:pPr>
              <a:buSzPct val="114999"/>
            </a:pPr>
            <a:endParaRPr lang="en-US" sz="1400">
              <a:ea typeface="+mn-lt"/>
              <a:cs typeface="+mn-lt"/>
            </a:endParaRPr>
          </a:p>
          <a:p>
            <a:pPr>
              <a:buSzPct val="114999"/>
            </a:pP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89E70-96B5-D5BD-D1CF-DCFDF625DD06}"/>
              </a:ext>
            </a:extLst>
          </p:cNvPr>
          <p:cNvSpPr txBox="1"/>
          <p:nvPr/>
        </p:nvSpPr>
        <p:spPr>
          <a:xfrm>
            <a:off x="596900" y="622299"/>
            <a:ext cx="11049000" cy="5549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846E4-3FA3-BB50-92D9-BB4BD3F3F55F}"/>
              </a:ext>
            </a:extLst>
          </p:cNvPr>
          <p:cNvSpPr txBox="1"/>
          <p:nvPr/>
        </p:nvSpPr>
        <p:spPr>
          <a:xfrm>
            <a:off x="3251200" y="1270000"/>
            <a:ext cx="1905000" cy="1346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FEDAA-CC33-A4B7-9A65-98DE1C16EB41}"/>
              </a:ext>
            </a:extLst>
          </p:cNvPr>
          <p:cNvSpPr txBox="1"/>
          <p:nvPr/>
        </p:nvSpPr>
        <p:spPr>
          <a:xfrm>
            <a:off x="1612900" y="1917700"/>
            <a:ext cx="5969000" cy="3771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A19F9-C70B-5245-7702-5415261286BC}"/>
              </a:ext>
            </a:extLst>
          </p:cNvPr>
          <p:cNvSpPr txBox="1"/>
          <p:nvPr/>
        </p:nvSpPr>
        <p:spPr>
          <a:xfrm>
            <a:off x="730250" y="685799"/>
            <a:ext cx="10966449" cy="748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262626"/>
                </a:solidFill>
                <a:latin typeface="Garamond"/>
                <a:ea typeface="Arial"/>
                <a:cs typeface="Arial"/>
              </a:rPr>
              <a:t>modifycust.h</a:t>
            </a:r>
            <a:r>
              <a:rPr lang="en-US">
                <a:latin typeface="Garamond"/>
                <a:ea typeface="Arial"/>
                <a:cs typeface="Arial"/>
              </a:rPr>
              <a:t>​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This  </a:t>
            </a:r>
            <a:r>
              <a:rPr lang="en-US" err="1">
                <a:ea typeface="+mn-lt"/>
                <a:cs typeface="+mn-lt"/>
              </a:rPr>
              <a:t>modifycust.h</a:t>
            </a:r>
            <a:r>
              <a:rPr lang="en-US">
                <a:ea typeface="+mn-lt"/>
                <a:cs typeface="+mn-lt"/>
              </a:rPr>
              <a:t> header file contains modifying customer details like Name, Type, Address1 , Address2, Address3, City, State, Country, Pin code, Phone number, Email, PAN , Balance, type, status, Opening Date, </a:t>
            </a:r>
            <a:r>
              <a:rPr lang="en-US" err="1">
                <a:ea typeface="+mn-lt"/>
                <a:cs typeface="+mn-lt"/>
              </a:rPr>
              <a:t>customeriid</a:t>
            </a:r>
            <a:r>
              <a:rPr lang="en-US">
                <a:ea typeface="+mn-lt"/>
                <a:cs typeface="+mn-lt"/>
              </a:rPr>
              <a:t>, password, </a:t>
            </a:r>
            <a:r>
              <a:rPr lang="en-US" err="1">
                <a:ea typeface="+mn-lt"/>
                <a:cs typeface="+mn-lt"/>
              </a:rPr>
              <a:t>utype</a:t>
            </a:r>
            <a:r>
              <a:rPr lang="en-US">
                <a:ea typeface="+mn-lt"/>
                <a:cs typeface="+mn-lt"/>
              </a:rPr>
              <a:t>, junk by using user-id 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transaction_admin.h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This </a:t>
            </a:r>
            <a:r>
              <a:rPr lang="en-US" err="1">
                <a:ea typeface="+mn-lt"/>
                <a:cs typeface="+mn-lt"/>
              </a:rPr>
              <a:t>transaction_admin.h</a:t>
            </a:r>
            <a:r>
              <a:rPr lang="en-US">
                <a:ea typeface="+mn-lt"/>
                <a:cs typeface="+mn-lt"/>
              </a:rPr>
              <a:t> header file contains select credit or debit card and enter source and destination account number having </a:t>
            </a:r>
            <a:r>
              <a:rPr lang="en-US" err="1">
                <a:ea typeface="+mn-lt"/>
                <a:cs typeface="+mn-lt"/>
              </a:rPr>
              <a:t>addtxnfile_admin.h</a:t>
            </a:r>
            <a:r>
              <a:rPr lang="en-US">
                <a:ea typeface="+mn-lt"/>
                <a:cs typeface="+mn-lt"/>
              </a:rPr>
              <a:t> .</a:t>
            </a:r>
          </a:p>
          <a:p>
            <a:pPr marL="285750" indent="-285750" algn="l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addtxnfile_admin.h</a:t>
            </a:r>
            <a:endParaRPr lang="en-US" err="1">
              <a:cs typeface="Arial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cs typeface="Arial"/>
              </a:rPr>
              <a:t>This </a:t>
            </a:r>
            <a:r>
              <a:rPr lang="en-US" err="1">
                <a:ea typeface="+mn-lt"/>
                <a:cs typeface="+mn-lt"/>
              </a:rPr>
              <a:t>addtxnfile_admin.h</a:t>
            </a:r>
            <a:r>
              <a:rPr lang="en-US">
                <a:cs typeface="Arial"/>
              </a:rPr>
              <a:t>  </a:t>
            </a:r>
            <a:r>
              <a:rPr lang="en-US">
                <a:ea typeface="+mn-lt"/>
                <a:cs typeface="+mn-lt"/>
              </a:rPr>
              <a:t>header file contains  used to create a transaction id after the completion of payment.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txnidgenerate_admin.h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cs typeface="Arial"/>
              </a:rPr>
              <a:t>This </a:t>
            </a:r>
            <a:r>
              <a:rPr lang="en-US" err="1">
                <a:ea typeface="+mn-lt"/>
                <a:cs typeface="+mn-lt"/>
              </a:rPr>
              <a:t>txnidgenerate_admin.h</a:t>
            </a:r>
            <a:r>
              <a:rPr lang="en-US">
                <a:ea typeface="+mn-lt"/>
                <a:cs typeface="+mn-lt"/>
              </a:rPr>
              <a:t> header file contains  used to transfer all the data of the transaction to their respective txn.csv file.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deletecustomer.h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This </a:t>
            </a:r>
            <a:r>
              <a:rPr lang="en-US" err="1">
                <a:ea typeface="+mn-lt"/>
                <a:cs typeface="+mn-lt"/>
              </a:rPr>
              <a:t>deletecustomer.h</a:t>
            </a:r>
            <a:r>
              <a:rPr lang="en-US">
                <a:ea typeface="+mn-lt"/>
                <a:cs typeface="+mn-lt"/>
              </a:rPr>
              <a:t> header file contains deleting the customer details by using their user-id.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>
              <a:cs typeface="Arial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>
              <a:cs typeface="Arial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5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41A14-10A4-8CA1-8ABA-4F02FB820314}"/>
              </a:ext>
            </a:extLst>
          </p:cNvPr>
          <p:cNvSpPr txBox="1"/>
          <p:nvPr/>
        </p:nvSpPr>
        <p:spPr>
          <a:xfrm>
            <a:off x="787400" y="787400"/>
            <a:ext cx="10642600" cy="593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err="1">
                <a:ea typeface="+mn-lt"/>
                <a:cs typeface="+mn-lt"/>
              </a:rPr>
              <a:t>query.h</a:t>
            </a: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     This </a:t>
            </a:r>
            <a:r>
              <a:rPr lang="en-US" sz="1900" err="1">
                <a:ea typeface="+mn-lt"/>
                <a:cs typeface="+mn-lt"/>
              </a:rPr>
              <a:t>query.h</a:t>
            </a:r>
            <a:r>
              <a:rPr lang="en-US" sz="1900">
                <a:ea typeface="+mn-lt"/>
                <a:cs typeface="+mn-lt"/>
              </a:rPr>
              <a:t> header file contains used to show all the list of the customers which were added in the  bank with their information.</a:t>
            </a:r>
          </a:p>
          <a:p>
            <a:pPr marL="285750" indent="-285750">
              <a:buFont typeface="Arial"/>
              <a:buChar char="•"/>
            </a:pPr>
            <a:r>
              <a:rPr lang="en-US" sz="1900" err="1">
                <a:ea typeface="+mn-lt"/>
                <a:cs typeface="+mn-lt"/>
              </a:rPr>
              <a:t>main_user.h</a:t>
            </a: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     This </a:t>
            </a:r>
            <a:r>
              <a:rPr lang="en-US" sz="1900" err="1">
                <a:ea typeface="+mn-lt"/>
                <a:cs typeface="+mn-lt"/>
              </a:rPr>
              <a:t>main_user.h</a:t>
            </a:r>
            <a:r>
              <a:rPr lang="en-US" sz="1900">
                <a:ea typeface="+mn-lt"/>
                <a:cs typeface="+mn-lt"/>
              </a:rPr>
              <a:t> header file contains the user in this all the tasks which were performed by the user are called to perform.</a:t>
            </a:r>
          </a:p>
          <a:p>
            <a:pPr marL="285750" indent="-285750">
              <a:buFont typeface="Arial"/>
              <a:buChar char="•"/>
            </a:pPr>
            <a:r>
              <a:rPr lang="en-US" sz="1900" err="1">
                <a:ea typeface="+mn-lt"/>
                <a:cs typeface="+mn-lt"/>
              </a:rPr>
              <a:t>customerdetails.h</a:t>
            </a: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      This header file is used to view the customer details individually by entering their personal user id.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err="1">
                <a:ea typeface="+mn-lt"/>
                <a:cs typeface="+mn-lt"/>
              </a:rPr>
              <a:t>customerquery.h</a:t>
            </a:r>
            <a:endParaRPr lang="en-US" err="1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900">
                <a:ea typeface="+mn-lt"/>
                <a:cs typeface="+mn-lt"/>
              </a:rPr>
              <a:t>     This </a:t>
            </a:r>
            <a:r>
              <a:rPr lang="en-US" sz="1900" err="1">
                <a:ea typeface="+mn-lt"/>
                <a:cs typeface="+mn-lt"/>
              </a:rPr>
              <a:t>customerquery.h</a:t>
            </a:r>
            <a:r>
              <a:rPr lang="en-US" sz="1900">
                <a:ea typeface="+mn-lt"/>
                <a:cs typeface="+mn-lt"/>
              </a:rPr>
              <a:t> header file is used for transaction purposes like credit or debit money from one account to another account.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err="1">
                <a:ea typeface="+mn-lt"/>
                <a:cs typeface="+mn-lt"/>
              </a:rPr>
              <a:t>transaction_user.h</a:t>
            </a:r>
            <a:endParaRPr lang="en-US" sz="1900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900">
                <a:ea typeface="+mn-lt"/>
                <a:cs typeface="+mn-lt"/>
              </a:rPr>
              <a:t>      This </a:t>
            </a:r>
            <a:r>
              <a:rPr lang="en-US" sz="1900" err="1">
                <a:ea typeface="+mn-lt"/>
                <a:cs typeface="+mn-lt"/>
              </a:rPr>
              <a:t>transaction_user.h</a:t>
            </a:r>
            <a:r>
              <a:rPr lang="en-US" sz="1900">
                <a:ea typeface="+mn-lt"/>
                <a:cs typeface="+mn-lt"/>
              </a:rPr>
              <a:t> header file is used to create a transaction id after the completion of payment.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err="1">
                <a:ea typeface="+mn-lt"/>
                <a:cs typeface="+mn-lt"/>
              </a:rPr>
              <a:t>addtxnfile_user.h</a:t>
            </a:r>
            <a:endParaRPr lang="en-US" err="1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Font typeface="Arial"/>
            </a:pPr>
            <a:r>
              <a:rPr lang="en-US" sz="1900">
                <a:ea typeface="+mn-lt"/>
                <a:cs typeface="+mn-lt"/>
              </a:rPr>
              <a:t>      This </a:t>
            </a:r>
            <a:r>
              <a:rPr lang="en-US" sz="1900" err="1">
                <a:ea typeface="+mn-lt"/>
                <a:cs typeface="+mn-lt"/>
              </a:rPr>
              <a:t>addtxnfile_user.h</a:t>
            </a:r>
            <a:r>
              <a:rPr lang="en-US" sz="1900">
                <a:ea typeface="+mn-lt"/>
                <a:cs typeface="+mn-lt"/>
              </a:rPr>
              <a:t> header file is used to transfer all the data of the transaction to their respective csv files.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1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303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FD9FC-F9C4-397A-B829-E57CD1D51921}"/>
              </a:ext>
            </a:extLst>
          </p:cNvPr>
          <p:cNvSpPr txBox="1"/>
          <p:nvPr/>
        </p:nvSpPr>
        <p:spPr>
          <a:xfrm>
            <a:off x="723900" y="660400"/>
            <a:ext cx="7747000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txnidgenerate_user.h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This file is used to show the data of the customer account which was added in   </a:t>
            </a:r>
            <a:r>
              <a:rPr lang="en-US" dirty="0">
                <a:ea typeface="+mn-lt"/>
                <a:cs typeface="+mn-lt"/>
              </a:rPr>
              <a:t>the  bank with their details.</a:t>
            </a: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5295-72F7-1A1A-A72E-7CD26B5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84698"/>
            <a:ext cx="9601196" cy="3287942"/>
          </a:xfrm>
        </p:spPr>
        <p:txBody>
          <a:bodyPr>
            <a:normAutofit/>
          </a:bodyPr>
          <a:lstStyle/>
          <a:p>
            <a:br>
              <a:rPr lang="en-US" sz="9000" b="1"/>
            </a:br>
            <a:r>
              <a:rPr lang="en-US" sz="9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023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8932-29EE-7E5D-A3EE-B46F269F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4132"/>
            <a:ext cx="9601196" cy="1378573"/>
          </a:xfrm>
        </p:spPr>
        <p:txBody>
          <a:bodyPr>
            <a:normAutofit fontScale="90000"/>
          </a:bodyPr>
          <a:lstStyle/>
          <a:p>
            <a:b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r>
              <a:rPr lang="en-US" sz="7200" b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INTRODUCTION</a:t>
            </a:r>
            <a:endParaRPr lang="en-US" sz="720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7D8C-1DEB-355C-7A00-5D43F043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7168"/>
            <a:ext cx="9601196" cy="40958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,Sans-Serif"/>
              <a:buChar char="q"/>
            </a:pPr>
            <a:endParaRPr lang="en-US" sz="22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q"/>
            </a:pPr>
            <a:r>
              <a:rPr lang="en-US" sz="2200">
                <a:ea typeface="+mn-lt"/>
                <a:cs typeface="+mn-lt"/>
              </a:rPr>
              <a:t>XYZ Bank provides banking services to users. 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q"/>
            </a:pPr>
            <a:r>
              <a:rPr lang="en-US" sz="2200">
                <a:ea typeface="+mn-lt"/>
                <a:cs typeface="+mn-lt"/>
              </a:rPr>
              <a:t>Once a person becomes a customer of the bank, he/she can perform basic banking operations such as :-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Ø"/>
            </a:pPr>
            <a:r>
              <a:rPr lang="en-US" sz="2200">
                <a:ea typeface="+mn-lt"/>
                <a:cs typeface="+mn-lt"/>
              </a:rPr>
              <a:t>Credit money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Ø"/>
            </a:pPr>
            <a:r>
              <a:rPr lang="en-US" sz="2200">
                <a:ea typeface="+mn-lt"/>
                <a:cs typeface="+mn-lt"/>
              </a:rPr>
              <a:t>Debit money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Ø"/>
            </a:pPr>
            <a:r>
              <a:rPr lang="en-US" sz="2200">
                <a:ea typeface="+mn-lt"/>
                <a:cs typeface="+mn-lt"/>
              </a:rPr>
              <a:t>Query transaction details 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q"/>
            </a:pPr>
            <a:r>
              <a:rPr lang="en-US" sz="2200">
                <a:ea typeface="+mn-lt"/>
                <a:cs typeface="+mn-lt"/>
              </a:rPr>
              <a:t>It is proposed to develop an automated system to support typical operations/services of a bank namely:-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Ø"/>
            </a:pPr>
            <a:r>
              <a:rPr lang="en-US" sz="2200">
                <a:ea typeface="+mn-lt"/>
                <a:cs typeface="+mn-lt"/>
              </a:rPr>
              <a:t>User management operations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14999"/>
              <a:buFont typeface="Wingdings,Sans-Serif"/>
              <a:buChar char="Ø"/>
            </a:pPr>
            <a:r>
              <a:rPr lang="en-US" sz="2200">
                <a:ea typeface="+mn-lt"/>
                <a:cs typeface="+mn-lt"/>
              </a:rPr>
              <a:t>Money transactions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363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B4B-4481-8013-5B85-3906F04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21267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br>
              <a:rPr lang="en-US" b="1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7500" b="1">
                <a:solidFill>
                  <a:schemeClr val="tx1"/>
                </a:solidFill>
                <a:ea typeface="+mj-lt"/>
                <a:cs typeface="+mj-lt"/>
              </a:rPr>
              <a:t>Scope and Overview</a:t>
            </a:r>
            <a:endParaRPr lang="en-US" sz="750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BC26-2B12-6368-BBD7-53AD1890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331632"/>
            <a:ext cx="9601196" cy="2544236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scope of the Core Banking System will be to provide the functionality as described in Functional Requirements below.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ct val="114999"/>
              <a:buFont typeface="Wingdings"/>
              <a:buChar char="Ø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system will be developed on a Linux box using CPP language and would provide a console-based user-interface.</a:t>
            </a:r>
          </a:p>
          <a:p>
            <a:pPr marL="0" indent="0">
              <a:buSzPct val="114999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1D80-18FB-BF69-C7D1-1EB757F1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3832"/>
            <a:ext cx="9601196" cy="846667"/>
          </a:xfrm>
        </p:spPr>
        <p:txBody>
          <a:bodyPr>
            <a:noAutofit/>
          </a:bodyPr>
          <a:lstStyle/>
          <a:p>
            <a:br>
              <a:rPr lang="en-US" sz="600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6000">
                <a:solidFill>
                  <a:schemeClr val="tx1"/>
                </a:solidFill>
                <a:ea typeface="+mj-lt"/>
                <a:cs typeface="+mj-lt"/>
              </a:rPr>
              <a:t>Functional Requirements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33D2-0AE0-FC4C-F569-C8396070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8032"/>
            <a:ext cx="9601196" cy="3407836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The functional requirement of the application is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SzPct val="114999"/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   1.Bank Staff (Clerk)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SzPct val="114999"/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   2.Customer </a:t>
            </a:r>
          </a:p>
          <a:p>
            <a:pPr algn="ctr">
              <a:buNone/>
            </a:pPr>
            <a:r>
              <a:rPr lang="en-US" sz="3600" b="1">
                <a:solidFill>
                  <a:schemeClr val="tx1"/>
                </a:solidFill>
                <a:ea typeface="+mn-lt"/>
                <a:cs typeface="+mn-lt"/>
              </a:rPr>
              <a:t>Authentication and Authorization</a:t>
            </a:r>
            <a:endParaRPr lang="en-US" sz="36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All users logging into the system should be authenticated using a unique login-id and password.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498D6-70F1-413B-B116-B73F151A1DB0}"/>
              </a:ext>
            </a:extLst>
          </p:cNvPr>
          <p:cNvSpPr/>
          <p:nvPr/>
        </p:nvSpPr>
        <p:spPr>
          <a:xfrm>
            <a:off x="-38100" y="0"/>
            <a:ext cx="12236450" cy="793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/>
              <a:t>Designing Phase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DE876F7-2A46-FEA1-9EBC-CE691C8A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804596"/>
            <a:ext cx="12200964" cy="60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86A03-00F6-AD68-AA8F-EEFBD1249A11}"/>
              </a:ext>
            </a:extLst>
          </p:cNvPr>
          <p:cNvSpPr txBox="1"/>
          <p:nvPr/>
        </p:nvSpPr>
        <p:spPr>
          <a:xfrm>
            <a:off x="901220" y="1017677"/>
            <a:ext cx="419890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800" b="1">
              <a:ea typeface="+mn-lt"/>
              <a:cs typeface="+mn-lt"/>
            </a:endParaRPr>
          </a:p>
          <a:p>
            <a:r>
              <a:rPr lang="en-US" sz="3800" b="1">
                <a:ea typeface="+mn-lt"/>
                <a:cs typeface="+mn-lt"/>
              </a:rPr>
              <a:t>Bank Clerk(admin)</a:t>
            </a:r>
            <a:endParaRPr lang="en-US" sz="380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4A169-C290-3300-4CDE-F664919AD6D7}"/>
              </a:ext>
            </a:extLst>
          </p:cNvPr>
          <p:cNvSpPr txBox="1"/>
          <p:nvPr/>
        </p:nvSpPr>
        <p:spPr>
          <a:xfrm>
            <a:off x="787399" y="2857500"/>
            <a:ext cx="51689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Add a customer into the system to create an account</a:t>
            </a:r>
            <a:endParaRPr lang="en-US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Delete a customer from the system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Modify a customer’s details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Credit money to customer account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Debit Money from the customer account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Query/Report on customer account &amp; transactions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Quit Application</a:t>
            </a:r>
            <a:endParaRPr lang="en-US" sz="2000"/>
          </a:p>
          <a:p>
            <a:pPr marL="342900" indent="-342900">
              <a:buAutoNum type="arabicParenR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03067-8CAE-F0C9-9919-59BF5054A8DA}"/>
              </a:ext>
            </a:extLst>
          </p:cNvPr>
          <p:cNvSpPr txBox="1"/>
          <p:nvPr/>
        </p:nvSpPr>
        <p:spPr>
          <a:xfrm>
            <a:off x="6781800" y="1600200"/>
            <a:ext cx="46355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800" b="1">
                <a:ea typeface="+mn-lt"/>
                <a:cs typeface="+mn-lt"/>
              </a:rPr>
              <a:t>Customer</a:t>
            </a:r>
            <a:endParaRPr lang="en-US" sz="3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A5EAC-DB20-F6FA-AE22-0067C6178B03}"/>
              </a:ext>
            </a:extLst>
          </p:cNvPr>
          <p:cNvSpPr txBox="1"/>
          <p:nvPr/>
        </p:nvSpPr>
        <p:spPr>
          <a:xfrm>
            <a:off x="6553200" y="2857500"/>
            <a:ext cx="44704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View Customer Details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Transfer money from one account to another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Query/Report on the account &amp; transactions</a:t>
            </a:r>
            <a:endParaRPr lang="en-US" sz="2000"/>
          </a:p>
          <a:p>
            <a:pPr marL="342900" indent="-342900">
              <a:buAutoNum type="arabicParenR"/>
            </a:pPr>
            <a:r>
              <a:rPr lang="en-US" sz="2000">
                <a:ea typeface="+mn-lt"/>
                <a:cs typeface="+mn-lt"/>
              </a:rPr>
              <a:t>Quit Application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73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1FF4-67F4-0589-D4EA-6AFEB364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Division of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8E44-E70E-BB2E-3A41-87C44807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It consists of 3 parts:</a:t>
            </a:r>
          </a:p>
          <a:p>
            <a:pPr>
              <a:buFont typeface="Wingdings"/>
              <a:buChar char="q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CPP Files</a:t>
            </a:r>
          </a:p>
          <a:p>
            <a:pPr>
              <a:buSzPct val="114999"/>
              <a:buFont typeface="Wingdings"/>
              <a:buChar char="q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CSV Files</a:t>
            </a:r>
          </a:p>
          <a:p>
            <a:pPr>
              <a:buSzPct val="114999"/>
              <a:buFont typeface="Wingdings"/>
              <a:buChar char="q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HEADER Files</a:t>
            </a:r>
          </a:p>
          <a:p>
            <a:pPr>
              <a:buSzPct val="114999"/>
              <a:buFont typeface="Wingdings"/>
              <a:buChar char="q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0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327-AB2E-C3E1-8F1F-C9689B65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78467"/>
          </a:xfrm>
        </p:spPr>
        <p:txBody>
          <a:bodyPr>
            <a:normAutofit/>
          </a:bodyPr>
          <a:lstStyle/>
          <a:p>
            <a:r>
              <a:rPr lang="en-US" sz="5400" b="1"/>
              <a:t>CPP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DE61-26C9-D1B2-7FFB-C4860818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41032"/>
            <a:ext cx="9601196" cy="3318936"/>
          </a:xfrm>
        </p:spPr>
        <p:txBody>
          <a:bodyPr/>
          <a:lstStyle/>
          <a:p>
            <a:r>
              <a:rPr lang="en-US" b="1">
                <a:ea typeface="+mn-lt"/>
                <a:cs typeface="+mn-lt"/>
              </a:rPr>
              <a:t>Name of file - corebanking.cpp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Core banking is the main source file which is basically skeleton of project runs in a CPP extension file. It contains login header file for implementing further.</a:t>
            </a:r>
          </a:p>
          <a:p>
            <a:pPr>
              <a:buSzPct val="114999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8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199-2F11-A524-6F23-EB872654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6224-B2B3-20F4-7D2B-A4BBED93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53732"/>
            <a:ext cx="9601196" cy="39031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login_details.csv</a:t>
            </a:r>
            <a:endParaRPr lang="en-US" sz="1800">
              <a:ea typeface="+mn-lt"/>
              <a:cs typeface="+mn-lt"/>
            </a:endParaRP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This CSV file is for all the data of the admin and user which were used to login into the system.</a:t>
            </a:r>
          </a:p>
          <a:p>
            <a:pPr>
              <a:buSzPct val="114999"/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customer_details.csv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This CSV file is for all the details of the customer which were added at the time of creating an account.</a:t>
            </a:r>
          </a:p>
          <a:p>
            <a:pPr>
              <a:buSzPct val="114999"/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account_data.csv</a:t>
            </a:r>
            <a:endParaRPr lang="en-US" sz="1800">
              <a:ea typeface="+mn-lt"/>
              <a:cs typeface="+mn-lt"/>
            </a:endParaRP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This CSV file is for all the account data which were added at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</a:rPr>
              <a:t>the time of creating an account or after the transaction.</a:t>
            </a:r>
            <a:endParaRPr lang="en-US" sz="1800" dirty="0">
              <a:ea typeface="+mn-lt"/>
              <a:cs typeface="+mn-lt"/>
            </a:endParaRPr>
          </a:p>
          <a:p>
            <a:pPr>
              <a:buSzPct val="114999"/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Txn.csv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This CSV file is for all the details of the transaction with their respective id’s.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    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240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979</Words>
  <Application>Microsoft Macintosh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Wingdings</vt:lpstr>
      <vt:lpstr>Wingdings,Sans-Serif</vt:lpstr>
      <vt:lpstr>Organic</vt:lpstr>
      <vt:lpstr>              CORE BANKING</vt:lpstr>
      <vt:lpstr> INTRODUCTION</vt:lpstr>
      <vt:lpstr> Scope and Overview </vt:lpstr>
      <vt:lpstr> Functional Requirements</vt:lpstr>
      <vt:lpstr>PowerPoint Presentation</vt:lpstr>
      <vt:lpstr>PowerPoint Presentation</vt:lpstr>
      <vt:lpstr>Division of code </vt:lpstr>
      <vt:lpstr>CPP Files</vt:lpstr>
      <vt:lpstr>CSV Files</vt:lpstr>
      <vt:lpstr> Header Files </vt:lpstr>
      <vt:lpstr>Header Files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Pratyush_Priyadarshi_ 23013494</cp:lastModifiedBy>
  <cp:revision>16</cp:revision>
  <dcterms:created xsi:type="dcterms:W3CDTF">2023-03-14T09:52:45Z</dcterms:created>
  <dcterms:modified xsi:type="dcterms:W3CDTF">2024-01-05T20:57:56Z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5b3423-ec78-4b3c-9693-96b88a3857c2_Enabled">
    <vt:lpwstr>true</vt:lpwstr>
  </property>
  <property fmtid="{D5CDD505-2E9C-101B-9397-08002B2CF9AE}" pid="3" name="MSIP_Label_f65b3423-ec78-4b3c-9693-96b88a3857c2_SetDate">
    <vt:lpwstr>2023-03-14T09:52:49Z</vt:lpwstr>
  </property>
  <property fmtid="{D5CDD505-2E9C-101B-9397-08002B2CF9AE}" pid="4" name="MSIP_Label_f65b3423-ec78-4b3c-9693-96b88a3857c2_Method">
    <vt:lpwstr>Standard</vt:lpwstr>
  </property>
  <property fmtid="{D5CDD505-2E9C-101B-9397-08002B2CF9AE}" pid="5" name="MSIP_Label_f65b3423-ec78-4b3c-9693-96b88a3857c2_Name">
    <vt:lpwstr>Internal to Wipro</vt:lpwstr>
  </property>
  <property fmtid="{D5CDD505-2E9C-101B-9397-08002B2CF9AE}" pid="6" name="MSIP_Label_f65b3423-ec78-4b3c-9693-96b88a3857c2_SiteId">
    <vt:lpwstr>258ac4e4-146a-411e-9dc8-79a9e12fd6da</vt:lpwstr>
  </property>
  <property fmtid="{D5CDD505-2E9C-101B-9397-08002B2CF9AE}" pid="7" name="MSIP_Label_f65b3423-ec78-4b3c-9693-96b88a3857c2_ActionId">
    <vt:lpwstr>751c016a-39de-4a24-9bb0-2bc9dabbb2f3</vt:lpwstr>
  </property>
  <property fmtid="{D5CDD505-2E9C-101B-9397-08002B2CF9AE}" pid="8" name="MSIP_Label_f65b3423-ec78-4b3c-9693-96b88a3857c2_ContentBits">
    <vt:lpwstr>2</vt:lpwstr>
  </property>
  <property fmtid="{D5CDD505-2E9C-101B-9397-08002B2CF9AE}" pid="9" name="ClassificationContentMarkingFooterLocations">
    <vt:lpwstr>Organic:13</vt:lpwstr>
  </property>
  <property fmtid="{D5CDD505-2E9C-101B-9397-08002B2CF9AE}" pid="10" name="ClassificationContentMarkingFooterText">
    <vt:lpwstr>Internal to Wipro</vt:lpwstr>
  </property>
  <property fmtid="{D5CDD505-2E9C-101B-9397-08002B2CF9AE}" pid="11" name="MSIP_Label_defa4170-0d19-0005-0004-bc88714345d2_Enabled">
    <vt:lpwstr>true</vt:lpwstr>
  </property>
  <property fmtid="{D5CDD505-2E9C-101B-9397-08002B2CF9AE}" pid="12" name="MSIP_Label_defa4170-0d19-0005-0004-bc88714345d2_SetDate">
    <vt:lpwstr>2024-01-05T20:57:56Z</vt:lpwstr>
  </property>
  <property fmtid="{D5CDD505-2E9C-101B-9397-08002B2CF9AE}" pid="13" name="MSIP_Label_defa4170-0d19-0005-0004-bc88714345d2_Method">
    <vt:lpwstr>Standard</vt:lpwstr>
  </property>
  <property fmtid="{D5CDD505-2E9C-101B-9397-08002B2CF9AE}" pid="14" name="MSIP_Label_defa4170-0d19-0005-0004-bc88714345d2_Name">
    <vt:lpwstr>defa4170-0d19-0005-0004-bc88714345d2</vt:lpwstr>
  </property>
  <property fmtid="{D5CDD505-2E9C-101B-9397-08002B2CF9AE}" pid="15" name="MSIP_Label_defa4170-0d19-0005-0004-bc88714345d2_SiteId">
    <vt:lpwstr>538d237a-cb65-4c1e-bf37-871ccee64fa5</vt:lpwstr>
  </property>
  <property fmtid="{D5CDD505-2E9C-101B-9397-08002B2CF9AE}" pid="16" name="MSIP_Label_defa4170-0d19-0005-0004-bc88714345d2_ActionId">
    <vt:lpwstr>7cf31c02-d2d4-46c9-a6eb-04a702a2ab0d</vt:lpwstr>
  </property>
  <property fmtid="{D5CDD505-2E9C-101B-9397-08002B2CF9AE}" pid="17" name="MSIP_Label_defa4170-0d19-0005-0004-bc88714345d2_ContentBits">
    <vt:lpwstr>0</vt:lpwstr>
  </property>
</Properties>
</file>