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2" r:id="rId3"/>
  </p:sldMasterIdLst>
  <p:notesMasterIdLst>
    <p:notesMasterId r:id="rId28"/>
  </p:notesMasterIdLst>
  <p:handoutMasterIdLst>
    <p:handoutMasterId r:id="rId29"/>
  </p:handoutMasterIdLst>
  <p:sldIdLst>
    <p:sldId id="286" r:id="rId4"/>
    <p:sldId id="1182" r:id="rId5"/>
    <p:sldId id="287" r:id="rId6"/>
    <p:sldId id="288" r:id="rId7"/>
    <p:sldId id="257" r:id="rId8"/>
    <p:sldId id="305" r:id="rId9"/>
    <p:sldId id="349" r:id="rId10"/>
    <p:sldId id="1181" r:id="rId11"/>
    <p:sldId id="1142" r:id="rId12"/>
    <p:sldId id="1123" r:id="rId13"/>
    <p:sldId id="1146" r:id="rId14"/>
    <p:sldId id="1147" r:id="rId15"/>
    <p:sldId id="1148" r:id="rId16"/>
    <p:sldId id="1150" r:id="rId17"/>
    <p:sldId id="1151" r:id="rId18"/>
    <p:sldId id="1124" r:id="rId19"/>
    <p:sldId id="1152" r:id="rId20"/>
    <p:sldId id="1153" r:id="rId21"/>
    <p:sldId id="1154" r:id="rId22"/>
    <p:sldId id="1155" r:id="rId23"/>
    <p:sldId id="1156" r:id="rId24"/>
    <p:sldId id="1157" r:id="rId25"/>
    <p:sldId id="1158" r:id="rId26"/>
    <p:sldId id="112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7B6"/>
    <a:srgbClr val="46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43" d="100"/>
          <a:sy n="143" d="100"/>
        </p:scale>
        <p:origin x="720" y="120"/>
      </p:cViewPr>
      <p:guideLst>
        <p:guide pos="2894"/>
        <p:guide orient="horz" pos="15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/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2"/>
          </a:xfrm>
          <a:custGeom>
            <a:avLst/>
            <a:gdLst>
              <a:gd name="connsiteX0" fmla="*/ 0 w 12192000"/>
              <a:gd name="connsiteY0" fmla="*/ 0 h 6858002"/>
              <a:gd name="connsiteX1" fmla="*/ 12192000 w 12192000"/>
              <a:gd name="connsiteY1" fmla="*/ 0 h 6858002"/>
              <a:gd name="connsiteX2" fmla="*/ 0 w 12192000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2">
                <a:moveTo>
                  <a:pt x="0" y="0"/>
                </a:moveTo>
                <a:lnTo>
                  <a:pt x="12192000" y="0"/>
                </a:lnTo>
                <a:cubicBezTo>
                  <a:pt x="9153677" y="4957013"/>
                  <a:pt x="2341638" y="2225843"/>
                  <a:pt x="0" y="6858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0400" y="0"/>
            <a:ext cx="200025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05425" y="0"/>
            <a:ext cx="2000250" cy="3257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143500" cy="51435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cubicBezTo>
                  <a:pt x="4660490" y="3170903"/>
                  <a:pt x="1165123" y="2138516"/>
                  <a:pt x="0" y="68580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2191999 w 12191999"/>
              <a:gd name="connsiteY0" fmla="*/ 2242458 h 6858000"/>
              <a:gd name="connsiteX1" fmla="*/ 12191999 w 12191999"/>
              <a:gd name="connsiteY1" fmla="*/ 6858000 h 6858000"/>
              <a:gd name="connsiteX2" fmla="*/ 7576457 w 12191999"/>
              <a:gd name="connsiteY2" fmla="*/ 6858000 h 6858000"/>
              <a:gd name="connsiteX3" fmla="*/ 12191999 w 12191999"/>
              <a:gd name="connsiteY3" fmla="*/ 2242458 h 6858000"/>
              <a:gd name="connsiteX4" fmla="*/ 0 w 12191999"/>
              <a:gd name="connsiteY4" fmla="*/ 0 h 6858000"/>
              <a:gd name="connsiteX5" fmla="*/ 4615542 w 12191999"/>
              <a:gd name="connsiteY5" fmla="*/ 0 h 6858000"/>
              <a:gd name="connsiteX6" fmla="*/ 0 w 12191999"/>
              <a:gd name="connsiteY6" fmla="*/ 4615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58000">
                <a:moveTo>
                  <a:pt x="12191999" y="2242458"/>
                </a:moveTo>
                <a:lnTo>
                  <a:pt x="12191999" y="6858000"/>
                </a:lnTo>
                <a:lnTo>
                  <a:pt x="7576457" y="6858000"/>
                </a:lnTo>
                <a:cubicBezTo>
                  <a:pt x="9055416" y="4723932"/>
                  <a:pt x="11407853" y="5418745"/>
                  <a:pt x="12191999" y="2242458"/>
                </a:cubicBezTo>
                <a:close/>
                <a:moveTo>
                  <a:pt x="0" y="0"/>
                </a:moveTo>
                <a:lnTo>
                  <a:pt x="4615542" y="0"/>
                </a:lnTo>
                <a:cubicBezTo>
                  <a:pt x="3136584" y="2134068"/>
                  <a:pt x="784146" y="1439255"/>
                  <a:pt x="0" y="4615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57728" y="1162253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57728" y="3657397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162800" y="2257425"/>
            <a:ext cx="1143000" cy="1143000"/>
          </a:xfrm>
          <a:custGeom>
            <a:avLst/>
            <a:gdLst>
              <a:gd name="connsiteX0" fmla="*/ 571500 w 1143000"/>
              <a:gd name="connsiteY0" fmla="*/ 0 h 1143000"/>
              <a:gd name="connsiteX1" fmla="*/ 1143000 w 1143000"/>
              <a:gd name="connsiteY1" fmla="*/ 571500 h 1143000"/>
              <a:gd name="connsiteX2" fmla="*/ 571500 w 1143000"/>
              <a:gd name="connsiteY2" fmla="*/ 1143000 h 1143000"/>
              <a:gd name="connsiteX3" fmla="*/ 0 w 1143000"/>
              <a:gd name="connsiteY3" fmla="*/ 571500 h 1143000"/>
              <a:gd name="connsiteX4" fmla="*/ 57150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emf"/><Relationship Id="rId11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31600" y="55314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411101" y="223147"/>
            <a:ext cx="269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2021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150495" y="2014855"/>
            <a:ext cx="4884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后台管理系统答辩</a:t>
            </a:r>
            <a:endParaRPr lang="zh-CN" sz="44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PA-文本框 31"/>
          <p:cNvSpPr txBox="1"/>
          <p:nvPr>
            <p:custDataLst>
              <p:tags r:id="rId3"/>
            </p:custDataLst>
          </p:nvPr>
        </p:nvSpPr>
        <p:spPr>
          <a:xfrm>
            <a:off x="338455" y="4105275"/>
            <a:ext cx="378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64380" y="2660084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前端页面设计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30419" y="1986583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03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1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前端页面设计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19900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782955"/>
            <a:ext cx="3705225" cy="42005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738120" y="1612265"/>
            <a:ext cx="1772285" cy="25146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837180" y="2259330"/>
            <a:ext cx="1696085" cy="59309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91460" y="2175510"/>
            <a:ext cx="1726565" cy="120205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776220" y="2586355"/>
            <a:ext cx="1741805" cy="94297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00020" y="3187065"/>
            <a:ext cx="1795145" cy="43370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30500" y="3521710"/>
            <a:ext cx="1795145" cy="17526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83840" y="3773170"/>
            <a:ext cx="1734185" cy="7556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22650" y="3856355"/>
            <a:ext cx="1133475" cy="59372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769485" y="1384300"/>
            <a:ext cx="1529080" cy="395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css</a:t>
            </a:r>
            <a:r>
              <a:rPr lang="zh-CN" altLang="en-US">
                <a:solidFill>
                  <a:srgbClr val="0070C0"/>
                </a:solidFill>
              </a:rPr>
              <a:t>样式文件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59630" y="2044065"/>
            <a:ext cx="1529080" cy="395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>
                <a:solidFill>
                  <a:srgbClr val="0070C0"/>
                </a:solidFill>
              </a:rPr>
              <a:t>图片文件</a:t>
            </a:r>
            <a:endParaRPr lang="zh-CN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659630" y="3377565"/>
            <a:ext cx="1529080" cy="395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js</a:t>
            </a:r>
            <a:r>
              <a:rPr lang="zh-CN" altLang="en-US">
                <a:solidFill>
                  <a:srgbClr val="0070C0"/>
                </a:solidFill>
              </a:rPr>
              <a:t>动画</a:t>
            </a:r>
            <a:r>
              <a:rPr lang="zh-CN" altLang="en-US">
                <a:solidFill>
                  <a:srgbClr val="0070C0"/>
                </a:solidFill>
              </a:rPr>
              <a:t>文件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前端页面设计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14880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554355"/>
            <a:ext cx="3962400" cy="4324350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2882265" y="1391920"/>
            <a:ext cx="487045" cy="2350770"/>
          </a:xfrm>
          <a:prstGeom prst="rightBrace">
            <a:avLst/>
          </a:prstGeom>
          <a:ln>
            <a:solidFill>
              <a:srgbClr val="58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28390" y="2304415"/>
            <a:ext cx="3597910" cy="6089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0070C0"/>
                </a:solidFill>
              </a:rPr>
              <a:t>各个功能的子页面</a:t>
            </a:r>
            <a:endParaRPr lang="zh-CN" altLang="en-US" sz="2800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829560" y="4023995"/>
            <a:ext cx="1422400" cy="152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821940" y="4411980"/>
            <a:ext cx="1445260" cy="152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29560" y="4739005"/>
            <a:ext cx="1437640" cy="533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449445" y="3872230"/>
            <a:ext cx="944245" cy="319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主页面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49445" y="4260215"/>
            <a:ext cx="1141730" cy="319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登录页面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49445" y="4681220"/>
            <a:ext cx="1871980" cy="319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头部导航栏页面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789940"/>
            <a:ext cx="8225790" cy="424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784225"/>
            <a:ext cx="7924800" cy="420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前端页面展示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770890"/>
            <a:ext cx="7696200" cy="414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33900" y="2660084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后端程序设计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04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503QLXC{W8ENHS(_MN)DSM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8580" y="579755"/>
            <a:ext cx="3632835" cy="4424680"/>
          </a:xfrm>
          <a:prstGeom prst="rect">
            <a:avLst/>
          </a:prstGeom>
        </p:spPr>
      </p:pic>
      <p:sp>
        <p:nvSpPr>
          <p:cNvPr id="8" name="TextBox 21"/>
          <p:cNvSpPr txBox="1"/>
          <p:nvPr/>
        </p:nvSpPr>
        <p:spPr>
          <a:xfrm>
            <a:off x="157480" y="163830"/>
            <a:ext cx="2033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后端代码设计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191385" y="370840"/>
            <a:ext cx="6647815" cy="23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图片 6" descr="503QLXC{W8ENHS(_MN)DSM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65" y="723900"/>
            <a:ext cx="4057650" cy="4137025"/>
          </a:xfrm>
          <a:prstGeom prst="rect">
            <a:avLst/>
          </a:prstGeom>
        </p:spPr>
      </p:pic>
      <p:sp>
        <p:nvSpPr>
          <p:cNvPr id="9" name="右大括号 8"/>
          <p:cNvSpPr/>
          <p:nvPr/>
        </p:nvSpPr>
        <p:spPr>
          <a:xfrm>
            <a:off x="2470150" y="912495"/>
            <a:ext cx="220345" cy="935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2424430" y="2099310"/>
            <a:ext cx="266065" cy="1171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2842260" y="3552190"/>
            <a:ext cx="349885" cy="120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58440" y="1129665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日志详情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58440" y="2433955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日志管理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81680" y="3905885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部门管理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6281420" y="760095"/>
            <a:ext cx="509270" cy="1194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6167120" y="2213610"/>
            <a:ext cx="487045" cy="1338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6250940" y="3757930"/>
            <a:ext cx="638810" cy="1141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889750" y="1122045"/>
            <a:ext cx="1329690" cy="509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资源管理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90690" y="2631440"/>
            <a:ext cx="1329690" cy="502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角色管理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78015" y="3887470"/>
            <a:ext cx="1808480" cy="882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用户信息管理和登录管理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3212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后端代码设计</a:t>
            </a:r>
            <a:r>
              <a:rPr lang="en-US" alt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部门</a:t>
            </a:r>
            <a:r>
              <a:rPr lang="zh-CN" altLang="en-US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管理</a:t>
            </a:r>
            <a:endParaRPr lang="zh-CN" altLang="en-US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336994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5240" y="1124585"/>
            <a:ext cx="2730500" cy="3598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1</a:t>
            </a:r>
            <a:r>
              <a:rPr lang="zh-CN" altLang="en-US" sz="2400">
                <a:solidFill>
                  <a:srgbClr val="0070C0"/>
                </a:solidFill>
              </a:rPr>
              <a:t>，实体类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2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Dao</a:t>
            </a:r>
            <a:r>
              <a:rPr lang="zh-CN" altLang="en-US" sz="2400">
                <a:solidFill>
                  <a:srgbClr val="0070C0"/>
                </a:solidFill>
              </a:rPr>
              <a:t>层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3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Service</a:t>
            </a:r>
            <a:r>
              <a:rPr lang="zh-CN" altLang="en-US" sz="2400">
                <a:solidFill>
                  <a:srgbClr val="0070C0"/>
                </a:solidFill>
              </a:rPr>
              <a:t>层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4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Controller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层</a:t>
            </a:r>
            <a:endParaRPr lang="zh-CN" altLang="en-US" sz="2400">
              <a:solidFill>
                <a:srgbClr val="0070C0"/>
              </a:solidFill>
            </a:endParaRP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070C0"/>
                </a:solidFill>
              </a:rPr>
              <a:t>5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映射文件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885190"/>
            <a:ext cx="3248025" cy="31432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835275" y="1619885"/>
            <a:ext cx="2890520" cy="133921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774315" y="2350135"/>
            <a:ext cx="2890520" cy="762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38500" y="3049905"/>
            <a:ext cx="2472055" cy="60134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717290" y="1734185"/>
            <a:ext cx="1993265" cy="1978025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4065905"/>
            <a:ext cx="2324100" cy="6572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116580" y="4389120"/>
            <a:ext cx="2084705" cy="762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6692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，实体类</a:t>
            </a:r>
            <a:endParaRPr lang="zh-CN" altLang="en-US"/>
          </a:p>
        </p:txBody>
      </p:sp>
      <p:pic>
        <p:nvPicPr>
          <p:cNvPr id="5" name="图片 4" descr="V)O3W@$N8%3D0}E40O3HGL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1257935"/>
            <a:ext cx="6322060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1441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项目介绍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1598930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65860" y="1348740"/>
            <a:ext cx="622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项目描述：通过本系统提高对公司员工管理的效率，实现快速准确地查以及修改员工的相关信息，方便领导对员工进行工作部署。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2060" y="3009900"/>
            <a:ext cx="624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责任描述：主要负责开发的模块有用户信息管理、部门管理和操作权限组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、以及企业资源管理</a:t>
            </a:r>
            <a:r>
              <a:rPr lang="zh-CN" altLang="en-US">
                <a:solidFill>
                  <a:srgbClr val="0070C0"/>
                </a:solidFill>
              </a:rPr>
              <a:t>；基于SpringMVC注解开发、Mybatic的Mapper动态代理开发，Spring的IOC和AOP技术的框架环境下编程。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6692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Dao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238885"/>
            <a:ext cx="5487035" cy="3719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637155" y="48641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Service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5" name="图片 4" descr="VL}2P)Z{82%@ZM2{J[9`Q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855345"/>
            <a:ext cx="7309485" cy="4288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1071880"/>
            <a:ext cx="5306695" cy="385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6692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Controller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5" name="图片 4" descr="UZZJCHAPJ}EFZQF5260@O5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120140"/>
            <a:ext cx="3867785" cy="3959860"/>
          </a:xfrm>
          <a:prstGeom prst="rect">
            <a:avLst/>
          </a:prstGeom>
        </p:spPr>
      </p:pic>
      <p:pic>
        <p:nvPicPr>
          <p:cNvPr id="6" name="图片 5" descr="~_`4P7Z7L59H`RM)AITR3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60" y="975360"/>
            <a:ext cx="3705860" cy="4104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1096645"/>
            <a:ext cx="5657215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后端代码展示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76195" y="478790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映射文件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850265"/>
            <a:ext cx="6567170" cy="4293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391285"/>
            <a:ext cx="7326630" cy="3114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920115"/>
            <a:ext cx="5287010" cy="422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342900" y="389890"/>
            <a:ext cx="4600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</a:defRPr>
            </a:lvl1pPr>
          </a:lstStyle>
          <a:p>
            <a:r>
              <a:rPr lang="zh-CN" altLang="id-ID" dirty="0">
                <a:solidFill>
                  <a:schemeClr val="bg1"/>
                </a:solidFill>
                <a:sym typeface="+mn-lt"/>
              </a:rPr>
              <a:t>后台管理系统答辩结束</a:t>
            </a:r>
            <a:endParaRPr lang="zh-CN" altLang="id-ID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426221" y="2733501"/>
            <a:ext cx="47712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zh-CN" dirty="0">
                <a:sym typeface="+mn-lt"/>
              </a:rPr>
              <a:t>感谢你的观看</a:t>
            </a:r>
            <a:endParaRPr lang="zh-CN" dirty="0">
              <a:sym typeface="+mn-lt"/>
            </a:endParaRPr>
          </a:p>
        </p:txBody>
      </p:sp>
      <p:sp>
        <p:nvSpPr>
          <p:cNvPr id="17" name="PA-文本框 31"/>
          <p:cNvSpPr txBox="1"/>
          <p:nvPr>
            <p:custDataLst>
              <p:tags r:id="rId2"/>
            </p:custDataLst>
          </p:nvPr>
        </p:nvSpPr>
        <p:spPr>
          <a:xfrm>
            <a:off x="426085" y="4206875"/>
            <a:ext cx="3459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prstClr val="white"/>
                </a:solidFill>
                <a:cs typeface="+mn-ea"/>
                <a:sym typeface="+mn-lt"/>
              </a:rPr>
              <a:t>：何宇杰小组</a:t>
            </a:r>
            <a:r>
              <a:rPr lang="en-US" altLang="zh-CN" sz="1400" dirty="0" smtClean="0">
                <a:solidFill>
                  <a:prstClr val="white"/>
                </a:solidFill>
                <a:cs typeface="+mn-ea"/>
                <a:sym typeface="+mn-lt"/>
              </a:rPr>
              <a:t>  </a:t>
            </a:r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  <a:r>
              <a:rPr lang="en-US" altLang="zh-CN" sz="1400" dirty="0" smtClean="0">
                <a:solidFill>
                  <a:prstClr val="white"/>
                </a:solidFill>
                <a:cs typeface="+mn-ea"/>
                <a:sym typeface="+mn-lt"/>
              </a:rPr>
              <a:t>2021.12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/>
          <p:cNvSpPr/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/>
          <p:cNvSpPr txBox="1"/>
          <p:nvPr/>
        </p:nvSpPr>
        <p:spPr>
          <a:xfrm>
            <a:off x="557983" y="361468"/>
            <a:ext cx="25662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/>
          <p:cNvSpPr txBox="1"/>
          <p:nvPr/>
        </p:nvSpPr>
        <p:spPr>
          <a:xfrm>
            <a:off x="988059" y="1422261"/>
            <a:ext cx="15875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数据库设计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988059" y="2211093"/>
            <a:ext cx="21971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项目环境设计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51"/>
          <p:cNvSpPr txBox="1"/>
          <p:nvPr/>
        </p:nvSpPr>
        <p:spPr>
          <a:xfrm>
            <a:off x="988059" y="3015016"/>
            <a:ext cx="15875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前端页面设计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988059" y="3841041"/>
            <a:ext cx="15875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后端程序设计</a:t>
            </a:r>
            <a:endParaRPr 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7700" y="3914457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572000" y="2587694"/>
            <a:ext cx="34205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数据库设计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01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173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数据库设计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751205"/>
            <a:ext cx="7243445" cy="4107815"/>
          </a:xfrm>
          <a:prstGeom prst="rect">
            <a:avLst/>
          </a:prstGeom>
        </p:spPr>
      </p:pic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188785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1"/>
          <p:cNvSpPr txBox="1"/>
          <p:nvPr/>
        </p:nvSpPr>
        <p:spPr>
          <a:xfrm>
            <a:off x="223520" y="215857"/>
            <a:ext cx="2371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数据表内容展示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-194444" y="1853554"/>
            <a:ext cx="3468686" cy="23880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49015" y="2494915"/>
            <a:ext cx="5540375" cy="1362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5615" y="122428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organization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5615" y="122428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resource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485" y="-10095230"/>
            <a:ext cx="11149965" cy="756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95" y="2100580"/>
            <a:ext cx="4504055" cy="2564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85615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role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705" y="2635250"/>
            <a:ext cx="4410075" cy="1790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85615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role_resource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210" y="2204085"/>
            <a:ext cx="3527425" cy="25476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85615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syslog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900" y="2118995"/>
            <a:ext cx="5099050" cy="25457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24020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user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6420" y="2912110"/>
            <a:ext cx="5815965" cy="1131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24020" y="1270000"/>
            <a:ext cx="3773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0070C0"/>
                </a:solidFill>
                <a:uFillTx/>
                <a:ea typeface="新宋体" panose="02010609030101010101" charset="-122"/>
              </a:rPr>
              <a:t>user_role</a:t>
            </a:r>
            <a:endParaRPr lang="zh-CN" altLang="en-US" sz="3200" b="1">
              <a:solidFill>
                <a:srgbClr val="0070C0"/>
              </a:solidFill>
              <a:uFillTx/>
              <a:ea typeface="新宋体" panose="0201060903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2346960"/>
            <a:ext cx="3527425" cy="2261235"/>
          </a:xfrm>
          <a:prstGeom prst="rect">
            <a:avLst/>
          </a:prstGeom>
        </p:spPr>
      </p:pic>
      <p:cxnSp>
        <p:nvCxnSpPr>
          <p:cNvPr id="18" name="直接连接符 17"/>
          <p:cNvCxnSpPr>
            <a:stCxn id="62" idx="3"/>
          </p:cNvCxnSpPr>
          <p:nvPr/>
        </p:nvCxnSpPr>
        <p:spPr>
          <a:xfrm flipV="1">
            <a:off x="2595245" y="403225"/>
            <a:ext cx="6570980" cy="4254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  <p:bldP spid="3" grpId="1"/>
      <p:bldP spid="5" grpId="0"/>
      <p:bldP spid="5" grpId="1"/>
      <p:bldP spid="8" grpId="0"/>
      <p:bldP spid="8" grpId="1"/>
      <p:bldP spid="10" grpId="0"/>
      <p:bldP spid="10" grpId="1"/>
      <p:bldP spid="12" grpId="0"/>
      <p:bldP spid="12" grpId="1"/>
      <p:bldP spid="14" grpId="1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/>
          <p:cNvSpPr txBox="1"/>
          <p:nvPr/>
        </p:nvSpPr>
        <p:spPr>
          <a:xfrm>
            <a:off x="4622800" y="2630239"/>
            <a:ext cx="34205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项目环境搭建</a:t>
            </a:r>
            <a:endParaRPr lang="zh-CN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02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项目环境搭建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20662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75360" y="1664335"/>
            <a:ext cx="6964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rgbClr val="0070C0"/>
                </a:solidFill>
              </a:rPr>
              <a:t>软件环境：SpringMVC + Spring + Mybatis</a:t>
            </a:r>
            <a:endParaRPr sz="2800">
              <a:solidFill>
                <a:srgbClr val="0070C0"/>
              </a:solidFill>
            </a:endParaRPr>
          </a:p>
          <a:p>
            <a:r>
              <a:rPr sz="2800">
                <a:solidFill>
                  <a:srgbClr val="0070C0"/>
                </a:solidFill>
              </a:rPr>
              <a:t>开发工具：idea + mysql + Tomcat9.0 + JDK1.8</a:t>
            </a:r>
            <a:endParaRPr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157480" y="163830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项目环境搭建</a:t>
            </a:r>
            <a:endParaRPr lang="zh-CN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8" idx="3"/>
          </p:cNvCxnSpPr>
          <p:nvPr/>
        </p:nvCxnSpPr>
        <p:spPr>
          <a:xfrm flipV="1">
            <a:off x="2192655" y="347980"/>
            <a:ext cx="6632575" cy="463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624205"/>
            <a:ext cx="4116070" cy="4160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3515" y="1863725"/>
            <a:ext cx="35299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</a:rPr>
              <a:t>基本结构搭建，后台代码建包</a:t>
            </a:r>
            <a:endParaRPr lang="zh-CN" altLang="en-US" sz="280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624205"/>
            <a:ext cx="4143375" cy="43624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613150" y="1087755"/>
            <a:ext cx="1757045" cy="152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38775" y="897890"/>
            <a:ext cx="209232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70C0"/>
                </a:solidFill>
              </a:rPr>
              <a:t>数据库配置文件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77870" y="3072765"/>
            <a:ext cx="1316355" cy="38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15510" y="2894330"/>
            <a:ext cx="2145665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spring</a:t>
            </a:r>
            <a:r>
              <a:rPr lang="zh-CN" altLang="en-US">
                <a:solidFill>
                  <a:srgbClr val="0070C0"/>
                </a:solidFill>
              </a:rPr>
              <a:t>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613150" y="3270885"/>
            <a:ext cx="935355" cy="1371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03245" y="4389120"/>
            <a:ext cx="1171575" cy="228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28160" y="4191000"/>
            <a:ext cx="1848485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70C0"/>
                </a:solidFill>
              </a:rPr>
              <a:t>log4j</a:t>
            </a:r>
            <a:r>
              <a:rPr lang="zh-CN" altLang="en-US">
                <a:solidFill>
                  <a:srgbClr val="0070C0"/>
                </a:solidFill>
              </a:rPr>
              <a:t>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93110" y="4723765"/>
            <a:ext cx="1301115" cy="53340"/>
          </a:xfrm>
          <a:prstGeom prst="straightConnector1">
            <a:avLst/>
          </a:prstGeom>
          <a:ln>
            <a:solidFill>
              <a:srgbClr val="5877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60265" y="4723765"/>
            <a:ext cx="2061210" cy="31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rgbClr val="0070C0"/>
                </a:solidFill>
              </a:rPr>
              <a:t>mybatis</a:t>
            </a:r>
            <a:r>
              <a:rPr lang="zh-CN" altLang="en-US">
                <a:solidFill>
                  <a:srgbClr val="0070C0"/>
                </a:solidFill>
              </a:rPr>
              <a:t>配置文件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" y="673735"/>
            <a:ext cx="3498850" cy="42633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263515" y="1863725"/>
            <a:ext cx="3529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</a:rPr>
              <a:t>映射文件</a:t>
            </a:r>
            <a:endParaRPr lang="zh-CN" altLang="en-US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5" grpId="1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8" grpId="0" animBg="1"/>
      <p:bldP spid="18" grpId="1" animBg="1"/>
      <p:bldP spid="21" grpId="0"/>
      <p:bldP spid="21" grpId="1"/>
    </p:bldLst>
  </p:timing>
</p:sld>
</file>

<file path=ppt/tags/tag1.xml><?xml version="1.0" encoding="utf-8"?>
<p:tagLst xmlns:p="http://schemas.openxmlformats.org/presentationml/2006/main">
  <p:tag name="PA" val="v5.2.9"/>
  <p:tag name="RESOURCELIBID_ANIM" val="460"/>
</p:tagLst>
</file>

<file path=ppt/tags/tag2.xml><?xml version="1.0" encoding="utf-8"?>
<p:tagLst xmlns:p="http://schemas.openxmlformats.org/presentationml/2006/main">
  <p:tag name="KSO_WM_UNIT_PLACING_PICTURE_USER_VIEWPORT" val="{&quot;height&quot;:3760.7244094488187,&quot;width&quot;:5462.4976377952753}"/>
</p:tagLst>
</file>

<file path=ppt/tags/tag3.xml><?xml version="1.0" encoding="utf-8"?>
<p:tagLst xmlns:p="http://schemas.openxmlformats.org/presentationml/2006/main">
  <p:tag name="KSO_WM_UNIT_PLACING_PICTURE_USER_VIEWPORT" val="{&quot;height&quot;:2925,&quot;width&quot;:11895}"/>
</p:tagLst>
</file>

<file path=ppt/tags/tag4.xml><?xml version="1.0" encoding="utf-8"?>
<p:tagLst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1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760</Words>
  <Application>WPS 演示</Application>
  <PresentationFormat>全屏显示(16:9)</PresentationFormat>
  <Paragraphs>147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Montserrat</vt:lpstr>
      <vt:lpstr>Segoe Print</vt:lpstr>
      <vt:lpstr>Segoe UI</vt:lpstr>
      <vt:lpstr>Roboto Light</vt:lpstr>
      <vt:lpstr>Verdana</vt:lpstr>
      <vt:lpstr>方正正黑简体</vt:lpstr>
      <vt:lpstr>黑体</vt:lpstr>
      <vt:lpstr>新宋体</vt:lpstr>
      <vt:lpstr>微软雅黑</vt:lpstr>
      <vt:lpstr>Arial Unicode MS</vt:lpstr>
      <vt:lpstr>等线</vt:lpstr>
      <vt:lpstr>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creator>素材来源网站当图网-www.99ppt.com</dc:creator>
  <dc:description>素材来源网站当图网-www.99ppt.com</dc:description>
  <dc:subject>素材来源网站当图网-www.99ppt.com</dc:subject>
  <cp:lastModifiedBy>孟秋廿九</cp:lastModifiedBy>
  <cp:revision>7</cp:revision>
  <dcterms:created xsi:type="dcterms:W3CDTF">2021-07-06T06:32:00Z</dcterms:created>
  <dcterms:modified xsi:type="dcterms:W3CDTF">2021-09-30T01:28:23Z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7D7FBCBCA426402FBD220836F8C79530</vt:lpwstr>
  </property>
  <property fmtid="{D5CDD505-2E9C-101B-9397-08002B2CF9AE}" pid="3" name="KSOProductBuildVer">
    <vt:lpwstr>2052-11.1.0.10938</vt:lpwstr>
  </property>
</Properties>
</file>