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1"/>
  </p:sldMasterIdLst>
  <p:sldIdLst>
    <p:sldId id="264" r:id="rId2"/>
    <p:sldId id="270" r:id="rId3"/>
    <p:sldId id="267" r:id="rId4"/>
    <p:sldId id="266" r:id="rId5"/>
    <p:sldId id="272" r:id="rId6"/>
    <p:sldId id="271" r:id="rId7"/>
    <p:sldId id="273" r:id="rId8"/>
    <p:sldId id="274" r:id="rId9"/>
    <p:sldId id="275" r:id="rId10"/>
    <p:sldId id="278" r:id="rId11"/>
    <p:sldId id="277" r:id="rId12"/>
    <p:sldId id="27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079BED-A934-4456-A43C-7AB6AF5AC2FB}" v="10" dt="2024-08-29T08:34:58.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3447" autoAdjust="0"/>
  </p:normalViewPr>
  <p:slideViewPr>
    <p:cSldViewPr snapToGrid="0">
      <p:cViewPr varScale="1">
        <p:scale>
          <a:sx n="66" d="100"/>
          <a:sy n="66" d="100"/>
        </p:scale>
        <p:origin x="696"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2686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9321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532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17048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546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9774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6766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5080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83720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5875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54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667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2887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8321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7549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8234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088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9/1/2024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067177"/>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image1.png">
            <a:extLst>
              <a:ext uri="{FF2B5EF4-FFF2-40B4-BE49-F238E27FC236}">
                <a16:creationId xmlns:a16="http://schemas.microsoft.com/office/drawing/2014/main" id="{F4D59394-9561-40E2-B50B-32BEF4DC4B9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991600" y="0"/>
            <a:ext cx="3200400" cy="9950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5" name="Group 4">
            <a:extLst>
              <a:ext uri="{FF2B5EF4-FFF2-40B4-BE49-F238E27FC236}">
                <a16:creationId xmlns:a16="http://schemas.microsoft.com/office/drawing/2014/main" id="{08CB1269-5FE7-443F-9AFF-21BDEBFCEA36}"/>
              </a:ext>
            </a:extLst>
          </p:cNvPr>
          <p:cNvGrpSpPr/>
          <p:nvPr/>
        </p:nvGrpSpPr>
        <p:grpSpPr>
          <a:xfrm>
            <a:off x="8474335" y="3759655"/>
            <a:ext cx="4032355" cy="1545626"/>
            <a:chOff x="7530352" y="4310997"/>
            <a:chExt cx="4249272" cy="1531042"/>
          </a:xfrm>
        </p:grpSpPr>
        <p:sp>
          <p:nvSpPr>
            <p:cNvPr id="6" name="TextBox 5">
              <a:extLst>
                <a:ext uri="{FF2B5EF4-FFF2-40B4-BE49-F238E27FC236}">
                  <a16:creationId xmlns:a16="http://schemas.microsoft.com/office/drawing/2014/main" id="{6AD146F2-2C62-456F-97A9-78821CB1E13C}"/>
                </a:ext>
              </a:extLst>
            </p:cNvPr>
            <p:cNvSpPr txBox="1"/>
            <p:nvPr/>
          </p:nvSpPr>
          <p:spPr>
            <a:xfrm>
              <a:off x="7530352" y="4310997"/>
              <a:ext cx="2495211" cy="823156"/>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Presented By -</a:t>
              </a:r>
            </a:p>
            <a:p>
              <a:endParaRPr lang="en-IN" sz="2400" dirty="0"/>
            </a:p>
          </p:txBody>
        </p:sp>
        <p:sp>
          <p:nvSpPr>
            <p:cNvPr id="7" name="TextBox 6">
              <a:extLst>
                <a:ext uri="{FF2B5EF4-FFF2-40B4-BE49-F238E27FC236}">
                  <a16:creationId xmlns:a16="http://schemas.microsoft.com/office/drawing/2014/main" id="{EDAA76EC-35E8-49C1-A79D-CEC932ACC613}"/>
                </a:ext>
              </a:extLst>
            </p:cNvPr>
            <p:cNvSpPr txBox="1"/>
            <p:nvPr/>
          </p:nvSpPr>
          <p:spPr>
            <a:xfrm>
              <a:off x="8579224" y="5018883"/>
              <a:ext cx="3200400" cy="82315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 Rajesh Babu</a:t>
              </a:r>
            </a:p>
            <a:p>
              <a:r>
                <a:rPr lang="en-IN" sz="2400" dirty="0">
                  <a:latin typeface="Times New Roman" panose="02020603050405020304" pitchFamily="18" charset="0"/>
                  <a:cs typeface="Times New Roman" panose="02020603050405020304" pitchFamily="18" charset="0"/>
                </a:rPr>
                <a:t>Batch – PGDEA 83</a:t>
              </a:r>
            </a:p>
          </p:txBody>
        </p:sp>
      </p:grpSp>
      <p:sp>
        <p:nvSpPr>
          <p:cNvPr id="9" name="Rectangle 8">
            <a:extLst>
              <a:ext uri="{FF2B5EF4-FFF2-40B4-BE49-F238E27FC236}">
                <a16:creationId xmlns:a16="http://schemas.microsoft.com/office/drawing/2014/main" id="{9BD662FB-C61D-4B8A-BD1A-BD3647748C7B}"/>
              </a:ext>
            </a:extLst>
          </p:cNvPr>
          <p:cNvSpPr/>
          <p:nvPr/>
        </p:nvSpPr>
        <p:spPr>
          <a:xfrm>
            <a:off x="1132269" y="1193818"/>
            <a:ext cx="7859331" cy="707886"/>
          </a:xfrm>
          <a:prstGeom prst="rect">
            <a:avLst/>
          </a:prstGeom>
          <a:noFill/>
        </p:spPr>
        <p:txBody>
          <a:bodyPr wrap="none" lIns="91440" tIns="45720" rIns="91440" bIns="45720">
            <a:spAutoFit/>
          </a:bodyPr>
          <a:lstStyle/>
          <a:p>
            <a:pPr algn="ctr"/>
            <a:r>
              <a:rPr lang="en-US" sz="4000" b="0" cap="none" spc="0" dirty="0">
                <a:ln w="0"/>
                <a:effectLst/>
                <a:latin typeface="Times New Roman"/>
                <a:cs typeface="Times New Roman"/>
              </a:rPr>
              <a:t>ONLINE EXAMINATION PORTAL</a:t>
            </a:r>
            <a:endParaRPr lang="en-IN" sz="4000" b="0" cap="none" spc="0" dirty="0">
              <a:ln w="0"/>
              <a:effectLst/>
            </a:endParaRPr>
          </a:p>
        </p:txBody>
      </p:sp>
    </p:spTree>
    <p:extLst>
      <p:ext uri="{BB962C8B-B14F-4D97-AF65-F5344CB8AC3E}">
        <p14:creationId xmlns:p14="http://schemas.microsoft.com/office/powerpoint/2010/main" val="382744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6D6BC9-31B4-4251-BB70-38A1129BD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522" y="1152525"/>
            <a:ext cx="5657850" cy="45529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96D12B9C-D23A-4B7B-927D-5AE07198D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4992" y="384152"/>
            <a:ext cx="4385809" cy="58864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66861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9000" r="-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4C60D-2710-4AB0-AB26-761656D2F418}"/>
              </a:ext>
            </a:extLst>
          </p:cNvPr>
          <p:cNvSpPr>
            <a:spLocks noGrp="1"/>
          </p:cNvSpPr>
          <p:nvPr>
            <p:ph type="title"/>
          </p:nvPr>
        </p:nvSpPr>
        <p:spPr>
          <a:xfrm>
            <a:off x="913775" y="618517"/>
            <a:ext cx="10364451" cy="716797"/>
          </a:xfrm>
        </p:spPr>
        <p:txBody>
          <a:bodyPr>
            <a:normAutofit/>
          </a:bodyPr>
          <a:lstStyle/>
          <a:p>
            <a:r>
              <a:rPr lang="en-GB" sz="3000" cap="none" dirty="0">
                <a:latin typeface="Times New Roman" panose="02020603050405020304" pitchFamily="18" charset="0"/>
                <a:cs typeface="Times New Roman" panose="02020603050405020304" pitchFamily="18" charset="0"/>
              </a:rPr>
              <a:t>CONCLUSION</a:t>
            </a:r>
            <a:endParaRPr lang="en-IN" sz="3000" cap="none" dirty="0"/>
          </a:p>
        </p:txBody>
      </p:sp>
      <p:sp>
        <p:nvSpPr>
          <p:cNvPr id="3" name="Content Placeholder 2">
            <a:extLst>
              <a:ext uri="{FF2B5EF4-FFF2-40B4-BE49-F238E27FC236}">
                <a16:creationId xmlns:a16="http://schemas.microsoft.com/office/drawing/2014/main" id="{9D35EE04-8D65-4CD7-9DE4-9369EDCD8EDB}"/>
              </a:ext>
            </a:extLst>
          </p:cNvPr>
          <p:cNvSpPr>
            <a:spLocks noGrp="1"/>
          </p:cNvSpPr>
          <p:nvPr>
            <p:ph sz="quarter" idx="13"/>
          </p:nvPr>
        </p:nvSpPr>
        <p:spPr>
          <a:xfrm>
            <a:off x="603978" y="2299993"/>
            <a:ext cx="7625622" cy="1691436"/>
          </a:xfrm>
        </p:spPr>
        <p:txBody>
          <a:bodyPr>
            <a:normAutofit lnSpcReduction="10000"/>
          </a:bodyPr>
          <a:lstStyle/>
          <a:p>
            <a:pPr marL="0" indent="0" algn="just">
              <a:buNone/>
            </a:pPr>
            <a:r>
              <a:rPr lang="en-GB" sz="2400" cap="none" dirty="0">
                <a:latin typeface="Times New Roman" panose="02020603050405020304" pitchFamily="18" charset="0"/>
                <a:cs typeface="Times New Roman" panose="02020603050405020304" pitchFamily="18" charset="0"/>
              </a:rPr>
              <a:t>The online examination portal is a user-friendly web application designed to digitize exams, reducing paper usage. It streamlines documentation, making information easy to access and accurate. </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914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1953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4EDC-7711-46D7-9ED1-0367597581F6}"/>
              </a:ext>
            </a:extLst>
          </p:cNvPr>
          <p:cNvSpPr>
            <a:spLocks noGrp="1"/>
          </p:cNvSpPr>
          <p:nvPr>
            <p:ph type="title"/>
          </p:nvPr>
        </p:nvSpPr>
        <p:spPr>
          <a:xfrm>
            <a:off x="913776" y="618518"/>
            <a:ext cx="2279130" cy="715608"/>
          </a:xfrm>
        </p:spPr>
        <p:txBody>
          <a:bodyPr>
            <a:normAutofit/>
          </a:bodyPr>
          <a:lstStyle/>
          <a:p>
            <a:r>
              <a:rPr lang="en" sz="3000" dirty="0">
                <a:latin typeface="Times New Roman" panose="02020603050405020304" pitchFamily="18" charset="0"/>
                <a:cs typeface="Times New Roman" panose="02020603050405020304" pitchFamily="18" charset="0"/>
              </a:rPr>
              <a:t>CONTENTS </a:t>
            </a:r>
            <a:endParaRPr lang="en-IN" sz="3000" dirty="0"/>
          </a:p>
        </p:txBody>
      </p:sp>
      <p:sp>
        <p:nvSpPr>
          <p:cNvPr id="3" name="Content Placeholder 2">
            <a:extLst>
              <a:ext uri="{FF2B5EF4-FFF2-40B4-BE49-F238E27FC236}">
                <a16:creationId xmlns:a16="http://schemas.microsoft.com/office/drawing/2014/main" id="{556962D6-456B-4DBD-B273-4D3C3B77EE22}"/>
              </a:ext>
            </a:extLst>
          </p:cNvPr>
          <p:cNvSpPr>
            <a:spLocks noGrp="1"/>
          </p:cNvSpPr>
          <p:nvPr>
            <p:ph sz="quarter" idx="13"/>
          </p:nvPr>
        </p:nvSpPr>
        <p:spPr>
          <a:xfrm>
            <a:off x="913774" y="1930400"/>
            <a:ext cx="3410858" cy="4020457"/>
          </a:xfrm>
        </p:spPr>
        <p:txBody>
          <a:bodyPr>
            <a:noAutofit/>
          </a:bodyPr>
          <a:lstStyle/>
          <a:p>
            <a:r>
              <a:rPr lang="en-GB" cap="none" dirty="0">
                <a:latin typeface="Times New Roman" panose="02020603050405020304" pitchFamily="18" charset="0"/>
                <a:cs typeface="Times New Roman" panose="02020603050405020304" pitchFamily="18" charset="0"/>
              </a:rPr>
              <a:t>Introduction</a:t>
            </a:r>
          </a:p>
          <a:p>
            <a:r>
              <a:rPr lang="en-GB" cap="none" dirty="0">
                <a:latin typeface="Times New Roman" panose="02020603050405020304" pitchFamily="18" charset="0"/>
                <a:cs typeface="Times New Roman" panose="02020603050405020304" pitchFamily="18" charset="0"/>
              </a:rPr>
              <a:t>Objective </a:t>
            </a:r>
          </a:p>
          <a:p>
            <a:r>
              <a:rPr lang="en-GB" cap="none" dirty="0">
                <a:latin typeface="Times New Roman" panose="02020603050405020304" pitchFamily="18" charset="0"/>
                <a:cs typeface="Times New Roman" panose="02020603050405020304" pitchFamily="18" charset="0"/>
              </a:rPr>
              <a:t>Flowchart</a:t>
            </a:r>
          </a:p>
          <a:p>
            <a:r>
              <a:rPr lang="en-GB" cap="none" dirty="0">
                <a:latin typeface="Times New Roman" panose="02020603050405020304" pitchFamily="18" charset="0"/>
                <a:cs typeface="Times New Roman" panose="02020603050405020304" pitchFamily="18" charset="0"/>
              </a:rPr>
              <a:t>Use Case Diagram</a:t>
            </a:r>
          </a:p>
          <a:p>
            <a:r>
              <a:rPr lang="en-GB" cap="none" dirty="0">
                <a:latin typeface="Times New Roman" panose="02020603050405020304" pitchFamily="18" charset="0"/>
                <a:cs typeface="Times New Roman" panose="02020603050405020304" pitchFamily="18" charset="0"/>
              </a:rPr>
              <a:t>Advantages</a:t>
            </a:r>
          </a:p>
          <a:p>
            <a:r>
              <a:rPr lang="en-GB" cap="none" dirty="0">
                <a:latin typeface="Times New Roman" panose="02020603050405020304" pitchFamily="18" charset="0"/>
                <a:cs typeface="Times New Roman" panose="02020603050405020304" pitchFamily="18" charset="0"/>
              </a:rPr>
              <a:t>Applications</a:t>
            </a:r>
          </a:p>
          <a:p>
            <a:r>
              <a:rPr lang="en-GB" cap="none" dirty="0">
                <a:latin typeface="Times New Roman" panose="02020603050405020304" pitchFamily="18" charset="0"/>
                <a:cs typeface="Times New Roman" panose="02020603050405020304" pitchFamily="18" charset="0"/>
              </a:rPr>
              <a:t>Results</a:t>
            </a:r>
          </a:p>
          <a:p>
            <a:r>
              <a:rPr lang="en-GB" cap="none" dirty="0">
                <a:latin typeface="Times New Roman" panose="02020603050405020304" pitchFamily="18" charset="0"/>
                <a:cs typeface="Times New Roman" panose="02020603050405020304" pitchFamily="18" charset="0"/>
              </a:rPr>
              <a:t>Conclusion</a:t>
            </a:r>
          </a:p>
          <a:p>
            <a:pPr marL="0" indent="0">
              <a:buNone/>
            </a:pPr>
            <a:endParaRPr lang="en-GB" cap="none" dirty="0">
              <a:latin typeface="Times New Roman" panose="02020603050405020304" pitchFamily="18" charset="0"/>
              <a:cs typeface="Times New Roman" panose="02020603050405020304" pitchFamily="18" charset="0"/>
            </a:endParaRPr>
          </a:p>
          <a:p>
            <a:endParaRPr lang="en-IN" cap="none" dirty="0">
              <a:latin typeface="Times New Roman" panose="02020603050405020304" pitchFamily="18" charset="0"/>
              <a:cs typeface="Times New Roman" panose="02020603050405020304" pitchFamily="18" charset="0"/>
            </a:endParaRPr>
          </a:p>
          <a:p>
            <a:endParaRPr lang="en-IN" cap="none" dirty="0"/>
          </a:p>
        </p:txBody>
      </p:sp>
    </p:spTree>
    <p:extLst>
      <p:ext uri="{BB962C8B-B14F-4D97-AF65-F5344CB8AC3E}">
        <p14:creationId xmlns:p14="http://schemas.microsoft.com/office/powerpoint/2010/main" val="4112021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C5F6-1149-A879-929E-A6E30D6EAF1A}"/>
              </a:ext>
            </a:extLst>
          </p:cNvPr>
          <p:cNvSpPr>
            <a:spLocks noGrp="1"/>
          </p:cNvSpPr>
          <p:nvPr>
            <p:ph type="title"/>
          </p:nvPr>
        </p:nvSpPr>
        <p:spPr>
          <a:xfrm>
            <a:off x="1723867" y="355600"/>
            <a:ext cx="8534401" cy="755468"/>
          </a:xfrm>
        </p:spPr>
        <p:txBody>
          <a:bodyPr>
            <a:normAutofit/>
          </a:bodyPr>
          <a:lstStyle/>
          <a:p>
            <a:r>
              <a:rPr lang="en-US" sz="3000" dirty="0">
                <a:latin typeface="Times New Roman" panose="02020603050405020304" pitchFamily="18" charset="0"/>
                <a:cs typeface="Times New Roman" panose="02020603050405020304" pitchFamily="18" charset="0"/>
              </a:rPr>
              <a:t>introduction</a:t>
            </a:r>
            <a:endParaRPr lang="en-IN" sz="3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9FE67F1-68D9-F0C2-6C5D-68A7B5CDE493}"/>
              </a:ext>
            </a:extLst>
          </p:cNvPr>
          <p:cNvSpPr>
            <a:spLocks noGrp="1"/>
          </p:cNvSpPr>
          <p:nvPr>
            <p:ph type="body" idx="1"/>
          </p:nvPr>
        </p:nvSpPr>
        <p:spPr>
          <a:xfrm>
            <a:off x="597126" y="1635034"/>
            <a:ext cx="7705046" cy="4371703"/>
          </a:xfrm>
        </p:spPr>
        <p:txBody>
          <a:bodyPr>
            <a:noAutofit/>
          </a:bodyPr>
          <a:lstStyle/>
          <a:p>
            <a:pPr marL="285750" indent="-285750" algn="just">
              <a:buFont typeface="Arial" panose="020B0604020202020204" pitchFamily="34" charset="0"/>
              <a:buChar char="•"/>
            </a:pPr>
            <a:r>
              <a:rPr lang="en-US" sz="2400" cap="none" dirty="0">
                <a:solidFill>
                  <a:schemeClr val="tx1"/>
                </a:solidFill>
                <a:latin typeface="Times New Roman" panose="02020603050405020304" pitchFamily="18" charset="0"/>
                <a:cs typeface="Times New Roman" panose="02020603050405020304" pitchFamily="18" charset="0"/>
              </a:rPr>
              <a:t>An online examination Portal is a digital platform designed to administer tests and assessments over the internet. </a:t>
            </a:r>
          </a:p>
          <a:p>
            <a:pPr marL="285750" indent="-285750" algn="just">
              <a:buFont typeface="Arial" panose="020B0604020202020204" pitchFamily="34" charset="0"/>
              <a:buChar char="•"/>
            </a:pPr>
            <a:r>
              <a:rPr lang="en-US" sz="2400" cap="none" dirty="0">
                <a:solidFill>
                  <a:schemeClr val="tx1"/>
                </a:solidFill>
                <a:latin typeface="Times New Roman" panose="02020603050405020304" pitchFamily="18" charset="0"/>
                <a:cs typeface="Times New Roman" panose="02020603050405020304" pitchFamily="18" charset="0"/>
              </a:rPr>
              <a:t>It allows educators and institutions to create, manage, and conduct exams efficiently, eliminating the need for physical paperwork and in-person supervision.</a:t>
            </a:r>
          </a:p>
          <a:p>
            <a:pPr marL="285750" indent="-285750" algn="just">
              <a:buFont typeface="Arial" panose="020B0604020202020204" pitchFamily="34" charset="0"/>
              <a:buChar char="•"/>
            </a:pPr>
            <a:r>
              <a:rPr lang="en-US" sz="2400" cap="none" dirty="0">
                <a:solidFill>
                  <a:schemeClr val="tx1"/>
                </a:solidFill>
                <a:latin typeface="Times New Roman" panose="02020603050405020304" pitchFamily="18" charset="0"/>
                <a:cs typeface="Times New Roman" panose="02020603050405020304" pitchFamily="18" charset="0"/>
              </a:rPr>
              <a:t>For students, This system offers the convenience of taking exams from any location with internet access, which can reduce exam-related stress and logistical challenges.</a:t>
            </a:r>
          </a:p>
        </p:txBody>
      </p:sp>
      <p:pic>
        <p:nvPicPr>
          <p:cNvPr id="5" name="Picture 4">
            <a:extLst>
              <a:ext uri="{FF2B5EF4-FFF2-40B4-BE49-F238E27FC236}">
                <a16:creationId xmlns:a16="http://schemas.microsoft.com/office/drawing/2014/main" id="{14BDF755-CC0F-4BE7-8815-54F78FDB5D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2172" y="2185609"/>
            <a:ext cx="3730171" cy="24867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45921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82D8-4032-41D1-BF96-423E766EFF31}"/>
              </a:ext>
            </a:extLst>
          </p:cNvPr>
          <p:cNvSpPr>
            <a:spLocks noGrp="1"/>
          </p:cNvSpPr>
          <p:nvPr>
            <p:ph type="title"/>
          </p:nvPr>
        </p:nvSpPr>
        <p:spPr>
          <a:xfrm>
            <a:off x="1828799" y="522514"/>
            <a:ext cx="8534401" cy="679586"/>
          </a:xfrm>
        </p:spPr>
        <p:txBody>
          <a:bodyPr/>
          <a:lstStyle/>
          <a:p>
            <a:pPr algn="ctr"/>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9C2525D-9609-40FE-D927-4654CAE53BFF}"/>
              </a:ext>
            </a:extLst>
          </p:cNvPr>
          <p:cNvSpPr>
            <a:spLocks noGrp="1"/>
          </p:cNvSpPr>
          <p:nvPr>
            <p:ph type="body" idx="1"/>
          </p:nvPr>
        </p:nvSpPr>
        <p:spPr>
          <a:xfrm>
            <a:off x="219577" y="2807626"/>
            <a:ext cx="7661883" cy="1974117"/>
          </a:xfrm>
        </p:spPr>
        <p:txBody>
          <a:bodyPr>
            <a:noAutofit/>
          </a:bodyPr>
          <a:lstStyle/>
          <a:p>
            <a:pPr algn="just"/>
            <a:r>
              <a:rPr lang="en-GB" sz="2400" cap="none" dirty="0">
                <a:solidFill>
                  <a:schemeClr val="tx1"/>
                </a:solidFill>
                <a:latin typeface="Times New Roman" panose="02020603050405020304" pitchFamily="18" charset="0"/>
                <a:cs typeface="Times New Roman" panose="02020603050405020304" pitchFamily="18" charset="0"/>
              </a:rPr>
              <a:t>To develop a simple console-based examination management system in C, allowing administrators to create and manage exams, and enabling users to register, log in, and take exams. The system stores user credentials and exam details in files.</a:t>
            </a:r>
            <a:endParaRPr lang="en-US" sz="2400" cap="none" dirty="0">
              <a:solidFill>
                <a:schemeClr val="tx1"/>
              </a:solidFill>
              <a:latin typeface="Times New Roman" panose="02020603050405020304" pitchFamily="18" charset="0"/>
              <a:cs typeface="Times New Roman" panose="02020603050405020304" pitchFamily="18" charset="0"/>
            </a:endParaRPr>
          </a:p>
        </p:txBody>
      </p:sp>
      <p:pic>
        <p:nvPicPr>
          <p:cNvPr id="6" name="Picture 4" descr="Online Exam Photos, Images &amp; Pictures | Shutterstock">
            <a:extLst>
              <a:ext uri="{FF2B5EF4-FFF2-40B4-BE49-F238E27FC236}">
                <a16:creationId xmlns:a16="http://schemas.microsoft.com/office/drawing/2014/main" id="{C2993142-BA82-441D-ACC1-E36C682720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829"/>
          <a:stretch/>
        </p:blipFill>
        <p:spPr bwMode="auto">
          <a:xfrm>
            <a:off x="7959778" y="2481425"/>
            <a:ext cx="4012645" cy="26265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8837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Group 77">
            <a:extLst>
              <a:ext uri="{FF2B5EF4-FFF2-40B4-BE49-F238E27FC236}">
                <a16:creationId xmlns:a16="http://schemas.microsoft.com/office/drawing/2014/main" id="{ACE9E36A-BFC6-4500-A0CE-BCF045371588}"/>
              </a:ext>
            </a:extLst>
          </p:cNvPr>
          <p:cNvGrpSpPr/>
          <p:nvPr/>
        </p:nvGrpSpPr>
        <p:grpSpPr>
          <a:xfrm>
            <a:off x="1963056" y="463020"/>
            <a:ext cx="8265888" cy="5931959"/>
            <a:chOff x="1850569" y="266430"/>
            <a:chExt cx="8265888" cy="5931959"/>
          </a:xfrm>
        </p:grpSpPr>
        <p:sp>
          <p:nvSpPr>
            <p:cNvPr id="3" name="Rectangle: Rounded Corners 2">
              <a:extLst>
                <a:ext uri="{FF2B5EF4-FFF2-40B4-BE49-F238E27FC236}">
                  <a16:creationId xmlns:a16="http://schemas.microsoft.com/office/drawing/2014/main" id="{0579E8C8-32E9-40CD-B03E-D207F4D2E7CF}"/>
                </a:ext>
              </a:extLst>
            </p:cNvPr>
            <p:cNvSpPr/>
            <p:nvPr/>
          </p:nvSpPr>
          <p:spPr>
            <a:xfrm>
              <a:off x="5377540" y="266430"/>
              <a:ext cx="1306286" cy="464457"/>
            </a:xfrm>
            <a:prstGeom prst="roundRect">
              <a:avLst/>
            </a:prstGeom>
            <a:solidFill>
              <a:schemeClr val="bg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Start</a:t>
              </a:r>
            </a:p>
          </p:txBody>
        </p:sp>
        <p:sp>
          <p:nvSpPr>
            <p:cNvPr id="4" name="Rectangle 3">
              <a:extLst>
                <a:ext uri="{FF2B5EF4-FFF2-40B4-BE49-F238E27FC236}">
                  <a16:creationId xmlns:a16="http://schemas.microsoft.com/office/drawing/2014/main" id="{BA016865-EFC1-4CEC-B186-95B273F4D551}"/>
                </a:ext>
              </a:extLst>
            </p:cNvPr>
            <p:cNvSpPr/>
            <p:nvPr/>
          </p:nvSpPr>
          <p:spPr>
            <a:xfrm>
              <a:off x="4978399" y="1089814"/>
              <a:ext cx="2104571" cy="571654"/>
            </a:xfrm>
            <a:prstGeom prst="rect">
              <a:avLst/>
            </a:prstGeom>
            <a:solidFill>
              <a:schemeClr val="tx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Load Users &amp; Exams</a:t>
              </a:r>
            </a:p>
          </p:txBody>
        </p:sp>
        <p:sp>
          <p:nvSpPr>
            <p:cNvPr id="5" name="Diamond 4">
              <a:extLst>
                <a:ext uri="{FF2B5EF4-FFF2-40B4-BE49-F238E27FC236}">
                  <a16:creationId xmlns:a16="http://schemas.microsoft.com/office/drawing/2014/main" id="{C9FA51EC-3097-4F43-B3D3-539F7B369069}"/>
                </a:ext>
              </a:extLst>
            </p:cNvPr>
            <p:cNvSpPr/>
            <p:nvPr/>
          </p:nvSpPr>
          <p:spPr>
            <a:xfrm>
              <a:off x="5094512" y="1914866"/>
              <a:ext cx="1872343" cy="1362373"/>
            </a:xfrm>
            <a:prstGeom prst="diamond">
              <a:avLst/>
            </a:prstGeom>
            <a:solidFill>
              <a:schemeClr val="accent5">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Main Menu</a:t>
              </a:r>
            </a:p>
          </p:txBody>
        </p:sp>
        <p:sp>
          <p:nvSpPr>
            <p:cNvPr id="6" name="Rectangle 5">
              <a:extLst>
                <a:ext uri="{FF2B5EF4-FFF2-40B4-BE49-F238E27FC236}">
                  <a16:creationId xmlns:a16="http://schemas.microsoft.com/office/drawing/2014/main" id="{60725592-BD6F-4049-98C8-A613E072F0CD}"/>
                </a:ext>
              </a:extLst>
            </p:cNvPr>
            <p:cNvSpPr/>
            <p:nvPr/>
          </p:nvSpPr>
          <p:spPr>
            <a:xfrm>
              <a:off x="2035623" y="2429159"/>
              <a:ext cx="1502234" cy="358244"/>
            </a:xfrm>
            <a:prstGeom prst="rect">
              <a:avLst/>
            </a:prstGeom>
            <a:solidFill>
              <a:schemeClr val="accent3">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Admin Login</a:t>
              </a:r>
            </a:p>
          </p:txBody>
        </p:sp>
        <p:sp>
          <p:nvSpPr>
            <p:cNvPr id="7" name="Rectangle 6">
              <a:extLst>
                <a:ext uri="{FF2B5EF4-FFF2-40B4-BE49-F238E27FC236}">
                  <a16:creationId xmlns:a16="http://schemas.microsoft.com/office/drawing/2014/main" id="{B047BC69-3F59-4CDB-BDC1-DB8CE63ADB76}"/>
                </a:ext>
              </a:extLst>
            </p:cNvPr>
            <p:cNvSpPr/>
            <p:nvPr/>
          </p:nvSpPr>
          <p:spPr>
            <a:xfrm>
              <a:off x="8643258" y="2416931"/>
              <a:ext cx="1473199" cy="358244"/>
            </a:xfrm>
            <a:prstGeom prst="rect">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User Menu</a:t>
              </a:r>
            </a:p>
          </p:txBody>
        </p:sp>
        <p:sp>
          <p:nvSpPr>
            <p:cNvPr id="11" name="Rectangle 10">
              <a:extLst>
                <a:ext uri="{FF2B5EF4-FFF2-40B4-BE49-F238E27FC236}">
                  <a16:creationId xmlns:a16="http://schemas.microsoft.com/office/drawing/2014/main" id="{145A11B0-FF5F-4753-9EB7-DD46CE57B82B}"/>
                </a:ext>
              </a:extLst>
            </p:cNvPr>
            <p:cNvSpPr/>
            <p:nvPr/>
          </p:nvSpPr>
          <p:spPr>
            <a:xfrm>
              <a:off x="8643258" y="4271625"/>
              <a:ext cx="1473199" cy="358244"/>
            </a:xfrm>
            <a:prstGeom prst="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Take Exam</a:t>
              </a:r>
            </a:p>
          </p:txBody>
        </p:sp>
        <p:sp>
          <p:nvSpPr>
            <p:cNvPr id="12" name="Rectangle 11">
              <a:extLst>
                <a:ext uri="{FF2B5EF4-FFF2-40B4-BE49-F238E27FC236}">
                  <a16:creationId xmlns:a16="http://schemas.microsoft.com/office/drawing/2014/main" id="{AEBDB794-FB40-404A-AA59-5E89F5D78AF6}"/>
                </a:ext>
              </a:extLst>
            </p:cNvPr>
            <p:cNvSpPr/>
            <p:nvPr/>
          </p:nvSpPr>
          <p:spPr>
            <a:xfrm>
              <a:off x="5355768" y="3742700"/>
              <a:ext cx="1349829" cy="640613"/>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Exit Program</a:t>
              </a:r>
            </a:p>
          </p:txBody>
        </p:sp>
        <p:cxnSp>
          <p:nvCxnSpPr>
            <p:cNvPr id="14" name="Straight Arrow Connector 13">
              <a:extLst>
                <a:ext uri="{FF2B5EF4-FFF2-40B4-BE49-F238E27FC236}">
                  <a16:creationId xmlns:a16="http://schemas.microsoft.com/office/drawing/2014/main" id="{6A78F41A-8620-42C7-A794-90B20B9BEB76}"/>
                </a:ext>
              </a:extLst>
            </p:cNvPr>
            <p:cNvCxnSpPr>
              <a:stCxn id="3" idx="2"/>
              <a:endCxn id="4" idx="0"/>
            </p:cNvCxnSpPr>
            <p:nvPr/>
          </p:nvCxnSpPr>
          <p:spPr>
            <a:xfrm>
              <a:off x="6030683" y="730887"/>
              <a:ext cx="2" cy="3589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631428FB-A2BC-4E61-BF8E-3E06FD397279}"/>
                </a:ext>
              </a:extLst>
            </p:cNvPr>
            <p:cNvSpPr/>
            <p:nvPr/>
          </p:nvSpPr>
          <p:spPr>
            <a:xfrm>
              <a:off x="8643258" y="3070756"/>
              <a:ext cx="1473199" cy="358244"/>
            </a:xfrm>
            <a:prstGeom prst="rect">
              <a:avLst/>
            </a:prstGeom>
            <a:solidFill>
              <a:schemeClr val="accent3">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Register User</a:t>
              </a:r>
            </a:p>
          </p:txBody>
        </p:sp>
        <p:sp>
          <p:nvSpPr>
            <p:cNvPr id="16" name="Rectangle 15">
              <a:extLst>
                <a:ext uri="{FF2B5EF4-FFF2-40B4-BE49-F238E27FC236}">
                  <a16:creationId xmlns:a16="http://schemas.microsoft.com/office/drawing/2014/main" id="{1CA96171-4640-4488-892D-6821B804E769}"/>
                </a:ext>
              </a:extLst>
            </p:cNvPr>
            <p:cNvSpPr/>
            <p:nvPr/>
          </p:nvSpPr>
          <p:spPr>
            <a:xfrm>
              <a:off x="8643258" y="3623282"/>
              <a:ext cx="1473199" cy="358244"/>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Login User</a:t>
              </a:r>
            </a:p>
          </p:txBody>
        </p:sp>
        <p:sp>
          <p:nvSpPr>
            <p:cNvPr id="17" name="Rectangle 16">
              <a:extLst>
                <a:ext uri="{FF2B5EF4-FFF2-40B4-BE49-F238E27FC236}">
                  <a16:creationId xmlns:a16="http://schemas.microsoft.com/office/drawing/2014/main" id="{143F5218-C1D1-434F-957C-D07EBBF63691}"/>
                </a:ext>
              </a:extLst>
            </p:cNvPr>
            <p:cNvSpPr/>
            <p:nvPr/>
          </p:nvSpPr>
          <p:spPr>
            <a:xfrm>
              <a:off x="8643258" y="4919968"/>
              <a:ext cx="1473199" cy="358244"/>
            </a:xfrm>
            <a:prstGeom prst="rect">
              <a:avLst/>
            </a:prstGeom>
            <a:solidFill>
              <a:schemeClr val="bg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Logout</a:t>
              </a:r>
            </a:p>
          </p:txBody>
        </p:sp>
        <p:sp>
          <p:nvSpPr>
            <p:cNvPr id="18" name="Rectangle 17">
              <a:extLst>
                <a:ext uri="{FF2B5EF4-FFF2-40B4-BE49-F238E27FC236}">
                  <a16:creationId xmlns:a16="http://schemas.microsoft.com/office/drawing/2014/main" id="{58D57257-30B5-4235-8212-1DD2DD6F92D0}"/>
                </a:ext>
              </a:extLst>
            </p:cNvPr>
            <p:cNvSpPr/>
            <p:nvPr/>
          </p:nvSpPr>
          <p:spPr>
            <a:xfrm>
              <a:off x="8643257" y="5588001"/>
              <a:ext cx="1473199" cy="610388"/>
            </a:xfrm>
            <a:prstGeom prst="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Exit to Main Menu</a:t>
              </a:r>
            </a:p>
          </p:txBody>
        </p:sp>
        <p:sp>
          <p:nvSpPr>
            <p:cNvPr id="19" name="Diamond 18">
              <a:extLst>
                <a:ext uri="{FF2B5EF4-FFF2-40B4-BE49-F238E27FC236}">
                  <a16:creationId xmlns:a16="http://schemas.microsoft.com/office/drawing/2014/main" id="{B602B169-4831-4C95-BD66-A6FC113FB456}"/>
                </a:ext>
              </a:extLst>
            </p:cNvPr>
            <p:cNvSpPr/>
            <p:nvPr/>
          </p:nvSpPr>
          <p:spPr>
            <a:xfrm>
              <a:off x="1850569" y="3249878"/>
              <a:ext cx="1872343" cy="1362373"/>
            </a:xfrm>
            <a:prstGeom prst="diamond">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Admin Menu</a:t>
              </a:r>
            </a:p>
          </p:txBody>
        </p:sp>
        <p:sp>
          <p:nvSpPr>
            <p:cNvPr id="21" name="Rectangle 20">
              <a:extLst>
                <a:ext uri="{FF2B5EF4-FFF2-40B4-BE49-F238E27FC236}">
                  <a16:creationId xmlns:a16="http://schemas.microsoft.com/office/drawing/2014/main" id="{CDFBFF31-9BB2-4AB2-8642-75A3C862277A}"/>
                </a:ext>
              </a:extLst>
            </p:cNvPr>
            <p:cNvSpPr/>
            <p:nvPr/>
          </p:nvSpPr>
          <p:spPr>
            <a:xfrm>
              <a:off x="2035623" y="4889164"/>
              <a:ext cx="1502234" cy="358244"/>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Create Exam</a:t>
              </a:r>
            </a:p>
          </p:txBody>
        </p:sp>
        <p:sp>
          <p:nvSpPr>
            <p:cNvPr id="22" name="Rectangle 21">
              <a:extLst>
                <a:ext uri="{FF2B5EF4-FFF2-40B4-BE49-F238E27FC236}">
                  <a16:creationId xmlns:a16="http://schemas.microsoft.com/office/drawing/2014/main" id="{7F9BF4D3-C676-4F5B-A34D-969923367B9D}"/>
                </a:ext>
              </a:extLst>
            </p:cNvPr>
            <p:cNvSpPr/>
            <p:nvPr/>
          </p:nvSpPr>
          <p:spPr>
            <a:xfrm>
              <a:off x="2050140" y="5588001"/>
              <a:ext cx="1473199" cy="610388"/>
            </a:xfrm>
            <a:prstGeom prst="rect">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Exit to Main Menu</a:t>
              </a:r>
            </a:p>
          </p:txBody>
        </p:sp>
        <p:cxnSp>
          <p:nvCxnSpPr>
            <p:cNvPr id="26" name="Straight Arrow Connector 25">
              <a:extLst>
                <a:ext uri="{FF2B5EF4-FFF2-40B4-BE49-F238E27FC236}">
                  <a16:creationId xmlns:a16="http://schemas.microsoft.com/office/drawing/2014/main" id="{DBF22735-153D-4E12-9334-DEFEF800DF80}"/>
                </a:ext>
              </a:extLst>
            </p:cNvPr>
            <p:cNvCxnSpPr>
              <a:stCxn id="4" idx="2"/>
              <a:endCxn id="5" idx="0"/>
            </p:cNvCxnSpPr>
            <p:nvPr/>
          </p:nvCxnSpPr>
          <p:spPr>
            <a:xfrm flipH="1">
              <a:off x="6030684" y="1661468"/>
              <a:ext cx="1" cy="2533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3D519F83-0059-4759-ABBD-97AA957D2AE6}"/>
                </a:ext>
              </a:extLst>
            </p:cNvPr>
            <p:cNvCxnSpPr>
              <a:stCxn id="5" idx="1"/>
              <a:endCxn id="6" idx="3"/>
            </p:cNvCxnSpPr>
            <p:nvPr/>
          </p:nvCxnSpPr>
          <p:spPr>
            <a:xfrm flipH="1">
              <a:off x="3537857" y="2596053"/>
              <a:ext cx="1556655" cy="122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3723F692-2D7C-4D60-9758-12A543D65EFE}"/>
                </a:ext>
              </a:extLst>
            </p:cNvPr>
            <p:cNvCxnSpPr>
              <a:stCxn id="6" idx="2"/>
              <a:endCxn id="19" idx="0"/>
            </p:cNvCxnSpPr>
            <p:nvPr/>
          </p:nvCxnSpPr>
          <p:spPr>
            <a:xfrm>
              <a:off x="2786740" y="2787403"/>
              <a:ext cx="1" cy="462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38D294FE-E74A-424F-BA0D-313CC417EE42}"/>
                </a:ext>
              </a:extLst>
            </p:cNvPr>
            <p:cNvCxnSpPr>
              <a:stCxn id="19" idx="2"/>
              <a:endCxn id="21" idx="0"/>
            </p:cNvCxnSpPr>
            <p:nvPr/>
          </p:nvCxnSpPr>
          <p:spPr>
            <a:xfrm flipH="1">
              <a:off x="2786740" y="4612251"/>
              <a:ext cx="1" cy="2769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FB5869E-92D7-4D76-90C8-3CC70232DA53}"/>
                </a:ext>
              </a:extLst>
            </p:cNvPr>
            <p:cNvCxnSpPr>
              <a:stCxn id="21" idx="2"/>
              <a:endCxn id="22" idx="0"/>
            </p:cNvCxnSpPr>
            <p:nvPr/>
          </p:nvCxnSpPr>
          <p:spPr>
            <a:xfrm>
              <a:off x="2786740" y="5247408"/>
              <a:ext cx="0" cy="340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2A3BDB2A-7B43-4EF0-B9CA-38471459A244}"/>
                </a:ext>
              </a:extLst>
            </p:cNvPr>
            <p:cNvCxnSpPr>
              <a:cxnSpLocks/>
              <a:stCxn id="22" idx="3"/>
              <a:endCxn id="5" idx="1"/>
            </p:cNvCxnSpPr>
            <p:nvPr/>
          </p:nvCxnSpPr>
          <p:spPr>
            <a:xfrm flipV="1">
              <a:off x="3523339" y="2596053"/>
              <a:ext cx="1571173" cy="3297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429D884-B4F0-4F18-9045-1F30ECF82D34}"/>
                </a:ext>
              </a:extLst>
            </p:cNvPr>
            <p:cNvCxnSpPr>
              <a:stCxn id="5" idx="2"/>
              <a:endCxn id="12" idx="0"/>
            </p:cNvCxnSpPr>
            <p:nvPr/>
          </p:nvCxnSpPr>
          <p:spPr>
            <a:xfrm flipH="1">
              <a:off x="6030683" y="3277239"/>
              <a:ext cx="1" cy="465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560990E-C642-4936-980A-CCC9335FECCF}"/>
                </a:ext>
              </a:extLst>
            </p:cNvPr>
            <p:cNvCxnSpPr>
              <a:stCxn id="5" idx="3"/>
              <a:endCxn id="7" idx="1"/>
            </p:cNvCxnSpPr>
            <p:nvPr/>
          </p:nvCxnSpPr>
          <p:spPr>
            <a:xfrm>
              <a:off x="6966855" y="2596053"/>
              <a:ext cx="16764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039F8FBE-812C-47BB-BCD7-F83CB61FFFBA}"/>
                </a:ext>
              </a:extLst>
            </p:cNvPr>
            <p:cNvCxnSpPr>
              <a:stCxn id="7" idx="2"/>
              <a:endCxn id="15" idx="0"/>
            </p:cNvCxnSpPr>
            <p:nvPr/>
          </p:nvCxnSpPr>
          <p:spPr>
            <a:xfrm>
              <a:off x="9379858" y="2775175"/>
              <a:ext cx="0" cy="295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0FB23375-6E15-4E7B-8C3C-C0D663096F68}"/>
                </a:ext>
              </a:extLst>
            </p:cNvPr>
            <p:cNvCxnSpPr>
              <a:stCxn id="15" idx="2"/>
              <a:endCxn id="16" idx="0"/>
            </p:cNvCxnSpPr>
            <p:nvPr/>
          </p:nvCxnSpPr>
          <p:spPr>
            <a:xfrm>
              <a:off x="9379858" y="3429000"/>
              <a:ext cx="0" cy="1942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104A1D3E-8C52-40DA-9772-315CFC60C935}"/>
                </a:ext>
              </a:extLst>
            </p:cNvPr>
            <p:cNvCxnSpPr>
              <a:stCxn id="16" idx="2"/>
              <a:endCxn id="11" idx="0"/>
            </p:cNvCxnSpPr>
            <p:nvPr/>
          </p:nvCxnSpPr>
          <p:spPr>
            <a:xfrm>
              <a:off x="9379858" y="3981526"/>
              <a:ext cx="0" cy="290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43EF8628-50BA-4047-B331-3ADD2BA6DD9C}"/>
                </a:ext>
              </a:extLst>
            </p:cNvPr>
            <p:cNvCxnSpPr>
              <a:stCxn id="11" idx="2"/>
              <a:endCxn id="17" idx="0"/>
            </p:cNvCxnSpPr>
            <p:nvPr/>
          </p:nvCxnSpPr>
          <p:spPr>
            <a:xfrm>
              <a:off x="9379858" y="4629869"/>
              <a:ext cx="0" cy="290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EF61D766-5511-4F25-ADC1-E0E541ED3ECE}"/>
                </a:ext>
              </a:extLst>
            </p:cNvPr>
            <p:cNvCxnSpPr>
              <a:stCxn id="17" idx="2"/>
              <a:endCxn id="18" idx="0"/>
            </p:cNvCxnSpPr>
            <p:nvPr/>
          </p:nvCxnSpPr>
          <p:spPr>
            <a:xfrm flipH="1">
              <a:off x="9379857" y="5278212"/>
              <a:ext cx="1" cy="309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A823E287-7321-43F3-B381-797E5392BB8F}"/>
                </a:ext>
              </a:extLst>
            </p:cNvPr>
            <p:cNvCxnSpPr>
              <a:stCxn id="18" idx="1"/>
              <a:endCxn id="5" idx="3"/>
            </p:cNvCxnSpPr>
            <p:nvPr/>
          </p:nvCxnSpPr>
          <p:spPr>
            <a:xfrm flipH="1" flipV="1">
              <a:off x="6966855" y="2596053"/>
              <a:ext cx="1676402" cy="3297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79" name="Title 1">
            <a:extLst>
              <a:ext uri="{FF2B5EF4-FFF2-40B4-BE49-F238E27FC236}">
                <a16:creationId xmlns:a16="http://schemas.microsoft.com/office/drawing/2014/main" id="{CFC8F79E-CE33-4FCC-8428-A9BC5D78BDB9}"/>
              </a:ext>
            </a:extLst>
          </p:cNvPr>
          <p:cNvSpPr>
            <a:spLocks noGrp="1"/>
          </p:cNvSpPr>
          <p:nvPr>
            <p:ph type="title"/>
          </p:nvPr>
        </p:nvSpPr>
        <p:spPr>
          <a:xfrm>
            <a:off x="874483" y="615419"/>
            <a:ext cx="2859315" cy="624115"/>
          </a:xfrm>
        </p:spPr>
        <p:txBody>
          <a:bodyPr>
            <a:normAutofit/>
          </a:bodyPr>
          <a:lstStyle/>
          <a:p>
            <a:r>
              <a:rPr lang="en-IN" sz="3000" dirty="0">
                <a:latin typeface="Times New Roman" panose="02020603050405020304" pitchFamily="18" charset="0"/>
                <a:cs typeface="Times New Roman" panose="02020603050405020304" pitchFamily="18" charset="0"/>
              </a:rPr>
              <a:t>FLOWCHART</a:t>
            </a:r>
          </a:p>
        </p:txBody>
      </p:sp>
    </p:spTree>
    <p:extLst>
      <p:ext uri="{BB962C8B-B14F-4D97-AF65-F5344CB8AC3E}">
        <p14:creationId xmlns:p14="http://schemas.microsoft.com/office/powerpoint/2010/main" val="289478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F2E8-5EA6-44D1-90E4-4FA70D0FF6D4}"/>
              </a:ext>
            </a:extLst>
          </p:cNvPr>
          <p:cNvSpPr>
            <a:spLocks noGrp="1"/>
          </p:cNvSpPr>
          <p:nvPr>
            <p:ph type="title"/>
          </p:nvPr>
        </p:nvSpPr>
        <p:spPr>
          <a:xfrm>
            <a:off x="906089" y="586206"/>
            <a:ext cx="3948511" cy="615197"/>
          </a:xfrm>
        </p:spPr>
        <p:txBody>
          <a:bodyPr>
            <a:normAutofit/>
          </a:bodyPr>
          <a:lstStyle/>
          <a:p>
            <a:r>
              <a:rPr lang="en-GB" sz="3000" cap="none" dirty="0">
                <a:latin typeface="Times New Roman" panose="02020603050405020304" pitchFamily="18" charset="0"/>
                <a:cs typeface="Times New Roman" panose="02020603050405020304" pitchFamily="18" charset="0"/>
              </a:rPr>
              <a:t>USE CASE DIAGRAM</a:t>
            </a:r>
            <a:endParaRPr lang="en-IN" sz="3000" dirty="0"/>
          </a:p>
        </p:txBody>
      </p:sp>
      <p:grpSp>
        <p:nvGrpSpPr>
          <p:cNvPr id="41" name="Group 40">
            <a:extLst>
              <a:ext uri="{FF2B5EF4-FFF2-40B4-BE49-F238E27FC236}">
                <a16:creationId xmlns:a16="http://schemas.microsoft.com/office/drawing/2014/main" id="{C4E18B24-F503-4411-8909-67FF2067867A}"/>
              </a:ext>
            </a:extLst>
          </p:cNvPr>
          <p:cNvGrpSpPr/>
          <p:nvPr/>
        </p:nvGrpSpPr>
        <p:grpSpPr>
          <a:xfrm>
            <a:off x="1171123" y="3741820"/>
            <a:ext cx="9329787" cy="2100113"/>
            <a:chOff x="250375" y="1757058"/>
            <a:chExt cx="9138175" cy="2100113"/>
          </a:xfrm>
        </p:grpSpPr>
        <p:sp>
          <p:nvSpPr>
            <p:cNvPr id="4" name="Rectangle: Rounded Corners 3">
              <a:extLst>
                <a:ext uri="{FF2B5EF4-FFF2-40B4-BE49-F238E27FC236}">
                  <a16:creationId xmlns:a16="http://schemas.microsoft.com/office/drawing/2014/main" id="{0974C04A-AC09-4297-AA80-68903B655B3C}"/>
                </a:ext>
              </a:extLst>
            </p:cNvPr>
            <p:cNvSpPr/>
            <p:nvPr/>
          </p:nvSpPr>
          <p:spPr>
            <a:xfrm>
              <a:off x="250375" y="3121401"/>
              <a:ext cx="1219200" cy="615197"/>
            </a:xfrm>
            <a:prstGeom prst="roundRect">
              <a:avLst/>
            </a:prstGeom>
            <a:solidFill>
              <a:schemeClr val="bg2"/>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User</a:t>
              </a:r>
            </a:p>
          </p:txBody>
        </p:sp>
        <p:sp>
          <p:nvSpPr>
            <p:cNvPr id="5" name="Oval 4">
              <a:extLst>
                <a:ext uri="{FF2B5EF4-FFF2-40B4-BE49-F238E27FC236}">
                  <a16:creationId xmlns:a16="http://schemas.microsoft.com/office/drawing/2014/main" id="{8894A605-D234-425C-9F9A-6630A6B8863F}"/>
                </a:ext>
              </a:extLst>
            </p:cNvPr>
            <p:cNvSpPr/>
            <p:nvPr/>
          </p:nvSpPr>
          <p:spPr>
            <a:xfrm>
              <a:off x="2286001" y="3000829"/>
              <a:ext cx="1683658" cy="856342"/>
            </a:xfrm>
            <a:prstGeom prst="ellipse">
              <a:avLst/>
            </a:prstGeom>
            <a:solidFill>
              <a:schemeClr val="bg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Register</a:t>
              </a:r>
            </a:p>
          </p:txBody>
        </p:sp>
        <p:sp>
          <p:nvSpPr>
            <p:cNvPr id="6" name="Oval 5">
              <a:extLst>
                <a:ext uri="{FF2B5EF4-FFF2-40B4-BE49-F238E27FC236}">
                  <a16:creationId xmlns:a16="http://schemas.microsoft.com/office/drawing/2014/main" id="{3207E7B7-2A66-437C-B196-0CF4DC312244}"/>
                </a:ext>
              </a:extLst>
            </p:cNvPr>
            <p:cNvSpPr/>
            <p:nvPr/>
          </p:nvSpPr>
          <p:spPr>
            <a:xfrm>
              <a:off x="4020457" y="1757058"/>
              <a:ext cx="1683658" cy="856342"/>
            </a:xfrm>
            <a:prstGeom prst="ellipse">
              <a:avLst/>
            </a:prstGeom>
            <a:solidFill>
              <a:schemeClr val="accent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Login</a:t>
              </a:r>
            </a:p>
          </p:txBody>
        </p:sp>
        <p:sp>
          <p:nvSpPr>
            <p:cNvPr id="7" name="Oval 6">
              <a:extLst>
                <a:ext uri="{FF2B5EF4-FFF2-40B4-BE49-F238E27FC236}">
                  <a16:creationId xmlns:a16="http://schemas.microsoft.com/office/drawing/2014/main" id="{F3F7F0CB-8430-45C8-B0A7-7FE438B2E84D}"/>
                </a:ext>
              </a:extLst>
            </p:cNvPr>
            <p:cNvSpPr/>
            <p:nvPr/>
          </p:nvSpPr>
          <p:spPr>
            <a:xfrm>
              <a:off x="5646057" y="3000828"/>
              <a:ext cx="1683658" cy="856342"/>
            </a:xfrm>
            <a:prstGeom prst="ellipse">
              <a:avLst/>
            </a:prstGeom>
            <a:solidFill>
              <a:schemeClr val="accent3">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Take Exam</a:t>
              </a:r>
            </a:p>
          </p:txBody>
        </p:sp>
        <p:sp>
          <p:nvSpPr>
            <p:cNvPr id="9" name="Oval 8">
              <a:extLst>
                <a:ext uri="{FF2B5EF4-FFF2-40B4-BE49-F238E27FC236}">
                  <a16:creationId xmlns:a16="http://schemas.microsoft.com/office/drawing/2014/main" id="{1E090393-F66B-4927-920F-15A4B25685F6}"/>
                </a:ext>
              </a:extLst>
            </p:cNvPr>
            <p:cNvSpPr/>
            <p:nvPr/>
          </p:nvSpPr>
          <p:spPr>
            <a:xfrm>
              <a:off x="7704892" y="1757058"/>
              <a:ext cx="1683658" cy="856342"/>
            </a:xfrm>
            <a:prstGeom prst="ellipse">
              <a:avLst/>
            </a:prstGeom>
            <a:solidFill>
              <a:schemeClr val="accent4">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dirty="0">
                  <a:latin typeface="Times New Roman" panose="02020603050405020304" pitchFamily="18" charset="0"/>
                  <a:cs typeface="Times New Roman" panose="02020603050405020304" pitchFamily="18" charset="0"/>
                </a:rPr>
                <a:t>Logout</a:t>
              </a:r>
            </a:p>
          </p:txBody>
        </p:sp>
        <p:cxnSp>
          <p:nvCxnSpPr>
            <p:cNvPr id="13" name="Straight Arrow Connector 12">
              <a:extLst>
                <a:ext uri="{FF2B5EF4-FFF2-40B4-BE49-F238E27FC236}">
                  <a16:creationId xmlns:a16="http://schemas.microsoft.com/office/drawing/2014/main" id="{B87C07E3-4FB1-4BBE-89C8-897045C38F2C}"/>
                </a:ext>
              </a:extLst>
            </p:cNvPr>
            <p:cNvCxnSpPr>
              <a:stCxn id="4" idx="3"/>
              <a:endCxn id="5" idx="2"/>
            </p:cNvCxnSpPr>
            <p:nvPr/>
          </p:nvCxnSpPr>
          <p:spPr>
            <a:xfrm>
              <a:off x="1469575" y="3429000"/>
              <a:ext cx="81642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C8C24CF-B83A-4276-B85A-E4DEC17B545C}"/>
                </a:ext>
              </a:extLst>
            </p:cNvPr>
            <p:cNvCxnSpPr>
              <a:cxnSpLocks/>
              <a:stCxn id="5" idx="7"/>
              <a:endCxn id="6" idx="3"/>
            </p:cNvCxnSpPr>
            <p:nvPr/>
          </p:nvCxnSpPr>
          <p:spPr>
            <a:xfrm flipV="1">
              <a:off x="3723093" y="2487992"/>
              <a:ext cx="543930" cy="6382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5A244EE8-382D-420C-B3D4-C6B16020815E}"/>
                </a:ext>
              </a:extLst>
            </p:cNvPr>
            <p:cNvCxnSpPr>
              <a:cxnSpLocks/>
              <a:stCxn id="6" idx="5"/>
              <a:endCxn id="7" idx="1"/>
            </p:cNvCxnSpPr>
            <p:nvPr/>
          </p:nvCxnSpPr>
          <p:spPr>
            <a:xfrm>
              <a:off x="5457549" y="2487992"/>
              <a:ext cx="435074" cy="638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0C74C78E-470F-4094-9209-16641777D195}"/>
                </a:ext>
              </a:extLst>
            </p:cNvPr>
            <p:cNvCxnSpPr>
              <a:cxnSpLocks/>
              <a:stCxn id="7" idx="7"/>
              <a:endCxn id="9" idx="3"/>
            </p:cNvCxnSpPr>
            <p:nvPr/>
          </p:nvCxnSpPr>
          <p:spPr>
            <a:xfrm flipV="1">
              <a:off x="7083148" y="2487992"/>
              <a:ext cx="868310" cy="638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8EA0B74A-50DC-43FD-AFCE-2F640F814FA3}"/>
              </a:ext>
            </a:extLst>
          </p:cNvPr>
          <p:cNvGrpSpPr/>
          <p:nvPr/>
        </p:nvGrpSpPr>
        <p:grpSpPr>
          <a:xfrm>
            <a:off x="5634800" y="803004"/>
            <a:ext cx="4008962" cy="2313177"/>
            <a:chOff x="2717429" y="1236741"/>
            <a:chExt cx="4008962" cy="2313177"/>
          </a:xfrm>
        </p:grpSpPr>
        <p:sp>
          <p:nvSpPr>
            <p:cNvPr id="24" name="Rectangle: Rounded Corners 23">
              <a:extLst>
                <a:ext uri="{FF2B5EF4-FFF2-40B4-BE49-F238E27FC236}">
                  <a16:creationId xmlns:a16="http://schemas.microsoft.com/office/drawing/2014/main" id="{AE460884-7165-4D73-841C-86FA893DD94B}"/>
                </a:ext>
              </a:extLst>
            </p:cNvPr>
            <p:cNvSpPr/>
            <p:nvPr/>
          </p:nvSpPr>
          <p:spPr>
            <a:xfrm>
              <a:off x="2717429" y="2025427"/>
              <a:ext cx="1159376" cy="615192"/>
            </a:xfrm>
            <a:prstGeom prst="roundRect">
              <a:avLst/>
            </a:prstGeom>
            <a:solidFill>
              <a:schemeClr val="accent4">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Admin</a:t>
              </a:r>
            </a:p>
          </p:txBody>
        </p:sp>
        <p:sp>
          <p:nvSpPr>
            <p:cNvPr id="25" name="Oval 24">
              <a:extLst>
                <a:ext uri="{FF2B5EF4-FFF2-40B4-BE49-F238E27FC236}">
                  <a16:creationId xmlns:a16="http://schemas.microsoft.com/office/drawing/2014/main" id="{62FC9FB4-F6B4-46DB-8E22-060640C09077}"/>
                </a:ext>
              </a:extLst>
            </p:cNvPr>
            <p:cNvSpPr/>
            <p:nvPr/>
          </p:nvSpPr>
          <p:spPr>
            <a:xfrm>
              <a:off x="4992915" y="1236741"/>
              <a:ext cx="1733476" cy="681788"/>
            </a:xfrm>
            <a:prstGeom prst="ellipse">
              <a:avLst/>
            </a:prstGeom>
            <a:solidFill>
              <a:schemeClr val="accent5">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Admin Login</a:t>
              </a:r>
            </a:p>
          </p:txBody>
        </p:sp>
        <p:sp>
          <p:nvSpPr>
            <p:cNvPr id="31" name="Oval 30">
              <a:extLst>
                <a:ext uri="{FF2B5EF4-FFF2-40B4-BE49-F238E27FC236}">
                  <a16:creationId xmlns:a16="http://schemas.microsoft.com/office/drawing/2014/main" id="{9C03FECA-EEDD-4F11-96D5-844A858F7A8C}"/>
                </a:ext>
              </a:extLst>
            </p:cNvPr>
            <p:cNvSpPr/>
            <p:nvPr/>
          </p:nvSpPr>
          <p:spPr>
            <a:xfrm>
              <a:off x="4992915" y="2868130"/>
              <a:ext cx="1733476" cy="681788"/>
            </a:xfrm>
            <a:prstGeom prst="ellipse">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Create Exam</a:t>
              </a:r>
            </a:p>
          </p:txBody>
        </p:sp>
        <p:cxnSp>
          <p:nvCxnSpPr>
            <p:cNvPr id="27" name="Straight Arrow Connector 26">
              <a:extLst>
                <a:ext uri="{FF2B5EF4-FFF2-40B4-BE49-F238E27FC236}">
                  <a16:creationId xmlns:a16="http://schemas.microsoft.com/office/drawing/2014/main" id="{7675008F-6DBE-4597-950C-E615160EB6A2}"/>
                </a:ext>
              </a:extLst>
            </p:cNvPr>
            <p:cNvCxnSpPr>
              <a:stCxn id="24" idx="3"/>
              <a:endCxn id="25" idx="2"/>
            </p:cNvCxnSpPr>
            <p:nvPr/>
          </p:nvCxnSpPr>
          <p:spPr>
            <a:xfrm flipV="1">
              <a:off x="3876805" y="1577635"/>
              <a:ext cx="1116110" cy="7553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4D83004-45DA-4C70-8050-3F59B0FCE742}"/>
                </a:ext>
              </a:extLst>
            </p:cNvPr>
            <p:cNvCxnSpPr>
              <a:stCxn id="24" idx="3"/>
              <a:endCxn id="31" idx="2"/>
            </p:cNvCxnSpPr>
            <p:nvPr/>
          </p:nvCxnSpPr>
          <p:spPr>
            <a:xfrm>
              <a:off x="3876805" y="2333023"/>
              <a:ext cx="1116110" cy="876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2674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06EC-2A50-4DA4-AF65-A76250C533A6}"/>
              </a:ext>
            </a:extLst>
          </p:cNvPr>
          <p:cNvSpPr>
            <a:spLocks noGrp="1"/>
          </p:cNvSpPr>
          <p:nvPr>
            <p:ph type="title"/>
          </p:nvPr>
        </p:nvSpPr>
        <p:spPr>
          <a:xfrm>
            <a:off x="913149" y="529969"/>
            <a:ext cx="10364451" cy="798089"/>
          </a:xfrm>
        </p:spPr>
        <p:txBody>
          <a:bodyPr>
            <a:normAutofit/>
          </a:bodyPr>
          <a:lstStyle/>
          <a:p>
            <a:r>
              <a:rPr lang="en-IN" sz="3000"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EF4B2869-D3BC-44CD-86A5-263BB56472BB}"/>
              </a:ext>
            </a:extLst>
          </p:cNvPr>
          <p:cNvSpPr>
            <a:spLocks noGrp="1"/>
          </p:cNvSpPr>
          <p:nvPr>
            <p:ph sz="quarter" idx="13"/>
          </p:nvPr>
        </p:nvSpPr>
        <p:spPr/>
        <p:txBody>
          <a:bodyPr>
            <a:normAutofit/>
          </a:bodyPr>
          <a:lstStyle/>
          <a:p>
            <a:r>
              <a:rPr lang="en-IN" sz="2400" cap="none" dirty="0">
                <a:latin typeface="Times New Roman" panose="02020603050405020304" pitchFamily="18" charset="0"/>
                <a:cs typeface="Times New Roman" panose="02020603050405020304" pitchFamily="18" charset="0"/>
              </a:rPr>
              <a:t>Convenience And Accessibility</a:t>
            </a:r>
          </a:p>
          <a:p>
            <a:r>
              <a:rPr lang="en-IN" sz="2400" cap="none" dirty="0">
                <a:latin typeface="Times New Roman" panose="02020603050405020304" pitchFamily="18" charset="0"/>
                <a:cs typeface="Times New Roman" panose="02020603050405020304" pitchFamily="18" charset="0"/>
              </a:rPr>
              <a:t>Time Efficiency</a:t>
            </a:r>
          </a:p>
          <a:p>
            <a:r>
              <a:rPr lang="en-IN" sz="2400" cap="none" dirty="0">
                <a:latin typeface="Times New Roman" panose="02020603050405020304" pitchFamily="18" charset="0"/>
                <a:cs typeface="Times New Roman" panose="02020603050405020304" pitchFamily="18" charset="0"/>
              </a:rPr>
              <a:t>Security And Integrity</a:t>
            </a:r>
          </a:p>
          <a:p>
            <a:r>
              <a:rPr lang="en-IN" sz="2400" cap="none" dirty="0">
                <a:latin typeface="Times New Roman" panose="02020603050405020304" pitchFamily="18" charset="0"/>
                <a:cs typeface="Times New Roman" panose="02020603050405020304" pitchFamily="18" charset="0"/>
              </a:rPr>
              <a:t>Time Management</a:t>
            </a:r>
          </a:p>
          <a:p>
            <a:r>
              <a:rPr lang="en-IN" sz="2400" i="0" cap="none" dirty="0">
                <a:solidFill>
                  <a:srgbClr val="1F1F1F"/>
                </a:solidFill>
                <a:effectLst/>
                <a:latin typeface="Times New Roman" panose="02020603050405020304" pitchFamily="18" charset="0"/>
                <a:cs typeface="Times New Roman" panose="02020603050405020304" pitchFamily="18" charset="0"/>
              </a:rPr>
              <a:t>Environmentally Friendly</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5895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A1B09-183F-4E2E-A320-CB989BD6A7DF}"/>
              </a:ext>
            </a:extLst>
          </p:cNvPr>
          <p:cNvSpPr>
            <a:spLocks noGrp="1"/>
          </p:cNvSpPr>
          <p:nvPr>
            <p:ph type="title"/>
          </p:nvPr>
        </p:nvSpPr>
        <p:spPr>
          <a:xfrm>
            <a:off x="913775" y="618517"/>
            <a:ext cx="10364451" cy="803883"/>
          </a:xfrm>
        </p:spPr>
        <p:txBody>
          <a:bodyPr>
            <a:normAutofit/>
          </a:bodyPr>
          <a:lstStyle/>
          <a:p>
            <a:r>
              <a:rPr lang="en-IN" sz="3000"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A88B1DA4-81E9-4C70-8C63-6CA49D11173E}"/>
              </a:ext>
            </a:extLst>
          </p:cNvPr>
          <p:cNvSpPr>
            <a:spLocks noGrp="1"/>
          </p:cNvSpPr>
          <p:nvPr>
            <p:ph sz="quarter" idx="13"/>
          </p:nvPr>
        </p:nvSpPr>
        <p:spPr/>
        <p:txBody>
          <a:bodyPr>
            <a:normAutofit/>
          </a:bodyPr>
          <a:lstStyle/>
          <a:p>
            <a:r>
              <a:rPr lang="en-IN" sz="2400" cap="none" dirty="0">
                <a:latin typeface="Times New Roman" panose="02020603050405020304" pitchFamily="18" charset="0"/>
                <a:cs typeface="Times New Roman" panose="02020603050405020304" pitchFamily="18" charset="0"/>
              </a:rPr>
              <a:t>Educational institutions</a:t>
            </a:r>
          </a:p>
          <a:p>
            <a:r>
              <a:rPr lang="en-IN" sz="2400" cap="none" dirty="0">
                <a:latin typeface="Times New Roman" panose="02020603050405020304" pitchFamily="18" charset="0"/>
                <a:cs typeface="Times New Roman" panose="02020603050405020304" pitchFamily="18" charset="0"/>
              </a:rPr>
              <a:t>Training institutes</a:t>
            </a:r>
          </a:p>
          <a:p>
            <a:r>
              <a:rPr lang="en-IN" sz="2400" cap="none" dirty="0">
                <a:latin typeface="Times New Roman" panose="02020603050405020304" pitchFamily="18" charset="0"/>
                <a:cs typeface="Times New Roman" panose="02020603050405020304" pitchFamily="18" charset="0"/>
              </a:rPr>
              <a:t>Government and public sector</a:t>
            </a:r>
          </a:p>
          <a:p>
            <a:r>
              <a:rPr lang="en-IN" sz="2400" cap="none" dirty="0">
                <a:latin typeface="Times New Roman" panose="02020603050405020304" pitchFamily="18" charset="0"/>
                <a:cs typeface="Times New Roman" panose="02020603050405020304" pitchFamily="18" charset="0"/>
              </a:rPr>
              <a:t>Competitive exam coaching</a:t>
            </a:r>
          </a:p>
          <a:p>
            <a:r>
              <a:rPr lang="en-IN" sz="2400" cap="none" dirty="0">
                <a:latin typeface="Times New Roman" panose="02020603050405020304" pitchFamily="18" charset="0"/>
                <a:cs typeface="Times New Roman" panose="02020603050405020304" pitchFamily="18" charset="0"/>
              </a:rPr>
              <a:t>Online tutoring platforms</a:t>
            </a:r>
          </a:p>
        </p:txBody>
      </p:sp>
      <p:pic>
        <p:nvPicPr>
          <p:cNvPr id="7" name="Picture 6">
            <a:extLst>
              <a:ext uri="{FF2B5EF4-FFF2-40B4-BE49-F238E27FC236}">
                <a16:creationId xmlns:a16="http://schemas.microsoft.com/office/drawing/2014/main" id="{E3D510BF-9CF9-4A46-B7F6-99350CE544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2158" y="2235200"/>
            <a:ext cx="3865804" cy="34241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33179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91D3A-E6A4-4004-930E-E60A0C8DE136}"/>
              </a:ext>
            </a:extLst>
          </p:cNvPr>
          <p:cNvSpPr>
            <a:spLocks noGrp="1"/>
          </p:cNvSpPr>
          <p:nvPr>
            <p:ph type="title"/>
          </p:nvPr>
        </p:nvSpPr>
        <p:spPr>
          <a:xfrm>
            <a:off x="5166461" y="168574"/>
            <a:ext cx="2134225" cy="397483"/>
          </a:xfrm>
        </p:spPr>
        <p:txBody>
          <a:bodyPr>
            <a:normAutofit fontScale="90000"/>
          </a:bodyPr>
          <a:lstStyle/>
          <a:p>
            <a:r>
              <a:rPr lang="en-IN" sz="3000" dirty="0">
                <a:latin typeface="Times New Roman" panose="02020603050405020304" pitchFamily="18" charset="0"/>
                <a:cs typeface="Times New Roman" panose="02020603050405020304" pitchFamily="18" charset="0"/>
              </a:rPr>
              <a:t>Results</a:t>
            </a:r>
          </a:p>
        </p:txBody>
      </p:sp>
      <p:pic>
        <p:nvPicPr>
          <p:cNvPr id="5" name="Picture 4">
            <a:extLst>
              <a:ext uri="{FF2B5EF4-FFF2-40B4-BE49-F238E27FC236}">
                <a16:creationId xmlns:a16="http://schemas.microsoft.com/office/drawing/2014/main" id="{6F5BC5AC-CB17-4E2B-AE6E-7653134E4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324" y="1034142"/>
            <a:ext cx="2600325" cy="1457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B99E4B9C-6CB0-47C7-BAA8-78CF28F00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6580" y="740228"/>
            <a:ext cx="2600325" cy="1457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6B3F1B61-5A24-4284-B88C-7852FD087B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3737" y="1199372"/>
            <a:ext cx="4747176" cy="44592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2777CD28-A34D-4A9F-A87F-5BF9A9EE74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087" y="3968678"/>
            <a:ext cx="3098800" cy="13835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B9C523CD-2053-417B-96F5-1251714CEA2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0507" y="2787422"/>
            <a:ext cx="2992469" cy="37460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2697265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713</TotalTime>
  <Words>247</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Tw Cen MT</vt:lpstr>
      <vt:lpstr>Droplet</vt:lpstr>
      <vt:lpstr>PowerPoint Presentation</vt:lpstr>
      <vt:lpstr>CONTENTS </vt:lpstr>
      <vt:lpstr>introduction</vt:lpstr>
      <vt:lpstr>objective</vt:lpstr>
      <vt:lpstr>FLOWCHART</vt:lpstr>
      <vt:lpstr>USE CASE DIAGRAM</vt:lpstr>
      <vt:lpstr>Advantages</vt:lpstr>
      <vt:lpstr>APPLICATIONS</vt:lpstr>
      <vt:lpstr>Results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Pagadala</dc:creator>
  <cp:lastModifiedBy>Revanth kumar</cp:lastModifiedBy>
  <cp:revision>443</cp:revision>
  <dcterms:created xsi:type="dcterms:W3CDTF">2024-08-28T15:25:33Z</dcterms:created>
  <dcterms:modified xsi:type="dcterms:W3CDTF">2024-08-31T23:59:57Z</dcterms:modified>
</cp:coreProperties>
</file>