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21"/>
  </p:notesMasterIdLst>
  <p:sldIdLst>
    <p:sldId id="256" r:id="rId2"/>
    <p:sldId id="257" r:id="rId3"/>
    <p:sldId id="259" r:id="rId4"/>
    <p:sldId id="260" r:id="rId5"/>
    <p:sldId id="261" r:id="rId6"/>
    <p:sldId id="264" r:id="rId7"/>
    <p:sldId id="263" r:id="rId8"/>
    <p:sldId id="265" r:id="rId9"/>
    <p:sldId id="306" r:id="rId10"/>
    <p:sldId id="307" r:id="rId11"/>
    <p:sldId id="308" r:id="rId12"/>
    <p:sldId id="311" r:id="rId13"/>
    <p:sldId id="309" r:id="rId14"/>
    <p:sldId id="310" r:id="rId15"/>
    <p:sldId id="267" r:id="rId16"/>
    <p:sldId id="268" r:id="rId17"/>
    <p:sldId id="269" r:id="rId18"/>
    <p:sldId id="270" r:id="rId19"/>
    <p:sldId id="271"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沁宇" initials="刘" lastIdx="3" clrIdx="0">
    <p:extLst>
      <p:ext uri="{19B8F6BF-5375-455C-9EA6-DF929625EA0E}">
        <p15:presenceInfo xmlns:p15="http://schemas.microsoft.com/office/powerpoint/2012/main" userId="bc2f5e597a19034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2528A"/>
    <a:srgbClr val="2B9375"/>
    <a:srgbClr val="6600CC"/>
    <a:srgbClr val="EAEFF3"/>
    <a:srgbClr val="DE8400"/>
    <a:srgbClr val="EA8B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FB4967-8967-42E5-8A98-6161ED4DD5FA}">
  <a:tblStyle styleId="{89FB4967-8967-42E5-8A98-6161ED4DD5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762" autoAdjust="0"/>
  </p:normalViewPr>
  <p:slideViewPr>
    <p:cSldViewPr snapToGrid="0">
      <p:cViewPr varScale="1">
        <p:scale>
          <a:sx n="124" d="100"/>
          <a:sy n="124" d="100"/>
        </p:scale>
        <p:origin x="4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92dc520636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92dc520636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8768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92dc520636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92dc520636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4395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92dc520636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92dc520636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3384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a0afe67513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a0afe67513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9bdb52dd9e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9bdb52dd9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g9bdb52dd9e_0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9" name="Google Shape;1409;g9bdb52dd9e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7"/>
        <p:cNvGrpSpPr/>
        <p:nvPr/>
      </p:nvGrpSpPr>
      <p:grpSpPr>
        <a:xfrm>
          <a:off x="0" y="0"/>
          <a:ext cx="0" cy="0"/>
          <a:chOff x="0" y="0"/>
          <a:chExt cx="0" cy="0"/>
        </a:xfrm>
      </p:grpSpPr>
      <p:sp>
        <p:nvSpPr>
          <p:cNvPr id="1448" name="Google Shape;1448;g9bdb52dd9e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9" name="Google Shape;1449;g9bdb52dd9e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7"/>
        <p:cNvGrpSpPr/>
        <p:nvPr/>
      </p:nvGrpSpPr>
      <p:grpSpPr>
        <a:xfrm>
          <a:off x="0" y="0"/>
          <a:ext cx="0" cy="0"/>
          <a:chOff x="0" y="0"/>
          <a:chExt cx="0" cy="0"/>
        </a:xfrm>
      </p:grpSpPr>
      <p:sp>
        <p:nvSpPr>
          <p:cNvPr id="1478" name="Google Shape;1478;g8bd6c5274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9" name="Google Shape;1479;g8bd6c5274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a9e89f464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a9e89f464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8a46fb0627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8a46fb0627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8b4de9e975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8b4de9e975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8a46fb0627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8a46fb062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8ed55c2c0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8ed55c2c0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
        <p:cNvGrpSpPr/>
        <p:nvPr/>
      </p:nvGrpSpPr>
      <p:grpSpPr>
        <a:xfrm>
          <a:off x="0" y="0"/>
          <a:ext cx="0" cy="0"/>
          <a:chOff x="0" y="0"/>
          <a:chExt cx="0" cy="0"/>
        </a:xfrm>
      </p:grpSpPr>
      <p:sp>
        <p:nvSpPr>
          <p:cNvPr id="997" name="Google Shape;997;ga0afe67513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8" name="Google Shape;998;ga0afe67513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92dc520636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92dc520636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92dc520636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92dc520636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428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2642575" y="3244200"/>
            <a:ext cx="3858900" cy="74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1300"/>
              <a:buFont typeface="Roboto"/>
              <a:buNone/>
              <a:defRPr>
                <a:solidFill>
                  <a:schemeClr val="accent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0" name="Google Shape;10;p2"/>
          <p:cNvSpPr txBox="1">
            <a:spLocks noGrp="1"/>
          </p:cNvSpPr>
          <p:nvPr>
            <p:ph type="ctrTitle"/>
          </p:nvPr>
        </p:nvSpPr>
        <p:spPr>
          <a:xfrm>
            <a:off x="1586900" y="1450800"/>
            <a:ext cx="5970300" cy="17934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3800"/>
              <a:buNone/>
              <a:defRPr sz="4400">
                <a:solidFill>
                  <a:schemeClr val="lt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3">
  <p:cSld name="CUSTOM_2_1_1_1">
    <p:bg>
      <p:bgPr>
        <a:solidFill>
          <a:schemeClr val="lt2"/>
        </a:solidFill>
        <a:effectLst/>
      </p:bgPr>
    </p:bg>
    <p:spTree>
      <p:nvGrpSpPr>
        <p:cNvPr id="1" name="Shape 313"/>
        <p:cNvGrpSpPr/>
        <p:nvPr/>
      </p:nvGrpSpPr>
      <p:grpSpPr>
        <a:xfrm>
          <a:off x="0" y="0"/>
          <a:ext cx="0" cy="0"/>
          <a:chOff x="0" y="0"/>
          <a:chExt cx="0" cy="0"/>
        </a:xfrm>
      </p:grpSpPr>
      <p:sp>
        <p:nvSpPr>
          <p:cNvPr id="314" name="Google Shape;314;p19"/>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grpSp>
        <p:nvGrpSpPr>
          <p:cNvPr id="315" name="Google Shape;315;p19"/>
          <p:cNvGrpSpPr/>
          <p:nvPr/>
        </p:nvGrpSpPr>
        <p:grpSpPr>
          <a:xfrm>
            <a:off x="7131613" y="152450"/>
            <a:ext cx="4246224" cy="387051"/>
            <a:chOff x="5890813" y="400625"/>
            <a:chExt cx="4246224" cy="387051"/>
          </a:xfrm>
        </p:grpSpPr>
        <p:sp>
          <p:nvSpPr>
            <p:cNvPr id="316" name="Google Shape;316;p19"/>
            <p:cNvSpPr/>
            <p:nvPr/>
          </p:nvSpPr>
          <p:spPr>
            <a:xfrm>
              <a:off x="5982413" y="493467"/>
              <a:ext cx="4154624" cy="294208"/>
            </a:xfrm>
            <a:custGeom>
              <a:avLst/>
              <a:gdLst/>
              <a:ahLst/>
              <a:cxnLst/>
              <a:rect l="l" t="t" r="r" b="b"/>
              <a:pathLst>
                <a:path w="53520" h="3790" extrusionOk="0">
                  <a:moveTo>
                    <a:pt x="1" y="1"/>
                  </a:moveTo>
                  <a:lnTo>
                    <a:pt x="1" y="240"/>
                  </a:lnTo>
                  <a:lnTo>
                    <a:pt x="2420" y="240"/>
                  </a:lnTo>
                  <a:lnTo>
                    <a:pt x="5946" y="3766"/>
                  </a:lnTo>
                  <a:lnTo>
                    <a:pt x="22440" y="3766"/>
                  </a:lnTo>
                  <a:lnTo>
                    <a:pt x="24005" y="2202"/>
                  </a:lnTo>
                  <a:lnTo>
                    <a:pt x="36014" y="2202"/>
                  </a:lnTo>
                  <a:lnTo>
                    <a:pt x="37601" y="3789"/>
                  </a:lnTo>
                  <a:lnTo>
                    <a:pt x="53520" y="3789"/>
                  </a:lnTo>
                  <a:lnTo>
                    <a:pt x="53520" y="3549"/>
                  </a:lnTo>
                  <a:lnTo>
                    <a:pt x="37701" y="3549"/>
                  </a:lnTo>
                  <a:lnTo>
                    <a:pt x="36114" y="1962"/>
                  </a:lnTo>
                  <a:lnTo>
                    <a:pt x="23905" y="1962"/>
                  </a:lnTo>
                  <a:lnTo>
                    <a:pt x="22341" y="3526"/>
                  </a:lnTo>
                  <a:lnTo>
                    <a:pt x="6046" y="3526"/>
                  </a:lnTo>
                  <a:lnTo>
                    <a:pt x="2555" y="36"/>
                  </a:lnTo>
                  <a:lnTo>
                    <a:pt x="2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5890813" y="452247"/>
              <a:ext cx="101071" cy="101071"/>
            </a:xfrm>
            <a:custGeom>
              <a:avLst/>
              <a:gdLst/>
              <a:ahLst/>
              <a:cxnLst/>
              <a:rect l="l" t="t" r="r" b="b"/>
              <a:pathLst>
                <a:path w="1302" h="1302" extrusionOk="0">
                  <a:moveTo>
                    <a:pt x="651" y="241"/>
                  </a:moveTo>
                  <a:cubicBezTo>
                    <a:pt x="877" y="241"/>
                    <a:pt x="1061" y="425"/>
                    <a:pt x="1061" y="651"/>
                  </a:cubicBezTo>
                  <a:cubicBezTo>
                    <a:pt x="1061" y="877"/>
                    <a:pt x="877" y="1062"/>
                    <a:pt x="651" y="1062"/>
                  </a:cubicBezTo>
                  <a:cubicBezTo>
                    <a:pt x="425" y="1062"/>
                    <a:pt x="241" y="877"/>
                    <a:pt x="241" y="651"/>
                  </a:cubicBezTo>
                  <a:cubicBezTo>
                    <a:pt x="241" y="425"/>
                    <a:pt x="425" y="241"/>
                    <a:pt x="651" y="241"/>
                  </a:cubicBezTo>
                  <a:close/>
                  <a:moveTo>
                    <a:pt x="651" y="1"/>
                  </a:moveTo>
                  <a:cubicBezTo>
                    <a:pt x="292" y="1"/>
                    <a:pt x="0" y="292"/>
                    <a:pt x="0" y="651"/>
                  </a:cubicBezTo>
                  <a:cubicBezTo>
                    <a:pt x="0" y="1010"/>
                    <a:pt x="292" y="1302"/>
                    <a:pt x="651" y="1302"/>
                  </a:cubicBezTo>
                  <a:cubicBezTo>
                    <a:pt x="1009" y="1302"/>
                    <a:pt x="1301" y="1010"/>
                    <a:pt x="1301" y="651"/>
                  </a:cubicBezTo>
                  <a:cubicBezTo>
                    <a:pt x="1301" y="292"/>
                    <a:pt x="1009" y="1"/>
                    <a:pt x="6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6365427" y="463348"/>
              <a:ext cx="3771610" cy="197329"/>
            </a:xfrm>
            <a:custGeom>
              <a:avLst/>
              <a:gdLst/>
              <a:ahLst/>
              <a:cxnLst/>
              <a:rect l="l" t="t" r="r" b="b"/>
              <a:pathLst>
                <a:path w="48586" h="2542" extrusionOk="0">
                  <a:moveTo>
                    <a:pt x="170" y="0"/>
                  </a:moveTo>
                  <a:lnTo>
                    <a:pt x="1" y="169"/>
                  </a:lnTo>
                  <a:lnTo>
                    <a:pt x="2372" y="2542"/>
                  </a:lnTo>
                  <a:lnTo>
                    <a:pt x="16347" y="2542"/>
                  </a:lnTo>
                  <a:lnTo>
                    <a:pt x="18435" y="452"/>
                  </a:lnTo>
                  <a:lnTo>
                    <a:pt x="32208" y="452"/>
                  </a:lnTo>
                  <a:lnTo>
                    <a:pt x="33938" y="2181"/>
                  </a:lnTo>
                  <a:lnTo>
                    <a:pt x="48586" y="2181"/>
                  </a:lnTo>
                  <a:lnTo>
                    <a:pt x="48586" y="1942"/>
                  </a:lnTo>
                  <a:lnTo>
                    <a:pt x="34037" y="1942"/>
                  </a:lnTo>
                  <a:lnTo>
                    <a:pt x="32308" y="213"/>
                  </a:lnTo>
                  <a:lnTo>
                    <a:pt x="18337" y="213"/>
                  </a:lnTo>
                  <a:lnTo>
                    <a:pt x="16247" y="2302"/>
                  </a:lnTo>
                  <a:lnTo>
                    <a:pt x="2472" y="2302"/>
                  </a:lnTo>
                  <a:lnTo>
                    <a:pt x="1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6299211" y="400625"/>
              <a:ext cx="101071" cy="101071"/>
            </a:xfrm>
            <a:custGeom>
              <a:avLst/>
              <a:gdLst/>
              <a:ahLst/>
              <a:cxnLst/>
              <a:rect l="l" t="t" r="r" b="b"/>
              <a:pathLst>
                <a:path w="1302" h="1302" extrusionOk="0">
                  <a:moveTo>
                    <a:pt x="651" y="241"/>
                  </a:moveTo>
                  <a:cubicBezTo>
                    <a:pt x="878" y="241"/>
                    <a:pt x="1062" y="425"/>
                    <a:pt x="1062" y="651"/>
                  </a:cubicBezTo>
                  <a:cubicBezTo>
                    <a:pt x="1062" y="877"/>
                    <a:pt x="878" y="1061"/>
                    <a:pt x="651" y="1061"/>
                  </a:cubicBezTo>
                  <a:cubicBezTo>
                    <a:pt x="425" y="1061"/>
                    <a:pt x="241" y="877"/>
                    <a:pt x="241" y="651"/>
                  </a:cubicBezTo>
                  <a:cubicBezTo>
                    <a:pt x="241" y="425"/>
                    <a:pt x="425" y="241"/>
                    <a:pt x="651" y="241"/>
                  </a:cubicBezTo>
                  <a:close/>
                  <a:moveTo>
                    <a:pt x="651" y="0"/>
                  </a:moveTo>
                  <a:cubicBezTo>
                    <a:pt x="293" y="0"/>
                    <a:pt x="1" y="292"/>
                    <a:pt x="1" y="651"/>
                  </a:cubicBezTo>
                  <a:cubicBezTo>
                    <a:pt x="1" y="1009"/>
                    <a:pt x="293" y="1301"/>
                    <a:pt x="651" y="1301"/>
                  </a:cubicBezTo>
                  <a:cubicBezTo>
                    <a:pt x="1010" y="1301"/>
                    <a:pt x="1302" y="1009"/>
                    <a:pt x="1302" y="651"/>
                  </a:cubicBezTo>
                  <a:cubicBezTo>
                    <a:pt x="1302" y="292"/>
                    <a:pt x="1010" y="0"/>
                    <a:pt x="6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19"/>
          <p:cNvGrpSpPr/>
          <p:nvPr/>
        </p:nvGrpSpPr>
        <p:grpSpPr>
          <a:xfrm>
            <a:off x="713225" y="4615875"/>
            <a:ext cx="928550" cy="99334"/>
            <a:chOff x="7596525" y="772450"/>
            <a:chExt cx="928550" cy="99334"/>
          </a:xfrm>
        </p:grpSpPr>
        <p:sp>
          <p:nvSpPr>
            <p:cNvPr id="321" name="Google Shape;321;p19"/>
            <p:cNvSpPr/>
            <p:nvPr/>
          </p:nvSpPr>
          <p:spPr>
            <a:xfrm>
              <a:off x="7596525"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7775914"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7864827"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7954087"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8049252" y="772450"/>
              <a:ext cx="34037" cy="99334"/>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8120278"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8408377" y="772450"/>
              <a:ext cx="33690" cy="99334"/>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8238713"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8491038"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4">
  <p:cSld name="CUSTOM_2_1_1_1_1">
    <p:bg>
      <p:bgPr>
        <a:solidFill>
          <a:schemeClr val="lt2"/>
        </a:solidFill>
        <a:effectLst/>
      </p:bgPr>
    </p:bg>
    <p:spTree>
      <p:nvGrpSpPr>
        <p:cNvPr id="1" name="Shape 366"/>
        <p:cNvGrpSpPr/>
        <p:nvPr/>
      </p:nvGrpSpPr>
      <p:grpSpPr>
        <a:xfrm>
          <a:off x="0" y="0"/>
          <a:ext cx="0" cy="0"/>
          <a:chOff x="0" y="0"/>
          <a:chExt cx="0" cy="0"/>
        </a:xfrm>
      </p:grpSpPr>
      <p:sp>
        <p:nvSpPr>
          <p:cNvPr id="367" name="Google Shape;367;p22"/>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grpSp>
        <p:nvGrpSpPr>
          <p:cNvPr id="368" name="Google Shape;368;p22"/>
          <p:cNvGrpSpPr/>
          <p:nvPr/>
        </p:nvGrpSpPr>
        <p:grpSpPr>
          <a:xfrm flipH="1">
            <a:off x="8266742" y="4335325"/>
            <a:ext cx="3832313" cy="360575"/>
            <a:chOff x="1518200" y="4742325"/>
            <a:chExt cx="1982675" cy="133675"/>
          </a:xfrm>
        </p:grpSpPr>
        <p:sp>
          <p:nvSpPr>
            <p:cNvPr id="369" name="Google Shape;369;p22"/>
            <p:cNvSpPr/>
            <p:nvPr/>
          </p:nvSpPr>
          <p:spPr>
            <a:xfrm>
              <a:off x="1545800" y="4805200"/>
              <a:ext cx="1946275" cy="70800"/>
            </a:xfrm>
            <a:custGeom>
              <a:avLst/>
              <a:gdLst/>
              <a:ahLst/>
              <a:cxnLst/>
              <a:rect l="l" t="t" r="r" b="b"/>
              <a:pathLst>
                <a:path w="77851" h="2832" extrusionOk="0">
                  <a:moveTo>
                    <a:pt x="73102" y="1"/>
                  </a:moveTo>
                  <a:lnTo>
                    <a:pt x="70389" y="2713"/>
                  </a:lnTo>
                  <a:lnTo>
                    <a:pt x="1" y="2713"/>
                  </a:lnTo>
                  <a:lnTo>
                    <a:pt x="1" y="2831"/>
                  </a:lnTo>
                  <a:lnTo>
                    <a:pt x="70438" y="2831"/>
                  </a:lnTo>
                  <a:lnTo>
                    <a:pt x="73152" y="118"/>
                  </a:lnTo>
                  <a:lnTo>
                    <a:pt x="77850" y="118"/>
                  </a:lnTo>
                  <a:lnTo>
                    <a:pt x="778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3483250" y="4797875"/>
              <a:ext cx="17625" cy="17600"/>
            </a:xfrm>
            <a:custGeom>
              <a:avLst/>
              <a:gdLst/>
              <a:ahLst/>
              <a:cxnLst/>
              <a:rect l="l" t="t" r="r" b="b"/>
              <a:pathLst>
                <a:path w="705" h="704" extrusionOk="0">
                  <a:moveTo>
                    <a:pt x="352" y="0"/>
                  </a:moveTo>
                  <a:cubicBezTo>
                    <a:pt x="158" y="0"/>
                    <a:pt x="0" y="158"/>
                    <a:pt x="0" y="352"/>
                  </a:cubicBezTo>
                  <a:cubicBezTo>
                    <a:pt x="0" y="547"/>
                    <a:pt x="158" y="704"/>
                    <a:pt x="352" y="704"/>
                  </a:cubicBezTo>
                  <a:cubicBezTo>
                    <a:pt x="547" y="704"/>
                    <a:pt x="704" y="547"/>
                    <a:pt x="704" y="352"/>
                  </a:cubicBezTo>
                  <a:cubicBezTo>
                    <a:pt x="704" y="158"/>
                    <a:pt x="547" y="0"/>
                    <a:pt x="3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1518200" y="4750075"/>
              <a:ext cx="1859750" cy="92025"/>
            </a:xfrm>
            <a:custGeom>
              <a:avLst/>
              <a:gdLst/>
              <a:ahLst/>
              <a:cxnLst/>
              <a:rect l="l" t="t" r="r" b="b"/>
              <a:pathLst>
                <a:path w="74390" h="3681" extrusionOk="0">
                  <a:moveTo>
                    <a:pt x="74306" y="1"/>
                  </a:moveTo>
                  <a:lnTo>
                    <a:pt x="70745" y="3562"/>
                  </a:lnTo>
                  <a:lnTo>
                    <a:pt x="0" y="3562"/>
                  </a:lnTo>
                  <a:lnTo>
                    <a:pt x="0" y="3680"/>
                  </a:lnTo>
                  <a:lnTo>
                    <a:pt x="70794" y="3680"/>
                  </a:lnTo>
                  <a:lnTo>
                    <a:pt x="74390" y="85"/>
                  </a:lnTo>
                  <a:lnTo>
                    <a:pt x="743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3368075" y="4742325"/>
              <a:ext cx="17625" cy="17625"/>
            </a:xfrm>
            <a:custGeom>
              <a:avLst/>
              <a:gdLst/>
              <a:ahLst/>
              <a:cxnLst/>
              <a:rect l="l" t="t" r="r" b="b"/>
              <a:pathLst>
                <a:path w="705" h="705" extrusionOk="0">
                  <a:moveTo>
                    <a:pt x="353" y="1"/>
                  </a:moveTo>
                  <a:cubicBezTo>
                    <a:pt x="159" y="1"/>
                    <a:pt x="1" y="159"/>
                    <a:pt x="1" y="353"/>
                  </a:cubicBezTo>
                  <a:cubicBezTo>
                    <a:pt x="1" y="548"/>
                    <a:pt x="159" y="705"/>
                    <a:pt x="353" y="705"/>
                  </a:cubicBezTo>
                  <a:cubicBezTo>
                    <a:pt x="547" y="705"/>
                    <a:pt x="705" y="548"/>
                    <a:pt x="705" y="353"/>
                  </a:cubicBezTo>
                  <a:cubicBezTo>
                    <a:pt x="705" y="159"/>
                    <a:pt x="547"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22"/>
          <p:cNvGrpSpPr/>
          <p:nvPr/>
        </p:nvGrpSpPr>
        <p:grpSpPr>
          <a:xfrm>
            <a:off x="713225" y="4615875"/>
            <a:ext cx="928550" cy="99334"/>
            <a:chOff x="7596525" y="772450"/>
            <a:chExt cx="928550" cy="99334"/>
          </a:xfrm>
        </p:grpSpPr>
        <p:sp>
          <p:nvSpPr>
            <p:cNvPr id="374" name="Google Shape;374;p22"/>
            <p:cNvSpPr/>
            <p:nvPr/>
          </p:nvSpPr>
          <p:spPr>
            <a:xfrm>
              <a:off x="7596525"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7775914"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7864827"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7954087"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8049252" y="772450"/>
              <a:ext cx="34037" cy="99334"/>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8120278"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8408377" y="772450"/>
              <a:ext cx="33690" cy="99334"/>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a:off x="8238713"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2"/>
            <p:cNvSpPr/>
            <p:nvPr/>
          </p:nvSpPr>
          <p:spPr>
            <a:xfrm>
              <a:off x="8491038"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3">
    <p:bg>
      <p:bgPr>
        <a:solidFill>
          <a:schemeClr val="lt2"/>
        </a:solidFill>
        <a:effectLst/>
      </p:bgPr>
    </p:bg>
    <p:spTree>
      <p:nvGrpSpPr>
        <p:cNvPr id="1" name="Shape 387"/>
        <p:cNvGrpSpPr/>
        <p:nvPr/>
      </p:nvGrpSpPr>
      <p:grpSpPr>
        <a:xfrm>
          <a:off x="0" y="0"/>
          <a:ext cx="0" cy="0"/>
          <a:chOff x="0" y="0"/>
          <a:chExt cx="0" cy="0"/>
        </a:xfrm>
      </p:grpSpPr>
      <p:sp>
        <p:nvSpPr>
          <p:cNvPr id="388" name="Google Shape;388;p24"/>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a:endParaRPr/>
          </a:p>
        </p:txBody>
      </p:sp>
      <p:sp>
        <p:nvSpPr>
          <p:cNvPr id="389" name="Google Shape;389;p24"/>
          <p:cNvSpPr txBox="1">
            <a:spLocks noGrp="1"/>
          </p:cNvSpPr>
          <p:nvPr>
            <p:ph type="subTitle" idx="1"/>
          </p:nvPr>
        </p:nvSpPr>
        <p:spPr>
          <a:xfrm>
            <a:off x="1298175" y="1730625"/>
            <a:ext cx="1431000" cy="32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accent1"/>
                </a:solidFill>
                <a:latin typeface="Saira SemiBold"/>
                <a:ea typeface="Saira SemiBold"/>
                <a:cs typeface="Saira SemiBold"/>
                <a:sym typeface="Saira SemiBold"/>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90" name="Google Shape;390;p24"/>
          <p:cNvSpPr txBox="1">
            <a:spLocks noGrp="1"/>
          </p:cNvSpPr>
          <p:nvPr>
            <p:ph type="subTitle" idx="2"/>
          </p:nvPr>
        </p:nvSpPr>
        <p:spPr>
          <a:xfrm>
            <a:off x="817825" y="2069213"/>
            <a:ext cx="20283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91" name="Google Shape;391;p24"/>
          <p:cNvSpPr txBox="1">
            <a:spLocks noGrp="1"/>
          </p:cNvSpPr>
          <p:nvPr>
            <p:ph type="subTitle" idx="3"/>
          </p:nvPr>
        </p:nvSpPr>
        <p:spPr>
          <a:xfrm>
            <a:off x="1298075" y="3202275"/>
            <a:ext cx="1431000" cy="32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accent1"/>
                </a:solidFill>
                <a:latin typeface="Saira SemiBold"/>
                <a:ea typeface="Saira SemiBold"/>
                <a:cs typeface="Saira SemiBold"/>
                <a:sym typeface="Saira SemiBold"/>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92" name="Google Shape;392;p24"/>
          <p:cNvSpPr txBox="1">
            <a:spLocks noGrp="1"/>
          </p:cNvSpPr>
          <p:nvPr>
            <p:ph type="subTitle" idx="4"/>
          </p:nvPr>
        </p:nvSpPr>
        <p:spPr>
          <a:xfrm>
            <a:off x="817825" y="3540862"/>
            <a:ext cx="20283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93" name="Google Shape;393;p24"/>
          <p:cNvSpPr txBox="1">
            <a:spLocks noGrp="1"/>
          </p:cNvSpPr>
          <p:nvPr>
            <p:ph type="subTitle" idx="5"/>
          </p:nvPr>
        </p:nvSpPr>
        <p:spPr>
          <a:xfrm>
            <a:off x="4034463" y="1730625"/>
            <a:ext cx="1431000" cy="32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accent1"/>
                </a:solidFill>
                <a:latin typeface="Saira SemiBold"/>
                <a:ea typeface="Saira SemiBold"/>
                <a:cs typeface="Saira SemiBold"/>
                <a:sym typeface="Saira SemiBold"/>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94" name="Google Shape;394;p24"/>
          <p:cNvSpPr txBox="1">
            <a:spLocks noGrp="1"/>
          </p:cNvSpPr>
          <p:nvPr>
            <p:ph type="subTitle" idx="6"/>
          </p:nvPr>
        </p:nvSpPr>
        <p:spPr>
          <a:xfrm>
            <a:off x="3557850" y="2069213"/>
            <a:ext cx="20283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95" name="Google Shape;395;p24"/>
          <p:cNvSpPr txBox="1">
            <a:spLocks noGrp="1"/>
          </p:cNvSpPr>
          <p:nvPr>
            <p:ph type="subTitle" idx="7"/>
          </p:nvPr>
        </p:nvSpPr>
        <p:spPr>
          <a:xfrm>
            <a:off x="3988975" y="3202275"/>
            <a:ext cx="1431000" cy="32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accent1"/>
                </a:solidFill>
                <a:latin typeface="Saira SemiBold"/>
                <a:ea typeface="Saira SemiBold"/>
                <a:cs typeface="Saira SemiBold"/>
                <a:sym typeface="Saira SemiBold"/>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96" name="Google Shape;396;p24"/>
          <p:cNvSpPr txBox="1">
            <a:spLocks noGrp="1"/>
          </p:cNvSpPr>
          <p:nvPr>
            <p:ph type="subTitle" idx="8"/>
          </p:nvPr>
        </p:nvSpPr>
        <p:spPr>
          <a:xfrm>
            <a:off x="3557850" y="3540862"/>
            <a:ext cx="20283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97" name="Google Shape;397;p24"/>
          <p:cNvSpPr txBox="1">
            <a:spLocks noGrp="1"/>
          </p:cNvSpPr>
          <p:nvPr>
            <p:ph type="subTitle" idx="9"/>
          </p:nvPr>
        </p:nvSpPr>
        <p:spPr>
          <a:xfrm>
            <a:off x="6770750" y="1730625"/>
            <a:ext cx="1431000" cy="32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accent1"/>
                </a:solidFill>
                <a:latin typeface="Saira SemiBold"/>
                <a:ea typeface="Saira SemiBold"/>
                <a:cs typeface="Saira SemiBold"/>
                <a:sym typeface="Saira SemiBold"/>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98" name="Google Shape;398;p24"/>
          <p:cNvSpPr txBox="1">
            <a:spLocks noGrp="1"/>
          </p:cNvSpPr>
          <p:nvPr>
            <p:ph type="subTitle" idx="13"/>
          </p:nvPr>
        </p:nvSpPr>
        <p:spPr>
          <a:xfrm>
            <a:off x="6339625" y="2069213"/>
            <a:ext cx="20283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99" name="Google Shape;399;p24"/>
          <p:cNvSpPr txBox="1">
            <a:spLocks noGrp="1"/>
          </p:cNvSpPr>
          <p:nvPr>
            <p:ph type="subTitle" idx="14"/>
          </p:nvPr>
        </p:nvSpPr>
        <p:spPr>
          <a:xfrm>
            <a:off x="6770823" y="3202275"/>
            <a:ext cx="1431000" cy="32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accent1"/>
                </a:solidFill>
                <a:latin typeface="Saira SemiBold"/>
                <a:ea typeface="Saira SemiBold"/>
                <a:cs typeface="Saira SemiBold"/>
                <a:sym typeface="Saira SemiBold"/>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00" name="Google Shape;400;p24"/>
          <p:cNvSpPr txBox="1">
            <a:spLocks noGrp="1"/>
          </p:cNvSpPr>
          <p:nvPr>
            <p:ph type="subTitle" idx="15"/>
          </p:nvPr>
        </p:nvSpPr>
        <p:spPr>
          <a:xfrm>
            <a:off x="6339625" y="3540862"/>
            <a:ext cx="20283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grpSp>
        <p:nvGrpSpPr>
          <p:cNvPr id="401" name="Google Shape;401;p24"/>
          <p:cNvGrpSpPr/>
          <p:nvPr/>
        </p:nvGrpSpPr>
        <p:grpSpPr>
          <a:xfrm>
            <a:off x="7753570" y="539512"/>
            <a:ext cx="718876" cy="104530"/>
            <a:chOff x="7458947" y="539500"/>
            <a:chExt cx="1013500" cy="147350"/>
          </a:xfrm>
        </p:grpSpPr>
        <p:sp>
          <p:nvSpPr>
            <p:cNvPr id="402" name="Google Shape;402;p24"/>
            <p:cNvSpPr/>
            <p:nvPr/>
          </p:nvSpPr>
          <p:spPr>
            <a:xfrm>
              <a:off x="7458947" y="539500"/>
              <a:ext cx="147350" cy="147350"/>
            </a:xfrm>
            <a:custGeom>
              <a:avLst/>
              <a:gdLst/>
              <a:ahLst/>
              <a:cxnLst/>
              <a:rect l="l" t="t" r="r" b="b"/>
              <a:pathLst>
                <a:path w="788" h="788" extrusionOk="0">
                  <a:moveTo>
                    <a:pt x="0" y="1"/>
                  </a:moveTo>
                  <a:lnTo>
                    <a:pt x="0"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4"/>
            <p:cNvSpPr/>
            <p:nvPr/>
          </p:nvSpPr>
          <p:spPr>
            <a:xfrm>
              <a:off x="7675484" y="539500"/>
              <a:ext cx="147163" cy="147350"/>
            </a:xfrm>
            <a:custGeom>
              <a:avLst/>
              <a:gdLst/>
              <a:ahLst/>
              <a:cxnLst/>
              <a:rect l="l" t="t" r="r" b="b"/>
              <a:pathLst>
                <a:path w="787" h="788" extrusionOk="0">
                  <a:moveTo>
                    <a:pt x="0" y="1"/>
                  </a:moveTo>
                  <a:lnTo>
                    <a:pt x="0"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4"/>
            <p:cNvSpPr/>
            <p:nvPr/>
          </p:nvSpPr>
          <p:spPr>
            <a:xfrm>
              <a:off x="7892022" y="539500"/>
              <a:ext cx="147350" cy="147350"/>
            </a:xfrm>
            <a:custGeom>
              <a:avLst/>
              <a:gdLst/>
              <a:ahLst/>
              <a:cxnLst/>
              <a:rect l="l" t="t" r="r" b="b"/>
              <a:pathLst>
                <a:path w="788" h="788" extrusionOk="0">
                  <a:moveTo>
                    <a:pt x="1" y="1"/>
                  </a:moveTo>
                  <a:lnTo>
                    <a:pt x="1"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4"/>
            <p:cNvSpPr/>
            <p:nvPr/>
          </p:nvSpPr>
          <p:spPr>
            <a:xfrm>
              <a:off x="8108559" y="539500"/>
              <a:ext cx="147350" cy="147350"/>
            </a:xfrm>
            <a:custGeom>
              <a:avLst/>
              <a:gdLst/>
              <a:ahLst/>
              <a:cxnLst/>
              <a:rect l="l" t="t" r="r" b="b"/>
              <a:pathLst>
                <a:path w="788" h="788" extrusionOk="0">
                  <a:moveTo>
                    <a:pt x="1" y="1"/>
                  </a:moveTo>
                  <a:lnTo>
                    <a:pt x="1"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4"/>
            <p:cNvSpPr/>
            <p:nvPr/>
          </p:nvSpPr>
          <p:spPr>
            <a:xfrm>
              <a:off x="8325284" y="539500"/>
              <a:ext cx="147163" cy="147350"/>
            </a:xfrm>
            <a:custGeom>
              <a:avLst/>
              <a:gdLst/>
              <a:ahLst/>
              <a:cxnLst/>
              <a:rect l="l" t="t" r="r" b="b"/>
              <a:pathLst>
                <a:path w="787" h="788" extrusionOk="0">
                  <a:moveTo>
                    <a:pt x="0" y="1"/>
                  </a:moveTo>
                  <a:lnTo>
                    <a:pt x="0"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24"/>
          <p:cNvGrpSpPr/>
          <p:nvPr/>
        </p:nvGrpSpPr>
        <p:grpSpPr>
          <a:xfrm>
            <a:off x="-247440" y="4303633"/>
            <a:ext cx="2346768" cy="661569"/>
            <a:chOff x="4583450" y="1155225"/>
            <a:chExt cx="394375" cy="111175"/>
          </a:xfrm>
        </p:grpSpPr>
        <p:sp>
          <p:nvSpPr>
            <p:cNvPr id="408" name="Google Shape;408;p24"/>
            <p:cNvSpPr/>
            <p:nvPr/>
          </p:nvSpPr>
          <p:spPr>
            <a:xfrm>
              <a:off x="4600150" y="1155225"/>
              <a:ext cx="370450" cy="88825"/>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4"/>
            <p:cNvSpPr/>
            <p:nvPr/>
          </p:nvSpPr>
          <p:spPr>
            <a:xfrm>
              <a:off x="4967700" y="1237975"/>
              <a:ext cx="10125" cy="10150"/>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4"/>
            <p:cNvSpPr/>
            <p:nvPr/>
          </p:nvSpPr>
          <p:spPr>
            <a:xfrm>
              <a:off x="4583450" y="1173525"/>
              <a:ext cx="370450" cy="88825"/>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4"/>
            <p:cNvSpPr/>
            <p:nvPr/>
          </p:nvSpPr>
          <p:spPr>
            <a:xfrm>
              <a:off x="4948825" y="1256275"/>
              <a:ext cx="10100" cy="10125"/>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6_1">
    <p:spTree>
      <p:nvGrpSpPr>
        <p:cNvPr id="1" name="Shape 560"/>
        <p:cNvGrpSpPr/>
        <p:nvPr/>
      </p:nvGrpSpPr>
      <p:grpSpPr>
        <a:xfrm>
          <a:off x="0" y="0"/>
          <a:ext cx="0" cy="0"/>
          <a:chOff x="0" y="0"/>
          <a:chExt cx="0" cy="0"/>
        </a:xfrm>
      </p:grpSpPr>
      <p:grpSp>
        <p:nvGrpSpPr>
          <p:cNvPr id="561" name="Google Shape;561;p29"/>
          <p:cNvGrpSpPr/>
          <p:nvPr/>
        </p:nvGrpSpPr>
        <p:grpSpPr>
          <a:xfrm flipH="1">
            <a:off x="7405325" y="262700"/>
            <a:ext cx="1997650" cy="693500"/>
            <a:chOff x="6541275" y="2323925"/>
            <a:chExt cx="1997650" cy="693500"/>
          </a:xfrm>
        </p:grpSpPr>
        <p:sp>
          <p:nvSpPr>
            <p:cNvPr id="562" name="Google Shape;562;p29"/>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9"/>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9"/>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9"/>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9"/>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9"/>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29"/>
          <p:cNvGrpSpPr/>
          <p:nvPr/>
        </p:nvGrpSpPr>
        <p:grpSpPr>
          <a:xfrm>
            <a:off x="-285600" y="4222125"/>
            <a:ext cx="1997650" cy="693500"/>
            <a:chOff x="6541275" y="2323925"/>
            <a:chExt cx="1997650" cy="693500"/>
          </a:xfrm>
        </p:grpSpPr>
        <p:sp>
          <p:nvSpPr>
            <p:cNvPr id="580" name="Google Shape;580;p29"/>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9"/>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6_1_3">
    <p:spTree>
      <p:nvGrpSpPr>
        <p:cNvPr id="1" name="Shape 597"/>
        <p:cNvGrpSpPr/>
        <p:nvPr/>
      </p:nvGrpSpPr>
      <p:grpSpPr>
        <a:xfrm>
          <a:off x="0" y="0"/>
          <a:ext cx="0" cy="0"/>
          <a:chOff x="0" y="0"/>
          <a:chExt cx="0" cy="0"/>
        </a:xfrm>
      </p:grpSpPr>
      <p:grpSp>
        <p:nvGrpSpPr>
          <p:cNvPr id="598" name="Google Shape;598;p30"/>
          <p:cNvGrpSpPr/>
          <p:nvPr/>
        </p:nvGrpSpPr>
        <p:grpSpPr>
          <a:xfrm rot="10800000">
            <a:off x="5444100" y="4363825"/>
            <a:ext cx="5002471" cy="518150"/>
            <a:chOff x="4612950" y="1991350"/>
            <a:chExt cx="5002471" cy="518150"/>
          </a:xfrm>
        </p:grpSpPr>
        <p:sp>
          <p:nvSpPr>
            <p:cNvPr id="599" name="Google Shape;599;p30"/>
            <p:cNvSpPr/>
            <p:nvPr/>
          </p:nvSpPr>
          <p:spPr>
            <a:xfrm>
              <a:off x="4720109" y="2234932"/>
              <a:ext cx="4861318" cy="274568"/>
            </a:xfrm>
            <a:custGeom>
              <a:avLst/>
              <a:gdLst/>
              <a:ahLst/>
              <a:cxnLst/>
              <a:rect l="l" t="t" r="r" b="b"/>
              <a:pathLst>
                <a:path w="33888" h="1914" extrusionOk="0">
                  <a:moveTo>
                    <a:pt x="30679" y="1"/>
                  </a:moveTo>
                  <a:lnTo>
                    <a:pt x="28847" y="1834"/>
                  </a:lnTo>
                  <a:lnTo>
                    <a:pt x="0" y="1834"/>
                  </a:lnTo>
                  <a:lnTo>
                    <a:pt x="0" y="1914"/>
                  </a:lnTo>
                  <a:lnTo>
                    <a:pt x="28880" y="1914"/>
                  </a:lnTo>
                  <a:lnTo>
                    <a:pt x="30713" y="81"/>
                  </a:lnTo>
                  <a:lnTo>
                    <a:pt x="33887" y="81"/>
                  </a:lnTo>
                  <a:lnTo>
                    <a:pt x="338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0"/>
            <p:cNvSpPr/>
            <p:nvPr/>
          </p:nvSpPr>
          <p:spPr>
            <a:xfrm>
              <a:off x="9547138" y="2206672"/>
              <a:ext cx="68283" cy="68283"/>
            </a:xfrm>
            <a:custGeom>
              <a:avLst/>
              <a:gdLst/>
              <a:ahLst/>
              <a:cxnLst/>
              <a:rect l="l" t="t" r="r" b="b"/>
              <a:pathLst>
                <a:path w="476" h="476" extrusionOk="0">
                  <a:moveTo>
                    <a:pt x="238" y="0"/>
                  </a:moveTo>
                  <a:cubicBezTo>
                    <a:pt x="107" y="0"/>
                    <a:pt x="1" y="107"/>
                    <a:pt x="1" y="238"/>
                  </a:cubicBezTo>
                  <a:cubicBezTo>
                    <a:pt x="1" y="370"/>
                    <a:pt x="107" y="475"/>
                    <a:pt x="238" y="475"/>
                  </a:cubicBezTo>
                  <a:cubicBezTo>
                    <a:pt x="369" y="475"/>
                    <a:pt x="476" y="370"/>
                    <a:pt x="476" y="238"/>
                  </a:cubicBezTo>
                  <a:cubicBezTo>
                    <a:pt x="476" y="107"/>
                    <a:pt x="369"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0"/>
            <p:cNvSpPr/>
            <p:nvPr/>
          </p:nvSpPr>
          <p:spPr>
            <a:xfrm>
              <a:off x="4612950" y="2021332"/>
              <a:ext cx="4526070" cy="356623"/>
            </a:xfrm>
            <a:custGeom>
              <a:avLst/>
              <a:gdLst/>
              <a:ahLst/>
              <a:cxnLst/>
              <a:rect l="l" t="t" r="r" b="b"/>
              <a:pathLst>
                <a:path w="31551" h="2486" extrusionOk="0">
                  <a:moveTo>
                    <a:pt x="31494" y="1"/>
                  </a:moveTo>
                  <a:lnTo>
                    <a:pt x="29088" y="2406"/>
                  </a:lnTo>
                  <a:lnTo>
                    <a:pt x="1" y="2406"/>
                  </a:lnTo>
                  <a:lnTo>
                    <a:pt x="1" y="2486"/>
                  </a:lnTo>
                  <a:lnTo>
                    <a:pt x="29121" y="2486"/>
                  </a:lnTo>
                  <a:lnTo>
                    <a:pt x="31550" y="58"/>
                  </a:lnTo>
                  <a:lnTo>
                    <a:pt x="314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0"/>
            <p:cNvSpPr/>
            <p:nvPr/>
          </p:nvSpPr>
          <p:spPr>
            <a:xfrm>
              <a:off x="9100714" y="1991350"/>
              <a:ext cx="68283" cy="68427"/>
            </a:xfrm>
            <a:custGeom>
              <a:avLst/>
              <a:gdLst/>
              <a:ahLst/>
              <a:cxnLst/>
              <a:rect l="l" t="t" r="r" b="b"/>
              <a:pathLst>
                <a:path w="476" h="477" extrusionOk="0">
                  <a:moveTo>
                    <a:pt x="238" y="0"/>
                  </a:moveTo>
                  <a:cubicBezTo>
                    <a:pt x="107" y="0"/>
                    <a:pt x="0" y="107"/>
                    <a:pt x="0" y="238"/>
                  </a:cubicBezTo>
                  <a:cubicBezTo>
                    <a:pt x="0" y="370"/>
                    <a:pt x="107" y="476"/>
                    <a:pt x="238" y="476"/>
                  </a:cubicBezTo>
                  <a:cubicBezTo>
                    <a:pt x="369" y="476"/>
                    <a:pt x="476" y="370"/>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6_1_2">
    <p:spTree>
      <p:nvGrpSpPr>
        <p:cNvPr id="1" name="Shape 603"/>
        <p:cNvGrpSpPr/>
        <p:nvPr/>
      </p:nvGrpSpPr>
      <p:grpSpPr>
        <a:xfrm>
          <a:off x="0" y="0"/>
          <a:ext cx="0" cy="0"/>
          <a:chOff x="0" y="0"/>
          <a:chExt cx="0" cy="0"/>
        </a:xfrm>
      </p:grpSpPr>
      <p:grpSp>
        <p:nvGrpSpPr>
          <p:cNvPr id="604" name="Google Shape;604;p31"/>
          <p:cNvGrpSpPr/>
          <p:nvPr/>
        </p:nvGrpSpPr>
        <p:grpSpPr>
          <a:xfrm>
            <a:off x="-247440" y="4303633"/>
            <a:ext cx="2346768" cy="661569"/>
            <a:chOff x="4583450" y="1155225"/>
            <a:chExt cx="394375" cy="111175"/>
          </a:xfrm>
        </p:grpSpPr>
        <p:sp>
          <p:nvSpPr>
            <p:cNvPr id="605" name="Google Shape;605;p31"/>
            <p:cNvSpPr/>
            <p:nvPr/>
          </p:nvSpPr>
          <p:spPr>
            <a:xfrm>
              <a:off x="4600150" y="1155225"/>
              <a:ext cx="370450" cy="88825"/>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4967700" y="1237975"/>
              <a:ext cx="10125" cy="10150"/>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4583450" y="1173525"/>
              <a:ext cx="370450" cy="88825"/>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4948825" y="1256275"/>
              <a:ext cx="10100" cy="10125"/>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6_1_1">
    <p:bg>
      <p:bgPr>
        <a:solidFill>
          <a:schemeClr val="dk1"/>
        </a:solidFill>
        <a:effectLst/>
      </p:bgPr>
    </p:bg>
    <p:spTree>
      <p:nvGrpSpPr>
        <p:cNvPr id="1" name="Shape 609"/>
        <p:cNvGrpSpPr/>
        <p:nvPr/>
      </p:nvGrpSpPr>
      <p:grpSpPr>
        <a:xfrm>
          <a:off x="0" y="0"/>
          <a:ext cx="0" cy="0"/>
          <a:chOff x="0" y="0"/>
          <a:chExt cx="0" cy="0"/>
        </a:xfrm>
      </p:grpSpPr>
      <p:grpSp>
        <p:nvGrpSpPr>
          <p:cNvPr id="610" name="Google Shape;610;p32"/>
          <p:cNvGrpSpPr/>
          <p:nvPr/>
        </p:nvGrpSpPr>
        <p:grpSpPr>
          <a:xfrm rot="10800000" flipH="1">
            <a:off x="-199863" y="449842"/>
            <a:ext cx="2802891" cy="1883694"/>
            <a:chOff x="4583450" y="1118650"/>
            <a:chExt cx="844575" cy="567600"/>
          </a:xfrm>
        </p:grpSpPr>
        <p:sp>
          <p:nvSpPr>
            <p:cNvPr id="611" name="Google Shape;611;p32"/>
            <p:cNvSpPr/>
            <p:nvPr/>
          </p:nvSpPr>
          <p:spPr>
            <a:xfrm>
              <a:off x="4648675" y="1183350"/>
              <a:ext cx="565225" cy="302300"/>
            </a:xfrm>
            <a:custGeom>
              <a:avLst/>
              <a:gdLst/>
              <a:ahLst/>
              <a:cxnLst/>
              <a:rect l="l" t="t" r="r" b="b"/>
              <a:pathLst>
                <a:path w="22609" h="12092" extrusionOk="0">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4648675" y="1425725"/>
              <a:ext cx="529925" cy="187725"/>
            </a:xfrm>
            <a:custGeom>
              <a:avLst/>
              <a:gdLst/>
              <a:ahLst/>
              <a:cxnLst/>
              <a:rect l="l" t="t" r="r" b="b"/>
              <a:pathLst>
                <a:path w="21197" h="7509" extrusionOk="0">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5169475" y="1461825"/>
              <a:ext cx="29350" cy="29375"/>
            </a:xfrm>
            <a:custGeom>
              <a:avLst/>
              <a:gdLst/>
              <a:ahLst/>
              <a:cxnLst/>
              <a:rect l="l" t="t" r="r" b="b"/>
              <a:pathLst>
                <a:path w="1174" h="1175" extrusionOk="0">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4648675" y="1310925"/>
              <a:ext cx="770650" cy="346450"/>
            </a:xfrm>
            <a:custGeom>
              <a:avLst/>
              <a:gdLst/>
              <a:ahLst/>
              <a:cxnLst/>
              <a:rect l="l" t="t" r="r" b="b"/>
              <a:pathLst>
                <a:path w="30826" h="13858" extrusionOk="0">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4648675" y="1272475"/>
              <a:ext cx="579225" cy="299050"/>
            </a:xfrm>
            <a:custGeom>
              <a:avLst/>
              <a:gdLst/>
              <a:ahLst/>
              <a:cxnLst/>
              <a:rect l="l" t="t" r="r" b="b"/>
              <a:pathLst>
                <a:path w="23169" h="11962" extrusionOk="0">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5072275" y="1334475"/>
              <a:ext cx="23375" cy="23400"/>
            </a:xfrm>
            <a:custGeom>
              <a:avLst/>
              <a:gdLst/>
              <a:ahLst/>
              <a:cxnLst/>
              <a:rect l="l" t="t" r="r" b="b"/>
              <a:pathLst>
                <a:path w="935" h="936" extrusionOk="0">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5404650" y="1299225"/>
              <a:ext cx="23375" cy="23400"/>
            </a:xfrm>
            <a:custGeom>
              <a:avLst/>
              <a:gdLst/>
              <a:ahLst/>
              <a:cxnLst/>
              <a:rect l="l" t="t" r="r" b="b"/>
              <a:pathLst>
                <a:path w="935" h="936" extrusionOk="0">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4912575" y="1640025"/>
              <a:ext cx="19675" cy="19675"/>
            </a:xfrm>
            <a:custGeom>
              <a:avLst/>
              <a:gdLst/>
              <a:ahLst/>
              <a:cxnLst/>
              <a:rect l="l" t="t" r="r" b="b"/>
              <a:pathLst>
                <a:path w="787" h="787" extrusionOk="0">
                  <a:moveTo>
                    <a:pt x="0" y="0"/>
                  </a:moveTo>
                  <a:lnTo>
                    <a:pt x="0"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4941500" y="1640025"/>
              <a:ext cx="19725" cy="19675"/>
            </a:xfrm>
            <a:custGeom>
              <a:avLst/>
              <a:gdLst/>
              <a:ahLst/>
              <a:cxnLst/>
              <a:rect l="l" t="t" r="r" b="b"/>
              <a:pathLst>
                <a:path w="789" h="787" extrusionOk="0">
                  <a:moveTo>
                    <a:pt x="1" y="0"/>
                  </a:moveTo>
                  <a:lnTo>
                    <a:pt x="1" y="787"/>
                  </a:lnTo>
                  <a:lnTo>
                    <a:pt x="789" y="787"/>
                  </a:lnTo>
                  <a:lnTo>
                    <a:pt x="7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4970475" y="1640025"/>
              <a:ext cx="19700" cy="19675"/>
            </a:xfrm>
            <a:custGeom>
              <a:avLst/>
              <a:gdLst/>
              <a:ahLst/>
              <a:cxnLst/>
              <a:rect l="l" t="t" r="r" b="b"/>
              <a:pathLst>
                <a:path w="788" h="787" extrusionOk="0">
                  <a:moveTo>
                    <a:pt x="1" y="0"/>
                  </a:moveTo>
                  <a:lnTo>
                    <a:pt x="1"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4999425" y="1640025"/>
              <a:ext cx="19700" cy="19675"/>
            </a:xfrm>
            <a:custGeom>
              <a:avLst/>
              <a:gdLst/>
              <a:ahLst/>
              <a:cxnLst/>
              <a:rect l="l" t="t" r="r" b="b"/>
              <a:pathLst>
                <a:path w="788" h="787" extrusionOk="0">
                  <a:moveTo>
                    <a:pt x="0" y="0"/>
                  </a:moveTo>
                  <a:lnTo>
                    <a:pt x="0"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5028400" y="1640025"/>
              <a:ext cx="19675" cy="19675"/>
            </a:xfrm>
            <a:custGeom>
              <a:avLst/>
              <a:gdLst/>
              <a:ahLst/>
              <a:cxnLst/>
              <a:rect l="l" t="t" r="r" b="b"/>
              <a:pathLst>
                <a:path w="787" h="787" extrusionOk="0">
                  <a:moveTo>
                    <a:pt x="0" y="0"/>
                  </a:moveTo>
                  <a:lnTo>
                    <a:pt x="0"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4677900" y="1396850"/>
              <a:ext cx="19675" cy="19725"/>
            </a:xfrm>
            <a:custGeom>
              <a:avLst/>
              <a:gdLst/>
              <a:ahLst/>
              <a:cxnLst/>
              <a:rect l="l" t="t" r="r" b="b"/>
              <a:pathLst>
                <a:path w="787" h="789" extrusionOk="0">
                  <a:moveTo>
                    <a:pt x="0" y="1"/>
                  </a:moveTo>
                  <a:lnTo>
                    <a:pt x="0"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4706825" y="1396850"/>
              <a:ext cx="19725" cy="19725"/>
            </a:xfrm>
            <a:custGeom>
              <a:avLst/>
              <a:gdLst/>
              <a:ahLst/>
              <a:cxnLst/>
              <a:rect l="l" t="t" r="r" b="b"/>
              <a:pathLst>
                <a:path w="789"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4735800" y="1396850"/>
              <a:ext cx="19700" cy="19725"/>
            </a:xfrm>
            <a:custGeom>
              <a:avLst/>
              <a:gdLst/>
              <a:ahLst/>
              <a:cxnLst/>
              <a:rect l="l" t="t" r="r" b="b"/>
              <a:pathLst>
                <a:path w="788" h="789" extrusionOk="0">
                  <a:moveTo>
                    <a:pt x="1" y="1"/>
                  </a:moveTo>
                  <a:lnTo>
                    <a:pt x="1"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4764750" y="1396850"/>
              <a:ext cx="19700" cy="19725"/>
            </a:xfrm>
            <a:custGeom>
              <a:avLst/>
              <a:gdLst/>
              <a:ahLst/>
              <a:cxnLst/>
              <a:rect l="l" t="t" r="r" b="b"/>
              <a:pathLst>
                <a:path w="788" h="789" extrusionOk="0">
                  <a:moveTo>
                    <a:pt x="0" y="1"/>
                  </a:moveTo>
                  <a:lnTo>
                    <a:pt x="0"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4793700" y="1396850"/>
              <a:ext cx="19700" cy="19725"/>
            </a:xfrm>
            <a:custGeom>
              <a:avLst/>
              <a:gdLst/>
              <a:ahLst/>
              <a:cxnLst/>
              <a:rect l="l" t="t" r="r" b="b"/>
              <a:pathLst>
                <a:path w="788"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4665025"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4684975"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4694900"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4704825" y="1500600"/>
              <a:ext cx="3775" cy="50775"/>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4715425"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2"/>
            <p:cNvSpPr/>
            <p:nvPr/>
          </p:nvSpPr>
          <p:spPr>
            <a:xfrm>
              <a:off x="4723325"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2"/>
            <p:cNvSpPr/>
            <p:nvPr/>
          </p:nvSpPr>
          <p:spPr>
            <a:xfrm>
              <a:off x="4755350"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4736500" y="1500600"/>
              <a:ext cx="3775" cy="50775"/>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4764575" y="1500600"/>
              <a:ext cx="3775" cy="50775"/>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2"/>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2"/>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4998925" y="1201400"/>
              <a:ext cx="10125" cy="10125"/>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4982225" y="1219700"/>
              <a:ext cx="10125" cy="10125"/>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4967700" y="1237975"/>
              <a:ext cx="10125" cy="10150"/>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4948825" y="1256275"/>
              <a:ext cx="10100" cy="10125"/>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4679950" y="1284400"/>
              <a:ext cx="10125" cy="10125"/>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4698775" y="1283375"/>
              <a:ext cx="12125" cy="12150"/>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4719600" y="1284400"/>
              <a:ext cx="10125" cy="10125"/>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4739425" y="1284400"/>
              <a:ext cx="10125" cy="10125"/>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4759275" y="1284400"/>
              <a:ext cx="10125" cy="10125"/>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4779075" y="1284400"/>
              <a:ext cx="10150" cy="10125"/>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4964475" y="1401650"/>
              <a:ext cx="10125" cy="10125"/>
            </a:xfrm>
            <a:custGeom>
              <a:avLst/>
              <a:gdLst/>
              <a:ahLst/>
              <a:cxnLst/>
              <a:rect l="l" t="t" r="r" b="b"/>
              <a:pathLst>
                <a:path w="405" h="405" extrusionOk="0">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4983300" y="1400650"/>
              <a:ext cx="12125" cy="12125"/>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5004125" y="1401650"/>
              <a:ext cx="10150" cy="10125"/>
            </a:xfrm>
            <a:custGeom>
              <a:avLst/>
              <a:gdLst/>
              <a:ahLst/>
              <a:cxnLst/>
              <a:rect l="l" t="t" r="r" b="b"/>
              <a:pathLst>
                <a:path w="406" h="405" extrusionOk="0">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5023950" y="1401650"/>
              <a:ext cx="10150" cy="10125"/>
            </a:xfrm>
            <a:custGeom>
              <a:avLst/>
              <a:gdLst/>
              <a:ahLst/>
              <a:cxnLst/>
              <a:rect l="l" t="t" r="r" b="b"/>
              <a:pathLst>
                <a:path w="406" h="405" extrusionOk="0">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5042800" y="1400650"/>
              <a:ext cx="12100" cy="12125"/>
            </a:xfrm>
            <a:custGeom>
              <a:avLst/>
              <a:gdLst/>
              <a:ahLst/>
              <a:cxnLst/>
              <a:rect l="l" t="t" r="r" b="b"/>
              <a:pathLst>
                <a:path w="484" h="485" extrusionOk="0">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5062625" y="1400650"/>
              <a:ext cx="12125" cy="12125"/>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4739075" y="1675150"/>
              <a:ext cx="10125" cy="10100"/>
            </a:xfrm>
            <a:custGeom>
              <a:avLst/>
              <a:gdLst/>
              <a:ahLst/>
              <a:cxnLst/>
              <a:rect l="l" t="t" r="r" b="b"/>
              <a:pathLst>
                <a:path w="405"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4757925" y="1674125"/>
              <a:ext cx="12100" cy="12125"/>
            </a:xfrm>
            <a:custGeom>
              <a:avLst/>
              <a:gdLst/>
              <a:ahLst/>
              <a:cxnLst/>
              <a:rect l="l" t="t" r="r" b="b"/>
              <a:pathLst>
                <a:path w="484" h="485" extrusionOk="0">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4777725" y="1674125"/>
              <a:ext cx="12150" cy="12125"/>
            </a:xfrm>
            <a:custGeom>
              <a:avLst/>
              <a:gdLst/>
              <a:ahLst/>
              <a:cxnLst/>
              <a:rect l="l" t="t" r="r" b="b"/>
              <a:pathLst>
                <a:path w="486" h="485" extrusionOk="0">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4798575" y="1675150"/>
              <a:ext cx="10125" cy="10100"/>
            </a:xfrm>
            <a:custGeom>
              <a:avLst/>
              <a:gdLst/>
              <a:ahLst/>
              <a:cxnLst/>
              <a:rect l="l" t="t" r="r" b="b"/>
              <a:pathLst>
                <a:path w="405" h="404" extrusionOk="0">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4817400" y="1674125"/>
              <a:ext cx="12125" cy="12125"/>
            </a:xfrm>
            <a:custGeom>
              <a:avLst/>
              <a:gdLst/>
              <a:ahLst/>
              <a:cxnLst/>
              <a:rect l="l" t="t" r="r" b="b"/>
              <a:pathLst>
                <a:path w="485" h="485" extrusionOk="0">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4838250" y="1675150"/>
              <a:ext cx="10125" cy="101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4648675" y="1343400"/>
              <a:ext cx="720050" cy="40975"/>
            </a:xfrm>
            <a:custGeom>
              <a:avLst/>
              <a:gdLst/>
              <a:ahLst/>
              <a:cxnLst/>
              <a:rect l="l" t="t" r="r" b="b"/>
              <a:pathLst>
                <a:path w="28802" h="1639" extrusionOk="0">
                  <a:moveTo>
                    <a:pt x="26073" y="0"/>
                  </a:moveTo>
                  <a:lnTo>
                    <a:pt x="24516" y="1558"/>
                  </a:lnTo>
                  <a:lnTo>
                    <a:pt x="1" y="1558"/>
                  </a:lnTo>
                  <a:lnTo>
                    <a:pt x="1" y="1638"/>
                  </a:lnTo>
                  <a:lnTo>
                    <a:pt x="24549" y="1638"/>
                  </a:lnTo>
                  <a:lnTo>
                    <a:pt x="26107" y="81"/>
                  </a:lnTo>
                  <a:lnTo>
                    <a:pt x="28802" y="81"/>
                  </a:lnTo>
                  <a:lnTo>
                    <a:pt x="28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4632825" y="1311800"/>
              <a:ext cx="670500" cy="53100"/>
            </a:xfrm>
            <a:custGeom>
              <a:avLst/>
              <a:gdLst/>
              <a:ahLst/>
              <a:cxnLst/>
              <a:rect l="l" t="t" r="r" b="b"/>
              <a:pathLst>
                <a:path w="26820" h="2124" extrusionOk="0">
                  <a:moveTo>
                    <a:pt x="26762" y="1"/>
                  </a:moveTo>
                  <a:lnTo>
                    <a:pt x="24720" y="2043"/>
                  </a:lnTo>
                  <a:lnTo>
                    <a:pt x="0" y="2043"/>
                  </a:lnTo>
                  <a:lnTo>
                    <a:pt x="0" y="2123"/>
                  </a:lnTo>
                  <a:lnTo>
                    <a:pt x="24753" y="2123"/>
                  </a:lnTo>
                  <a:lnTo>
                    <a:pt x="26819" y="58"/>
                  </a:lnTo>
                  <a:lnTo>
                    <a:pt x="267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4633550" y="1118650"/>
              <a:ext cx="370425" cy="88825"/>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4616850" y="1136950"/>
              <a:ext cx="370450" cy="88825"/>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4600150" y="1155225"/>
              <a:ext cx="370450" cy="88825"/>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2"/>
            <p:cNvSpPr/>
            <p:nvPr/>
          </p:nvSpPr>
          <p:spPr>
            <a:xfrm>
              <a:off x="4583450" y="1173525"/>
              <a:ext cx="370450" cy="88825"/>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4"/>
          <p:cNvSpPr txBox="1">
            <a:spLocks noGrp="1"/>
          </p:cNvSpPr>
          <p:nvPr>
            <p:ph type="body" idx="1"/>
          </p:nvPr>
        </p:nvSpPr>
        <p:spPr>
          <a:xfrm>
            <a:off x="713225" y="1197100"/>
            <a:ext cx="7759200" cy="3429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AutoNum type="arabicPeriod"/>
              <a:defRPr sz="1200"/>
            </a:lvl1pPr>
            <a:lvl2pPr marL="914400" lvl="1" indent="-304800">
              <a:spcBef>
                <a:spcPts val="1600"/>
              </a:spcBef>
              <a:spcAft>
                <a:spcPts val="0"/>
              </a:spcAft>
              <a:buSzPts val="1200"/>
              <a:buFont typeface="Roboto Condensed Light"/>
              <a:buAutoNum type="alphaLcPeriod"/>
              <a:defRPr/>
            </a:lvl2pPr>
            <a:lvl3pPr marL="1371600" lvl="2" indent="-304800">
              <a:spcBef>
                <a:spcPts val="1600"/>
              </a:spcBef>
              <a:spcAft>
                <a:spcPts val="0"/>
              </a:spcAft>
              <a:buSzPts val="1200"/>
              <a:buFont typeface="Roboto Condensed Light"/>
              <a:buAutoNum type="romanLcPeriod"/>
              <a:defRPr/>
            </a:lvl3pPr>
            <a:lvl4pPr marL="1828800" lvl="3" indent="-304800">
              <a:spcBef>
                <a:spcPts val="1600"/>
              </a:spcBef>
              <a:spcAft>
                <a:spcPts val="0"/>
              </a:spcAft>
              <a:buSzPts val="1200"/>
              <a:buFont typeface="Roboto Condensed Light"/>
              <a:buAutoNum type="arabicPeriod"/>
              <a:defRPr/>
            </a:lvl4pPr>
            <a:lvl5pPr marL="2286000" lvl="4" indent="-304800">
              <a:spcBef>
                <a:spcPts val="1600"/>
              </a:spcBef>
              <a:spcAft>
                <a:spcPts val="0"/>
              </a:spcAft>
              <a:buSzPts val="1200"/>
              <a:buFont typeface="Roboto Condensed Light"/>
              <a:buAutoNum type="alphaLcPeriod"/>
              <a:defRPr/>
            </a:lvl5pPr>
            <a:lvl6pPr marL="2743200" lvl="5" indent="-304800">
              <a:spcBef>
                <a:spcPts val="1600"/>
              </a:spcBef>
              <a:spcAft>
                <a:spcPts val="0"/>
              </a:spcAft>
              <a:buSzPts val="1200"/>
              <a:buFont typeface="Roboto Condensed Light"/>
              <a:buAutoNum type="romanLcPeriod"/>
              <a:defRPr/>
            </a:lvl6pPr>
            <a:lvl7pPr marL="3200400" lvl="6" indent="-304800">
              <a:spcBef>
                <a:spcPts val="1600"/>
              </a:spcBef>
              <a:spcAft>
                <a:spcPts val="0"/>
              </a:spcAft>
              <a:buSzPts val="1200"/>
              <a:buFont typeface="Roboto Condensed Light"/>
              <a:buAutoNum type="arabicPeriod"/>
              <a:defRPr/>
            </a:lvl7pPr>
            <a:lvl8pPr marL="3657600" lvl="7" indent="-304800">
              <a:spcBef>
                <a:spcPts val="1600"/>
              </a:spcBef>
              <a:spcAft>
                <a:spcPts val="0"/>
              </a:spcAft>
              <a:buSzPts val="1200"/>
              <a:buFont typeface="Roboto Condensed Light"/>
              <a:buAutoNum type="alphaLcPeriod"/>
              <a:defRPr/>
            </a:lvl8pPr>
            <a:lvl9pPr marL="4114800" lvl="8" indent="-304800">
              <a:spcBef>
                <a:spcPts val="1600"/>
              </a:spcBef>
              <a:spcAft>
                <a:spcPts val="1600"/>
              </a:spcAft>
              <a:buSzPts val="1200"/>
              <a:buFont typeface="Roboto Condensed Light"/>
              <a:buAutoNum type="romanLcPeriod"/>
              <a:defRPr/>
            </a:lvl9pPr>
          </a:lstStyle>
          <a:p>
            <a:endParaRPr/>
          </a:p>
        </p:txBody>
      </p:sp>
      <p:sp>
        <p:nvSpPr>
          <p:cNvPr id="90" name="Google Shape;90;p4"/>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sp>
        <p:nvSpPr>
          <p:cNvPr id="92" name="Google Shape;92;p5"/>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3" name="Google Shape;93;p5"/>
          <p:cNvSpPr txBox="1">
            <a:spLocks noGrp="1"/>
          </p:cNvSpPr>
          <p:nvPr>
            <p:ph type="subTitle" idx="1"/>
          </p:nvPr>
        </p:nvSpPr>
        <p:spPr>
          <a:xfrm>
            <a:off x="1720725" y="2589038"/>
            <a:ext cx="2460000" cy="1046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1400"/>
              <a:buNone/>
              <a:defRPr sz="1400" b="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94" name="Google Shape;94;p5"/>
          <p:cNvSpPr txBox="1">
            <a:spLocks noGrp="1"/>
          </p:cNvSpPr>
          <p:nvPr>
            <p:ph type="subTitle" idx="2"/>
          </p:nvPr>
        </p:nvSpPr>
        <p:spPr>
          <a:xfrm>
            <a:off x="4950804" y="2589038"/>
            <a:ext cx="2460000" cy="10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1400"/>
              <a:buNone/>
              <a:defRPr sz="1400" b="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5" name="Google Shape;95;p5"/>
          <p:cNvSpPr txBox="1">
            <a:spLocks noGrp="1"/>
          </p:cNvSpPr>
          <p:nvPr>
            <p:ph type="subTitle" idx="3"/>
          </p:nvPr>
        </p:nvSpPr>
        <p:spPr>
          <a:xfrm>
            <a:off x="5061357" y="3908888"/>
            <a:ext cx="2238900" cy="36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Saira SemiBold"/>
                <a:ea typeface="Saira SemiBold"/>
                <a:cs typeface="Saira SemiBold"/>
                <a:sym typeface="Saira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6" name="Google Shape;96;p5"/>
          <p:cNvSpPr txBox="1">
            <a:spLocks noGrp="1"/>
          </p:cNvSpPr>
          <p:nvPr>
            <p:ph type="subTitle" idx="4"/>
          </p:nvPr>
        </p:nvSpPr>
        <p:spPr>
          <a:xfrm>
            <a:off x="2020863" y="3908888"/>
            <a:ext cx="1859700" cy="36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Saira SemiBold"/>
                <a:ea typeface="Saira SemiBold"/>
                <a:cs typeface="Saira SemiBold"/>
                <a:sym typeface="Saira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cxnSp>
        <p:nvCxnSpPr>
          <p:cNvPr id="97" name="Google Shape;97;p5"/>
          <p:cNvCxnSpPr/>
          <p:nvPr/>
        </p:nvCxnSpPr>
        <p:spPr>
          <a:xfrm>
            <a:off x="2328375" y="3718925"/>
            <a:ext cx="1244700" cy="0"/>
          </a:xfrm>
          <a:prstGeom prst="straightConnector1">
            <a:avLst/>
          </a:prstGeom>
          <a:noFill/>
          <a:ln w="9525" cap="flat" cmpd="sng">
            <a:solidFill>
              <a:schemeClr val="lt1"/>
            </a:solidFill>
            <a:prstDash val="solid"/>
            <a:round/>
            <a:headEnd type="oval" w="med" len="med"/>
            <a:tailEnd type="oval" w="med" len="med"/>
          </a:ln>
        </p:spPr>
      </p:cxnSp>
      <p:cxnSp>
        <p:nvCxnSpPr>
          <p:cNvPr id="98" name="Google Shape;98;p5"/>
          <p:cNvCxnSpPr/>
          <p:nvPr/>
        </p:nvCxnSpPr>
        <p:spPr>
          <a:xfrm>
            <a:off x="5558450" y="3718925"/>
            <a:ext cx="1244700" cy="0"/>
          </a:xfrm>
          <a:prstGeom prst="straightConnector1">
            <a:avLst/>
          </a:prstGeom>
          <a:noFill/>
          <a:ln w="9525" cap="flat" cmpd="sng">
            <a:solidFill>
              <a:schemeClr val="lt1"/>
            </a:solidFill>
            <a:prstDash val="solid"/>
            <a:round/>
            <a:headEnd type="oval" w="med" len="med"/>
            <a:tailEnd type="oval" w="med" len="med"/>
          </a:ln>
        </p:spPr>
      </p:cxnSp>
      <p:grpSp>
        <p:nvGrpSpPr>
          <p:cNvPr id="99" name="Google Shape;99;p5"/>
          <p:cNvGrpSpPr/>
          <p:nvPr/>
        </p:nvGrpSpPr>
        <p:grpSpPr>
          <a:xfrm>
            <a:off x="713179" y="4483114"/>
            <a:ext cx="717350" cy="85820"/>
            <a:chOff x="656432" y="1229355"/>
            <a:chExt cx="1099051" cy="159993"/>
          </a:xfrm>
        </p:grpSpPr>
        <p:sp>
          <p:nvSpPr>
            <p:cNvPr id="100" name="Google Shape;100;p5"/>
            <p:cNvSpPr/>
            <p:nvPr/>
          </p:nvSpPr>
          <p:spPr>
            <a:xfrm>
              <a:off x="656432" y="1229355"/>
              <a:ext cx="159584" cy="159993"/>
            </a:xfrm>
            <a:custGeom>
              <a:avLst/>
              <a:gdLst/>
              <a:ahLst/>
              <a:cxnLst/>
              <a:rect l="l" t="t" r="r" b="b"/>
              <a:pathLst>
                <a:path w="787" h="789" extrusionOk="0">
                  <a:moveTo>
                    <a:pt x="0" y="1"/>
                  </a:moveTo>
                  <a:lnTo>
                    <a:pt x="0"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891046" y="1229355"/>
              <a:ext cx="159989" cy="159993"/>
            </a:xfrm>
            <a:custGeom>
              <a:avLst/>
              <a:gdLst/>
              <a:ahLst/>
              <a:cxnLst/>
              <a:rect l="l" t="t" r="r" b="b"/>
              <a:pathLst>
                <a:path w="789" h="789" extrusionOk="0">
                  <a:moveTo>
                    <a:pt x="1" y="1"/>
                  </a:moveTo>
                  <a:lnTo>
                    <a:pt x="1" y="788"/>
                  </a:lnTo>
                  <a:lnTo>
                    <a:pt x="788" y="788"/>
                  </a:lnTo>
                  <a:lnTo>
                    <a:pt x="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1126064" y="1229355"/>
              <a:ext cx="159787" cy="159993"/>
            </a:xfrm>
            <a:custGeom>
              <a:avLst/>
              <a:gdLst/>
              <a:ahLst/>
              <a:cxnLst/>
              <a:rect l="l" t="t" r="r" b="b"/>
              <a:pathLst>
                <a:path w="788" h="789" extrusionOk="0">
                  <a:moveTo>
                    <a:pt x="1" y="1"/>
                  </a:moveTo>
                  <a:lnTo>
                    <a:pt x="1"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1360880" y="1229355"/>
              <a:ext cx="159787" cy="159993"/>
            </a:xfrm>
            <a:custGeom>
              <a:avLst/>
              <a:gdLst/>
              <a:ahLst/>
              <a:cxnLst/>
              <a:rect l="l" t="t" r="r" b="b"/>
              <a:pathLst>
                <a:path w="788" h="789" extrusionOk="0">
                  <a:moveTo>
                    <a:pt x="0" y="1"/>
                  </a:moveTo>
                  <a:lnTo>
                    <a:pt x="0" y="788"/>
                  </a:lnTo>
                  <a:lnTo>
                    <a:pt x="788" y="788"/>
                  </a:lnTo>
                  <a:lnTo>
                    <a:pt x="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1595696" y="1229355"/>
              <a:ext cx="159787" cy="159993"/>
            </a:xfrm>
            <a:custGeom>
              <a:avLst/>
              <a:gdLst/>
              <a:ahLst/>
              <a:cxnLst/>
              <a:rect l="l" t="t" r="r" b="b"/>
              <a:pathLst>
                <a:path w="788" h="789" extrusionOk="0">
                  <a:moveTo>
                    <a:pt x="1" y="1"/>
                  </a:moveTo>
                  <a:lnTo>
                    <a:pt x="1" y="788"/>
                  </a:lnTo>
                  <a:lnTo>
                    <a:pt x="788" y="788"/>
                  </a:lnTo>
                  <a:lnTo>
                    <a:pt x="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5"/>
          <p:cNvGrpSpPr/>
          <p:nvPr/>
        </p:nvGrpSpPr>
        <p:grpSpPr>
          <a:xfrm>
            <a:off x="713225" y="4615875"/>
            <a:ext cx="928550" cy="99334"/>
            <a:chOff x="7596525" y="772450"/>
            <a:chExt cx="928550" cy="99334"/>
          </a:xfrm>
        </p:grpSpPr>
        <p:sp>
          <p:nvSpPr>
            <p:cNvPr id="106" name="Google Shape;106;p5"/>
            <p:cNvSpPr/>
            <p:nvPr/>
          </p:nvSpPr>
          <p:spPr>
            <a:xfrm>
              <a:off x="7596525"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7775914"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7864827"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7954087"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8049252" y="772450"/>
              <a:ext cx="34037" cy="99334"/>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8120278"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8408377" y="772450"/>
              <a:ext cx="33690" cy="99334"/>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8238713"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8491038"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5"/>
          <p:cNvGrpSpPr/>
          <p:nvPr/>
        </p:nvGrpSpPr>
        <p:grpSpPr>
          <a:xfrm>
            <a:off x="7931513" y="503322"/>
            <a:ext cx="825540" cy="72368"/>
            <a:chOff x="5033325" y="733775"/>
            <a:chExt cx="138525" cy="12125"/>
          </a:xfrm>
        </p:grpSpPr>
        <p:sp>
          <p:nvSpPr>
            <p:cNvPr id="116" name="Google Shape;116;p5"/>
            <p:cNvSpPr/>
            <p:nvPr/>
          </p:nvSpPr>
          <p:spPr>
            <a:xfrm>
              <a:off x="5033325" y="734775"/>
              <a:ext cx="10125" cy="101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5052150" y="733775"/>
              <a:ext cx="12125" cy="12125"/>
            </a:xfrm>
            <a:custGeom>
              <a:avLst/>
              <a:gdLst/>
              <a:ahLst/>
              <a:cxnLst/>
              <a:rect l="l" t="t" r="r" b="b"/>
              <a:pathLst>
                <a:path w="485" h="485" extrusionOk="0">
                  <a:moveTo>
                    <a:pt x="243" y="80"/>
                  </a:moveTo>
                  <a:cubicBezTo>
                    <a:pt x="332" y="80"/>
                    <a:pt x="405" y="153"/>
                    <a:pt x="405" y="242"/>
                  </a:cubicBezTo>
                  <a:cubicBezTo>
                    <a:pt x="405" y="331"/>
                    <a:pt x="332" y="405"/>
                    <a:pt x="243" y="405"/>
                  </a:cubicBezTo>
                  <a:cubicBezTo>
                    <a:pt x="154" y="405"/>
                    <a:pt x="80" y="331"/>
                    <a:pt x="80" y="242"/>
                  </a:cubicBezTo>
                  <a:cubicBezTo>
                    <a:pt x="80" y="153"/>
                    <a:pt x="154" y="80"/>
                    <a:pt x="243" y="80"/>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5072975" y="734775"/>
              <a:ext cx="10150" cy="10100"/>
            </a:xfrm>
            <a:custGeom>
              <a:avLst/>
              <a:gdLst/>
              <a:ahLst/>
              <a:cxnLst/>
              <a:rect l="l" t="t" r="r" b="b"/>
              <a:pathLst>
                <a:path w="406" h="404" extrusionOk="0">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5092825" y="734775"/>
              <a:ext cx="10125" cy="101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5112650" y="734775"/>
              <a:ext cx="10125" cy="101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5132475" y="734775"/>
              <a:ext cx="10150" cy="10100"/>
            </a:xfrm>
            <a:custGeom>
              <a:avLst/>
              <a:gdLst/>
              <a:ahLst/>
              <a:cxnLst/>
              <a:rect l="l" t="t" r="r" b="b"/>
              <a:pathLst>
                <a:path w="406"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5161725" y="734775"/>
              <a:ext cx="10125" cy="10100"/>
            </a:xfrm>
            <a:custGeom>
              <a:avLst/>
              <a:gdLst/>
              <a:ahLst/>
              <a:cxnLst/>
              <a:rect l="l" t="t" r="r" b="b"/>
              <a:pathLst>
                <a:path w="405" h="404" extrusionOk="0">
                  <a:moveTo>
                    <a:pt x="202" y="0"/>
                  </a:moveTo>
                  <a:cubicBezTo>
                    <a:pt x="91" y="0"/>
                    <a:pt x="0" y="90"/>
                    <a:pt x="0" y="202"/>
                  </a:cubicBezTo>
                  <a:cubicBezTo>
                    <a:pt x="0" y="314"/>
                    <a:pt x="91" y="404"/>
                    <a:pt x="202" y="404"/>
                  </a:cubicBezTo>
                  <a:cubicBezTo>
                    <a:pt x="314" y="404"/>
                    <a:pt x="404" y="314"/>
                    <a:pt x="404" y="202"/>
                  </a:cubicBezTo>
                  <a:cubicBezTo>
                    <a:pt x="404" y="90"/>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2"/>
        </a:solidFill>
        <a:effectLst/>
      </p:bgPr>
    </p:bg>
    <p:spTree>
      <p:nvGrpSpPr>
        <p:cNvPr id="1" name="Shape 142"/>
        <p:cNvGrpSpPr/>
        <p:nvPr/>
      </p:nvGrpSpPr>
      <p:grpSpPr>
        <a:xfrm>
          <a:off x="0" y="0"/>
          <a:ext cx="0" cy="0"/>
          <a:chOff x="0" y="0"/>
          <a:chExt cx="0" cy="0"/>
        </a:xfrm>
      </p:grpSpPr>
      <p:sp>
        <p:nvSpPr>
          <p:cNvPr id="143" name="Google Shape;143;p7"/>
          <p:cNvSpPr txBox="1">
            <a:spLocks noGrp="1"/>
          </p:cNvSpPr>
          <p:nvPr>
            <p:ph type="subTitle" idx="1"/>
          </p:nvPr>
        </p:nvSpPr>
        <p:spPr>
          <a:xfrm>
            <a:off x="724100" y="1625075"/>
            <a:ext cx="5353500" cy="273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b="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44" name="Google Shape;144;p7"/>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9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
    <p:bg>
      <p:bgPr>
        <a:solidFill>
          <a:schemeClr val="lt2"/>
        </a:solidFill>
        <a:effectLst/>
      </p:bgPr>
    </p:bg>
    <p:spTree>
      <p:nvGrpSpPr>
        <p:cNvPr id="1" name="Shape 195"/>
        <p:cNvGrpSpPr/>
        <p:nvPr/>
      </p:nvGrpSpPr>
      <p:grpSpPr>
        <a:xfrm>
          <a:off x="0" y="0"/>
          <a:ext cx="0" cy="0"/>
          <a:chOff x="0" y="0"/>
          <a:chExt cx="0" cy="0"/>
        </a:xfrm>
      </p:grpSpPr>
      <p:sp>
        <p:nvSpPr>
          <p:cNvPr id="196" name="Google Shape;196;p13"/>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a:endParaRPr/>
          </a:p>
        </p:txBody>
      </p:sp>
      <p:sp>
        <p:nvSpPr>
          <p:cNvPr id="197" name="Google Shape;197;p13"/>
          <p:cNvSpPr txBox="1">
            <a:spLocks noGrp="1"/>
          </p:cNvSpPr>
          <p:nvPr>
            <p:ph type="title" idx="2"/>
          </p:nvPr>
        </p:nvSpPr>
        <p:spPr>
          <a:xfrm>
            <a:off x="762775" y="2656438"/>
            <a:ext cx="2189100" cy="3639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1600" b="0">
                <a:solidFill>
                  <a:schemeClr val="accent1"/>
                </a:solidFill>
                <a:latin typeface="Saira SemiBold"/>
                <a:ea typeface="Saira SemiBold"/>
                <a:cs typeface="Saira SemiBold"/>
                <a:sym typeface="Saira SemiBold"/>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a:endParaRPr/>
          </a:p>
        </p:txBody>
      </p:sp>
      <p:sp>
        <p:nvSpPr>
          <p:cNvPr id="198" name="Google Shape;198;p13"/>
          <p:cNvSpPr txBox="1">
            <a:spLocks noGrp="1"/>
          </p:cNvSpPr>
          <p:nvPr>
            <p:ph type="subTitle" idx="1"/>
          </p:nvPr>
        </p:nvSpPr>
        <p:spPr>
          <a:xfrm>
            <a:off x="928225" y="2963163"/>
            <a:ext cx="1858200" cy="93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a:endParaRPr/>
          </a:p>
        </p:txBody>
      </p:sp>
      <p:sp>
        <p:nvSpPr>
          <p:cNvPr id="199" name="Google Shape;199;p13"/>
          <p:cNvSpPr txBox="1">
            <a:spLocks noGrp="1"/>
          </p:cNvSpPr>
          <p:nvPr>
            <p:ph type="title" idx="3"/>
          </p:nvPr>
        </p:nvSpPr>
        <p:spPr>
          <a:xfrm>
            <a:off x="3502200" y="2656438"/>
            <a:ext cx="2189100" cy="36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1600" b="0">
                <a:solidFill>
                  <a:schemeClr val="accent1"/>
                </a:solidFill>
                <a:latin typeface="Saira SemiBold"/>
                <a:ea typeface="Saira SemiBold"/>
                <a:cs typeface="Saira SemiBold"/>
                <a:sym typeface="Saira SemiBold"/>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
        <p:nvSpPr>
          <p:cNvPr id="200" name="Google Shape;200;p13"/>
          <p:cNvSpPr txBox="1">
            <a:spLocks noGrp="1"/>
          </p:cNvSpPr>
          <p:nvPr>
            <p:ph type="subTitle" idx="4"/>
          </p:nvPr>
        </p:nvSpPr>
        <p:spPr>
          <a:xfrm>
            <a:off x="3667638" y="2963163"/>
            <a:ext cx="1858200" cy="93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01" name="Google Shape;201;p13"/>
          <p:cNvSpPr txBox="1">
            <a:spLocks noGrp="1"/>
          </p:cNvSpPr>
          <p:nvPr>
            <p:ph type="title" idx="5"/>
          </p:nvPr>
        </p:nvSpPr>
        <p:spPr>
          <a:xfrm>
            <a:off x="6241625" y="2656438"/>
            <a:ext cx="2189100" cy="36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1600" b="0">
                <a:solidFill>
                  <a:schemeClr val="accent1"/>
                </a:solidFill>
                <a:latin typeface="Saira SemiBold"/>
                <a:ea typeface="Saira SemiBold"/>
                <a:cs typeface="Saira SemiBold"/>
                <a:sym typeface="Saira SemiBold"/>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
        <p:nvSpPr>
          <p:cNvPr id="202" name="Google Shape;202;p13"/>
          <p:cNvSpPr txBox="1">
            <a:spLocks noGrp="1"/>
          </p:cNvSpPr>
          <p:nvPr>
            <p:ph type="subTitle" idx="6"/>
          </p:nvPr>
        </p:nvSpPr>
        <p:spPr>
          <a:xfrm>
            <a:off x="6407075" y="2963163"/>
            <a:ext cx="1858200" cy="93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grpSp>
        <p:nvGrpSpPr>
          <p:cNvPr id="203" name="Google Shape;203;p13"/>
          <p:cNvGrpSpPr/>
          <p:nvPr/>
        </p:nvGrpSpPr>
        <p:grpSpPr>
          <a:xfrm rot="10800000">
            <a:off x="5444100" y="4363825"/>
            <a:ext cx="5002471" cy="518150"/>
            <a:chOff x="4612950" y="1991350"/>
            <a:chExt cx="5002471" cy="518150"/>
          </a:xfrm>
        </p:grpSpPr>
        <p:sp>
          <p:nvSpPr>
            <p:cNvPr id="204" name="Google Shape;204;p13"/>
            <p:cNvSpPr/>
            <p:nvPr/>
          </p:nvSpPr>
          <p:spPr>
            <a:xfrm>
              <a:off x="4720109" y="2234932"/>
              <a:ext cx="4861318" cy="274568"/>
            </a:xfrm>
            <a:custGeom>
              <a:avLst/>
              <a:gdLst/>
              <a:ahLst/>
              <a:cxnLst/>
              <a:rect l="l" t="t" r="r" b="b"/>
              <a:pathLst>
                <a:path w="33888" h="1914" extrusionOk="0">
                  <a:moveTo>
                    <a:pt x="30679" y="1"/>
                  </a:moveTo>
                  <a:lnTo>
                    <a:pt x="28847" y="1834"/>
                  </a:lnTo>
                  <a:lnTo>
                    <a:pt x="0" y="1834"/>
                  </a:lnTo>
                  <a:lnTo>
                    <a:pt x="0" y="1914"/>
                  </a:lnTo>
                  <a:lnTo>
                    <a:pt x="28880" y="1914"/>
                  </a:lnTo>
                  <a:lnTo>
                    <a:pt x="30713" y="81"/>
                  </a:lnTo>
                  <a:lnTo>
                    <a:pt x="33887" y="81"/>
                  </a:lnTo>
                  <a:lnTo>
                    <a:pt x="338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9547138" y="2206672"/>
              <a:ext cx="68283" cy="68283"/>
            </a:xfrm>
            <a:custGeom>
              <a:avLst/>
              <a:gdLst/>
              <a:ahLst/>
              <a:cxnLst/>
              <a:rect l="l" t="t" r="r" b="b"/>
              <a:pathLst>
                <a:path w="476" h="476" extrusionOk="0">
                  <a:moveTo>
                    <a:pt x="238" y="0"/>
                  </a:moveTo>
                  <a:cubicBezTo>
                    <a:pt x="107" y="0"/>
                    <a:pt x="1" y="107"/>
                    <a:pt x="1" y="238"/>
                  </a:cubicBezTo>
                  <a:cubicBezTo>
                    <a:pt x="1" y="370"/>
                    <a:pt x="107" y="475"/>
                    <a:pt x="238" y="475"/>
                  </a:cubicBezTo>
                  <a:cubicBezTo>
                    <a:pt x="369" y="475"/>
                    <a:pt x="476" y="370"/>
                    <a:pt x="476" y="238"/>
                  </a:cubicBezTo>
                  <a:cubicBezTo>
                    <a:pt x="476" y="107"/>
                    <a:pt x="369"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4612950" y="2021332"/>
              <a:ext cx="4526070" cy="356623"/>
            </a:xfrm>
            <a:custGeom>
              <a:avLst/>
              <a:gdLst/>
              <a:ahLst/>
              <a:cxnLst/>
              <a:rect l="l" t="t" r="r" b="b"/>
              <a:pathLst>
                <a:path w="31551" h="2486" extrusionOk="0">
                  <a:moveTo>
                    <a:pt x="31494" y="1"/>
                  </a:moveTo>
                  <a:lnTo>
                    <a:pt x="29088" y="2406"/>
                  </a:lnTo>
                  <a:lnTo>
                    <a:pt x="1" y="2406"/>
                  </a:lnTo>
                  <a:lnTo>
                    <a:pt x="1" y="2486"/>
                  </a:lnTo>
                  <a:lnTo>
                    <a:pt x="29121" y="2486"/>
                  </a:lnTo>
                  <a:lnTo>
                    <a:pt x="31550" y="58"/>
                  </a:lnTo>
                  <a:lnTo>
                    <a:pt x="314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3"/>
            <p:cNvSpPr/>
            <p:nvPr/>
          </p:nvSpPr>
          <p:spPr>
            <a:xfrm>
              <a:off x="9100714" y="1991350"/>
              <a:ext cx="68283" cy="68427"/>
            </a:xfrm>
            <a:custGeom>
              <a:avLst/>
              <a:gdLst/>
              <a:ahLst/>
              <a:cxnLst/>
              <a:rect l="l" t="t" r="r" b="b"/>
              <a:pathLst>
                <a:path w="476" h="477" extrusionOk="0">
                  <a:moveTo>
                    <a:pt x="238" y="0"/>
                  </a:moveTo>
                  <a:cubicBezTo>
                    <a:pt x="107" y="0"/>
                    <a:pt x="0" y="107"/>
                    <a:pt x="0" y="238"/>
                  </a:cubicBezTo>
                  <a:cubicBezTo>
                    <a:pt x="0" y="370"/>
                    <a:pt x="107" y="476"/>
                    <a:pt x="238" y="476"/>
                  </a:cubicBezTo>
                  <a:cubicBezTo>
                    <a:pt x="369" y="476"/>
                    <a:pt x="476" y="370"/>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3"/>
          <p:cNvGrpSpPr/>
          <p:nvPr/>
        </p:nvGrpSpPr>
        <p:grpSpPr>
          <a:xfrm>
            <a:off x="7543875" y="796288"/>
            <a:ext cx="928550" cy="99334"/>
            <a:chOff x="7596525" y="772450"/>
            <a:chExt cx="928550" cy="99334"/>
          </a:xfrm>
        </p:grpSpPr>
        <p:sp>
          <p:nvSpPr>
            <p:cNvPr id="209" name="Google Shape;209;p13"/>
            <p:cNvSpPr/>
            <p:nvPr/>
          </p:nvSpPr>
          <p:spPr>
            <a:xfrm>
              <a:off x="7596525"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7775914"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7864827"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7954087"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a:off x="8049252" y="772450"/>
              <a:ext cx="34037" cy="99334"/>
            </a:xfrm>
            <a:custGeom>
              <a:avLst/>
              <a:gdLst/>
              <a:ahLst/>
              <a:cxnLst/>
              <a:rect l="l" t="t" r="r" b="b"/>
              <a:pathLst>
                <a:path w="196" h="572" extrusionOk="0">
                  <a:moveTo>
                    <a:pt x="0" y="0"/>
                  </a:moveTo>
                  <a:lnTo>
                    <a:pt x="0" y="571"/>
                  </a:lnTo>
                  <a:lnTo>
                    <a:pt x="195" y="571"/>
                  </a:lnTo>
                  <a:lnTo>
                    <a:pt x="1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8120278"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8408377" y="772450"/>
              <a:ext cx="33690" cy="99334"/>
            </a:xfrm>
            <a:custGeom>
              <a:avLst/>
              <a:gdLst/>
              <a:ahLst/>
              <a:cxnLst/>
              <a:rect l="l" t="t" r="r" b="b"/>
              <a:pathLst>
                <a:path w="194" h="572" extrusionOk="0">
                  <a:moveTo>
                    <a:pt x="0" y="0"/>
                  </a:moveTo>
                  <a:lnTo>
                    <a:pt x="0" y="571"/>
                  </a:lnTo>
                  <a:lnTo>
                    <a:pt x="194" y="571"/>
                  </a:lnTo>
                  <a:lnTo>
                    <a:pt x="1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a:off x="8238713"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8491038"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1">
  <p:cSld name="CUSTOM_7">
    <p:spTree>
      <p:nvGrpSpPr>
        <p:cNvPr id="1" name="Shape 218"/>
        <p:cNvGrpSpPr/>
        <p:nvPr/>
      </p:nvGrpSpPr>
      <p:grpSpPr>
        <a:xfrm>
          <a:off x="0" y="0"/>
          <a:ext cx="0" cy="0"/>
          <a:chOff x="0" y="0"/>
          <a:chExt cx="0" cy="0"/>
        </a:xfrm>
      </p:grpSpPr>
      <p:sp>
        <p:nvSpPr>
          <p:cNvPr id="219" name="Google Shape;219;p14"/>
          <p:cNvSpPr txBox="1">
            <a:spLocks noGrp="1"/>
          </p:cNvSpPr>
          <p:nvPr>
            <p:ph type="title"/>
          </p:nvPr>
        </p:nvSpPr>
        <p:spPr>
          <a:xfrm>
            <a:off x="713225" y="1470113"/>
            <a:ext cx="3879600" cy="8538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sz="4000">
                <a:solidFill>
                  <a:schemeClr val="accen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220" name="Google Shape;220;p14"/>
          <p:cNvSpPr txBox="1">
            <a:spLocks noGrp="1"/>
          </p:cNvSpPr>
          <p:nvPr>
            <p:ph type="subTitle" idx="1"/>
          </p:nvPr>
        </p:nvSpPr>
        <p:spPr>
          <a:xfrm>
            <a:off x="724175" y="2533375"/>
            <a:ext cx="3600000" cy="11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5"/>
              </a:buClr>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221" name="Google Shape;221;p14"/>
          <p:cNvGrpSpPr/>
          <p:nvPr/>
        </p:nvGrpSpPr>
        <p:grpSpPr>
          <a:xfrm>
            <a:off x="713225" y="539500"/>
            <a:ext cx="784258" cy="385347"/>
            <a:chOff x="1545800" y="3494150"/>
            <a:chExt cx="784258" cy="385347"/>
          </a:xfrm>
        </p:grpSpPr>
        <p:sp>
          <p:nvSpPr>
            <p:cNvPr id="222" name="Google Shape;222;p14"/>
            <p:cNvSpPr/>
            <p:nvPr/>
          </p:nvSpPr>
          <p:spPr>
            <a:xfrm>
              <a:off x="1545800" y="3494150"/>
              <a:ext cx="28769" cy="385347"/>
            </a:xfrm>
            <a:custGeom>
              <a:avLst/>
              <a:gdLst/>
              <a:ahLst/>
              <a:cxnLst/>
              <a:rect l="l" t="t" r="r" b="b"/>
              <a:pathLst>
                <a:path w="261" h="3496" extrusionOk="0">
                  <a:moveTo>
                    <a:pt x="1" y="1"/>
                  </a:moveTo>
                  <a:lnTo>
                    <a:pt x="1"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1697361" y="3494150"/>
              <a:ext cx="28548" cy="385347"/>
            </a:xfrm>
            <a:custGeom>
              <a:avLst/>
              <a:gdLst/>
              <a:ahLst/>
              <a:cxnLst/>
              <a:rect l="l" t="t" r="r" b="b"/>
              <a:pathLst>
                <a:path w="259" h="3496" extrusionOk="0">
                  <a:moveTo>
                    <a:pt x="0" y="1"/>
                  </a:moveTo>
                  <a:lnTo>
                    <a:pt x="0"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1772535" y="3494150"/>
              <a:ext cx="28658" cy="385347"/>
            </a:xfrm>
            <a:custGeom>
              <a:avLst/>
              <a:gdLst/>
              <a:ahLst/>
              <a:cxnLst/>
              <a:rect l="l" t="t" r="r" b="b"/>
              <a:pathLst>
                <a:path w="260" h="3496" extrusionOk="0">
                  <a:moveTo>
                    <a:pt x="0" y="1"/>
                  </a:moveTo>
                  <a:lnTo>
                    <a:pt x="0"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1847819" y="3494150"/>
              <a:ext cx="28658" cy="385347"/>
            </a:xfrm>
            <a:custGeom>
              <a:avLst/>
              <a:gdLst/>
              <a:ahLst/>
              <a:cxnLst/>
              <a:rect l="l" t="t" r="r" b="b"/>
              <a:pathLst>
                <a:path w="260" h="3496" extrusionOk="0">
                  <a:moveTo>
                    <a:pt x="1" y="1"/>
                  </a:moveTo>
                  <a:lnTo>
                    <a:pt x="1"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1928174" y="3494150"/>
              <a:ext cx="28658" cy="385347"/>
            </a:xfrm>
            <a:custGeom>
              <a:avLst/>
              <a:gdLst/>
              <a:ahLst/>
              <a:cxnLst/>
              <a:rect l="l" t="t" r="r" b="b"/>
              <a:pathLst>
                <a:path w="260" h="3496" extrusionOk="0">
                  <a:moveTo>
                    <a:pt x="1" y="1"/>
                  </a:moveTo>
                  <a:lnTo>
                    <a:pt x="1"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1988247" y="3494150"/>
              <a:ext cx="28658" cy="385347"/>
            </a:xfrm>
            <a:custGeom>
              <a:avLst/>
              <a:gdLst/>
              <a:ahLst/>
              <a:cxnLst/>
              <a:rect l="l" t="t" r="r" b="b"/>
              <a:pathLst>
                <a:path w="260" h="3496" extrusionOk="0">
                  <a:moveTo>
                    <a:pt x="1" y="1"/>
                  </a:moveTo>
                  <a:lnTo>
                    <a:pt x="1"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2231406" y="3494150"/>
              <a:ext cx="28658" cy="385347"/>
            </a:xfrm>
            <a:custGeom>
              <a:avLst/>
              <a:gdLst/>
              <a:ahLst/>
              <a:cxnLst/>
              <a:rect l="l" t="t" r="r" b="b"/>
              <a:pathLst>
                <a:path w="260" h="3496" extrusionOk="0">
                  <a:moveTo>
                    <a:pt x="0" y="1"/>
                  </a:moveTo>
                  <a:lnTo>
                    <a:pt x="0"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2088222" y="3494150"/>
              <a:ext cx="28769" cy="385347"/>
            </a:xfrm>
            <a:custGeom>
              <a:avLst/>
              <a:gdLst/>
              <a:ahLst/>
              <a:cxnLst/>
              <a:rect l="l" t="t" r="r" b="b"/>
              <a:pathLst>
                <a:path w="261" h="3496" extrusionOk="0">
                  <a:moveTo>
                    <a:pt x="1" y="1"/>
                  </a:moveTo>
                  <a:lnTo>
                    <a:pt x="1"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2301399" y="3494150"/>
              <a:ext cx="28658" cy="385347"/>
            </a:xfrm>
            <a:custGeom>
              <a:avLst/>
              <a:gdLst/>
              <a:ahLst/>
              <a:cxnLst/>
              <a:rect l="l" t="t" r="r" b="b"/>
              <a:pathLst>
                <a:path w="260" h="3496" extrusionOk="0">
                  <a:moveTo>
                    <a:pt x="0" y="1"/>
                  </a:moveTo>
                  <a:lnTo>
                    <a:pt x="0"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231;p14"/>
          <p:cNvGrpSpPr/>
          <p:nvPr/>
        </p:nvGrpSpPr>
        <p:grpSpPr>
          <a:xfrm>
            <a:off x="-828210" y="4445877"/>
            <a:ext cx="5715425" cy="385346"/>
            <a:chOff x="377500" y="4371675"/>
            <a:chExt cx="8388999" cy="565603"/>
          </a:xfrm>
        </p:grpSpPr>
        <p:sp>
          <p:nvSpPr>
            <p:cNvPr id="232" name="Google Shape;232;p14"/>
            <p:cNvSpPr/>
            <p:nvPr/>
          </p:nvSpPr>
          <p:spPr>
            <a:xfrm>
              <a:off x="494280" y="4637709"/>
              <a:ext cx="8234884" cy="299569"/>
            </a:xfrm>
            <a:custGeom>
              <a:avLst/>
              <a:gdLst/>
              <a:ahLst/>
              <a:cxnLst/>
              <a:rect l="l" t="t" r="r" b="b"/>
              <a:pathLst>
                <a:path w="77851" h="2832" extrusionOk="0">
                  <a:moveTo>
                    <a:pt x="73102" y="1"/>
                  </a:moveTo>
                  <a:lnTo>
                    <a:pt x="70389" y="2713"/>
                  </a:lnTo>
                  <a:lnTo>
                    <a:pt x="1" y="2713"/>
                  </a:lnTo>
                  <a:lnTo>
                    <a:pt x="1" y="2831"/>
                  </a:lnTo>
                  <a:lnTo>
                    <a:pt x="70438" y="2831"/>
                  </a:lnTo>
                  <a:lnTo>
                    <a:pt x="73152" y="118"/>
                  </a:lnTo>
                  <a:lnTo>
                    <a:pt x="77850" y="118"/>
                  </a:lnTo>
                  <a:lnTo>
                    <a:pt x="778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8691926" y="4606716"/>
              <a:ext cx="74573" cy="74469"/>
            </a:xfrm>
            <a:custGeom>
              <a:avLst/>
              <a:gdLst/>
              <a:ahLst/>
              <a:cxnLst/>
              <a:rect l="l" t="t" r="r" b="b"/>
              <a:pathLst>
                <a:path w="705" h="704" extrusionOk="0">
                  <a:moveTo>
                    <a:pt x="352" y="0"/>
                  </a:moveTo>
                  <a:cubicBezTo>
                    <a:pt x="158" y="0"/>
                    <a:pt x="0" y="158"/>
                    <a:pt x="0" y="352"/>
                  </a:cubicBezTo>
                  <a:cubicBezTo>
                    <a:pt x="0" y="547"/>
                    <a:pt x="158" y="704"/>
                    <a:pt x="352" y="704"/>
                  </a:cubicBezTo>
                  <a:cubicBezTo>
                    <a:pt x="547" y="704"/>
                    <a:pt x="704" y="547"/>
                    <a:pt x="704" y="352"/>
                  </a:cubicBezTo>
                  <a:cubicBezTo>
                    <a:pt x="704" y="158"/>
                    <a:pt x="547" y="0"/>
                    <a:pt x="3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377500" y="4404467"/>
              <a:ext cx="7868788" cy="389376"/>
            </a:xfrm>
            <a:custGeom>
              <a:avLst/>
              <a:gdLst/>
              <a:ahLst/>
              <a:cxnLst/>
              <a:rect l="l" t="t" r="r" b="b"/>
              <a:pathLst>
                <a:path w="74390" h="3681" extrusionOk="0">
                  <a:moveTo>
                    <a:pt x="74306" y="1"/>
                  </a:moveTo>
                  <a:lnTo>
                    <a:pt x="70745" y="3562"/>
                  </a:lnTo>
                  <a:lnTo>
                    <a:pt x="0" y="3562"/>
                  </a:lnTo>
                  <a:lnTo>
                    <a:pt x="0" y="3680"/>
                  </a:lnTo>
                  <a:lnTo>
                    <a:pt x="70794" y="3680"/>
                  </a:lnTo>
                  <a:lnTo>
                    <a:pt x="74390" y="85"/>
                  </a:lnTo>
                  <a:lnTo>
                    <a:pt x="743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8204603" y="4371675"/>
              <a:ext cx="74573" cy="74575"/>
            </a:xfrm>
            <a:custGeom>
              <a:avLst/>
              <a:gdLst/>
              <a:ahLst/>
              <a:cxnLst/>
              <a:rect l="l" t="t" r="r" b="b"/>
              <a:pathLst>
                <a:path w="705" h="705" extrusionOk="0">
                  <a:moveTo>
                    <a:pt x="353" y="1"/>
                  </a:moveTo>
                  <a:cubicBezTo>
                    <a:pt x="159" y="1"/>
                    <a:pt x="1" y="159"/>
                    <a:pt x="1" y="353"/>
                  </a:cubicBezTo>
                  <a:cubicBezTo>
                    <a:pt x="1" y="548"/>
                    <a:pt x="159" y="705"/>
                    <a:pt x="353" y="705"/>
                  </a:cubicBezTo>
                  <a:cubicBezTo>
                    <a:pt x="547" y="705"/>
                    <a:pt x="705" y="548"/>
                    <a:pt x="705" y="353"/>
                  </a:cubicBezTo>
                  <a:cubicBezTo>
                    <a:pt x="705" y="159"/>
                    <a:pt x="547" y="1"/>
                    <a:pt x="353" y="1"/>
                  </a:cubicBezTo>
                  <a:close/>
                </a:path>
              </a:pathLst>
            </a:custGeom>
            <a:solidFill>
              <a:srgbClr val="E6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2_1">
    <p:bg>
      <p:bgPr>
        <a:solidFill>
          <a:schemeClr val="lt2"/>
        </a:solidFill>
        <a:effectLst/>
      </p:bgPr>
    </p:bg>
    <p:spTree>
      <p:nvGrpSpPr>
        <p:cNvPr id="1" name="Shape 285"/>
        <p:cNvGrpSpPr/>
        <p:nvPr/>
      </p:nvGrpSpPr>
      <p:grpSpPr>
        <a:xfrm>
          <a:off x="0" y="0"/>
          <a:ext cx="0" cy="0"/>
          <a:chOff x="0" y="0"/>
          <a:chExt cx="0" cy="0"/>
        </a:xfrm>
      </p:grpSpPr>
      <p:sp>
        <p:nvSpPr>
          <p:cNvPr id="286" name="Google Shape;286;p17"/>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grpSp>
        <p:nvGrpSpPr>
          <p:cNvPr id="287" name="Google Shape;287;p17"/>
          <p:cNvGrpSpPr/>
          <p:nvPr/>
        </p:nvGrpSpPr>
        <p:grpSpPr>
          <a:xfrm>
            <a:off x="713213" y="4496510"/>
            <a:ext cx="825540" cy="72368"/>
            <a:chOff x="5033325" y="733775"/>
            <a:chExt cx="138525" cy="12125"/>
          </a:xfrm>
        </p:grpSpPr>
        <p:sp>
          <p:nvSpPr>
            <p:cNvPr id="288" name="Google Shape;288;p17"/>
            <p:cNvSpPr/>
            <p:nvPr/>
          </p:nvSpPr>
          <p:spPr>
            <a:xfrm>
              <a:off x="5033325" y="734775"/>
              <a:ext cx="10125" cy="101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7"/>
            <p:cNvSpPr/>
            <p:nvPr/>
          </p:nvSpPr>
          <p:spPr>
            <a:xfrm>
              <a:off x="5052150" y="733775"/>
              <a:ext cx="12125" cy="12125"/>
            </a:xfrm>
            <a:custGeom>
              <a:avLst/>
              <a:gdLst/>
              <a:ahLst/>
              <a:cxnLst/>
              <a:rect l="l" t="t" r="r" b="b"/>
              <a:pathLst>
                <a:path w="485" h="485" extrusionOk="0">
                  <a:moveTo>
                    <a:pt x="243" y="80"/>
                  </a:moveTo>
                  <a:cubicBezTo>
                    <a:pt x="332" y="80"/>
                    <a:pt x="405" y="153"/>
                    <a:pt x="405" y="242"/>
                  </a:cubicBezTo>
                  <a:cubicBezTo>
                    <a:pt x="405" y="331"/>
                    <a:pt x="332" y="405"/>
                    <a:pt x="243" y="405"/>
                  </a:cubicBezTo>
                  <a:cubicBezTo>
                    <a:pt x="154" y="405"/>
                    <a:pt x="80" y="331"/>
                    <a:pt x="80" y="242"/>
                  </a:cubicBezTo>
                  <a:cubicBezTo>
                    <a:pt x="80" y="153"/>
                    <a:pt x="154" y="80"/>
                    <a:pt x="243" y="80"/>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7"/>
            <p:cNvSpPr/>
            <p:nvPr/>
          </p:nvSpPr>
          <p:spPr>
            <a:xfrm>
              <a:off x="5072975" y="734775"/>
              <a:ext cx="10150" cy="10100"/>
            </a:xfrm>
            <a:custGeom>
              <a:avLst/>
              <a:gdLst/>
              <a:ahLst/>
              <a:cxnLst/>
              <a:rect l="l" t="t" r="r" b="b"/>
              <a:pathLst>
                <a:path w="406" h="404" extrusionOk="0">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7"/>
            <p:cNvSpPr/>
            <p:nvPr/>
          </p:nvSpPr>
          <p:spPr>
            <a:xfrm>
              <a:off x="5092825" y="734775"/>
              <a:ext cx="10125" cy="101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7"/>
            <p:cNvSpPr/>
            <p:nvPr/>
          </p:nvSpPr>
          <p:spPr>
            <a:xfrm>
              <a:off x="5112650" y="734775"/>
              <a:ext cx="10125" cy="101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7"/>
            <p:cNvSpPr/>
            <p:nvPr/>
          </p:nvSpPr>
          <p:spPr>
            <a:xfrm>
              <a:off x="5132475" y="734775"/>
              <a:ext cx="10150" cy="10100"/>
            </a:xfrm>
            <a:custGeom>
              <a:avLst/>
              <a:gdLst/>
              <a:ahLst/>
              <a:cxnLst/>
              <a:rect l="l" t="t" r="r" b="b"/>
              <a:pathLst>
                <a:path w="406"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7"/>
            <p:cNvSpPr/>
            <p:nvPr/>
          </p:nvSpPr>
          <p:spPr>
            <a:xfrm>
              <a:off x="5161725" y="734775"/>
              <a:ext cx="10125" cy="10100"/>
            </a:xfrm>
            <a:custGeom>
              <a:avLst/>
              <a:gdLst/>
              <a:ahLst/>
              <a:cxnLst/>
              <a:rect l="l" t="t" r="r" b="b"/>
              <a:pathLst>
                <a:path w="405" h="404" extrusionOk="0">
                  <a:moveTo>
                    <a:pt x="202" y="0"/>
                  </a:moveTo>
                  <a:cubicBezTo>
                    <a:pt x="91" y="0"/>
                    <a:pt x="0" y="90"/>
                    <a:pt x="0" y="202"/>
                  </a:cubicBezTo>
                  <a:cubicBezTo>
                    <a:pt x="0"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17"/>
          <p:cNvGrpSpPr/>
          <p:nvPr/>
        </p:nvGrpSpPr>
        <p:grpSpPr>
          <a:xfrm>
            <a:off x="6524850" y="4673588"/>
            <a:ext cx="2771375" cy="252627"/>
            <a:chOff x="6524850" y="4568863"/>
            <a:chExt cx="2771375" cy="252627"/>
          </a:xfrm>
        </p:grpSpPr>
        <p:sp>
          <p:nvSpPr>
            <p:cNvPr id="296" name="Google Shape;296;p17"/>
            <p:cNvSpPr/>
            <p:nvPr/>
          </p:nvSpPr>
          <p:spPr>
            <a:xfrm>
              <a:off x="6584634" y="4629460"/>
              <a:ext cx="2711591" cy="192030"/>
            </a:xfrm>
            <a:custGeom>
              <a:avLst/>
              <a:gdLst/>
              <a:ahLst/>
              <a:cxnLst/>
              <a:rect l="l" t="t" r="r" b="b"/>
              <a:pathLst>
                <a:path w="53520" h="3790" extrusionOk="0">
                  <a:moveTo>
                    <a:pt x="1" y="1"/>
                  </a:moveTo>
                  <a:lnTo>
                    <a:pt x="1" y="240"/>
                  </a:lnTo>
                  <a:lnTo>
                    <a:pt x="2420" y="240"/>
                  </a:lnTo>
                  <a:lnTo>
                    <a:pt x="5946" y="3766"/>
                  </a:lnTo>
                  <a:lnTo>
                    <a:pt x="22440" y="3766"/>
                  </a:lnTo>
                  <a:lnTo>
                    <a:pt x="24005" y="2202"/>
                  </a:lnTo>
                  <a:lnTo>
                    <a:pt x="36014" y="2202"/>
                  </a:lnTo>
                  <a:lnTo>
                    <a:pt x="37601" y="3789"/>
                  </a:lnTo>
                  <a:lnTo>
                    <a:pt x="53520" y="3789"/>
                  </a:lnTo>
                  <a:lnTo>
                    <a:pt x="53520" y="3549"/>
                  </a:lnTo>
                  <a:lnTo>
                    <a:pt x="37701" y="3549"/>
                  </a:lnTo>
                  <a:lnTo>
                    <a:pt x="36114" y="1962"/>
                  </a:lnTo>
                  <a:lnTo>
                    <a:pt x="23905" y="1962"/>
                  </a:lnTo>
                  <a:lnTo>
                    <a:pt x="22341" y="3526"/>
                  </a:lnTo>
                  <a:lnTo>
                    <a:pt x="6046" y="3526"/>
                  </a:lnTo>
                  <a:lnTo>
                    <a:pt x="2555" y="36"/>
                  </a:lnTo>
                  <a:lnTo>
                    <a:pt x="25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7"/>
            <p:cNvSpPr/>
            <p:nvPr/>
          </p:nvSpPr>
          <p:spPr>
            <a:xfrm>
              <a:off x="6524850" y="4602556"/>
              <a:ext cx="65966" cy="65969"/>
            </a:xfrm>
            <a:custGeom>
              <a:avLst/>
              <a:gdLst/>
              <a:ahLst/>
              <a:cxnLst/>
              <a:rect l="l" t="t" r="r" b="b"/>
              <a:pathLst>
                <a:path w="1302" h="1302" extrusionOk="0">
                  <a:moveTo>
                    <a:pt x="651" y="241"/>
                  </a:moveTo>
                  <a:cubicBezTo>
                    <a:pt x="877" y="241"/>
                    <a:pt x="1061" y="425"/>
                    <a:pt x="1061" y="651"/>
                  </a:cubicBezTo>
                  <a:cubicBezTo>
                    <a:pt x="1061" y="877"/>
                    <a:pt x="877" y="1062"/>
                    <a:pt x="651" y="1062"/>
                  </a:cubicBezTo>
                  <a:cubicBezTo>
                    <a:pt x="425" y="1062"/>
                    <a:pt x="241" y="877"/>
                    <a:pt x="241" y="651"/>
                  </a:cubicBezTo>
                  <a:cubicBezTo>
                    <a:pt x="241" y="425"/>
                    <a:pt x="425" y="241"/>
                    <a:pt x="651" y="241"/>
                  </a:cubicBezTo>
                  <a:close/>
                  <a:moveTo>
                    <a:pt x="651" y="1"/>
                  </a:moveTo>
                  <a:cubicBezTo>
                    <a:pt x="292" y="1"/>
                    <a:pt x="0" y="292"/>
                    <a:pt x="0" y="651"/>
                  </a:cubicBezTo>
                  <a:cubicBezTo>
                    <a:pt x="0" y="1010"/>
                    <a:pt x="292" y="1302"/>
                    <a:pt x="651" y="1302"/>
                  </a:cubicBezTo>
                  <a:cubicBezTo>
                    <a:pt x="1009" y="1302"/>
                    <a:pt x="1301" y="1010"/>
                    <a:pt x="1301" y="651"/>
                  </a:cubicBezTo>
                  <a:cubicBezTo>
                    <a:pt x="1301" y="292"/>
                    <a:pt x="1009" y="1"/>
                    <a:pt x="6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7"/>
            <p:cNvSpPr/>
            <p:nvPr/>
          </p:nvSpPr>
          <p:spPr>
            <a:xfrm>
              <a:off x="6834613" y="4609802"/>
              <a:ext cx="2461610" cy="128797"/>
            </a:xfrm>
            <a:custGeom>
              <a:avLst/>
              <a:gdLst/>
              <a:ahLst/>
              <a:cxnLst/>
              <a:rect l="l" t="t" r="r" b="b"/>
              <a:pathLst>
                <a:path w="48586" h="2542" extrusionOk="0">
                  <a:moveTo>
                    <a:pt x="170" y="0"/>
                  </a:moveTo>
                  <a:lnTo>
                    <a:pt x="1" y="169"/>
                  </a:lnTo>
                  <a:lnTo>
                    <a:pt x="2372" y="2542"/>
                  </a:lnTo>
                  <a:lnTo>
                    <a:pt x="16347" y="2542"/>
                  </a:lnTo>
                  <a:lnTo>
                    <a:pt x="18435" y="452"/>
                  </a:lnTo>
                  <a:lnTo>
                    <a:pt x="32208" y="452"/>
                  </a:lnTo>
                  <a:lnTo>
                    <a:pt x="33938" y="2181"/>
                  </a:lnTo>
                  <a:lnTo>
                    <a:pt x="48586" y="2181"/>
                  </a:lnTo>
                  <a:lnTo>
                    <a:pt x="48586" y="1942"/>
                  </a:lnTo>
                  <a:lnTo>
                    <a:pt x="34037" y="1942"/>
                  </a:lnTo>
                  <a:lnTo>
                    <a:pt x="32308" y="213"/>
                  </a:lnTo>
                  <a:lnTo>
                    <a:pt x="18337" y="213"/>
                  </a:lnTo>
                  <a:lnTo>
                    <a:pt x="16247" y="2302"/>
                  </a:lnTo>
                  <a:lnTo>
                    <a:pt x="2472" y="2302"/>
                  </a:lnTo>
                  <a:lnTo>
                    <a:pt x="1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7"/>
            <p:cNvSpPr/>
            <p:nvPr/>
          </p:nvSpPr>
          <p:spPr>
            <a:xfrm>
              <a:off x="6791396" y="4568863"/>
              <a:ext cx="65966" cy="65969"/>
            </a:xfrm>
            <a:custGeom>
              <a:avLst/>
              <a:gdLst/>
              <a:ahLst/>
              <a:cxnLst/>
              <a:rect l="l" t="t" r="r" b="b"/>
              <a:pathLst>
                <a:path w="1302" h="1302" extrusionOk="0">
                  <a:moveTo>
                    <a:pt x="651" y="241"/>
                  </a:moveTo>
                  <a:cubicBezTo>
                    <a:pt x="878" y="241"/>
                    <a:pt x="1062" y="425"/>
                    <a:pt x="1062" y="651"/>
                  </a:cubicBezTo>
                  <a:cubicBezTo>
                    <a:pt x="1062" y="877"/>
                    <a:pt x="878" y="1061"/>
                    <a:pt x="651" y="1061"/>
                  </a:cubicBezTo>
                  <a:cubicBezTo>
                    <a:pt x="425" y="1061"/>
                    <a:pt x="241" y="877"/>
                    <a:pt x="241" y="651"/>
                  </a:cubicBezTo>
                  <a:cubicBezTo>
                    <a:pt x="241" y="425"/>
                    <a:pt x="425" y="241"/>
                    <a:pt x="651" y="241"/>
                  </a:cubicBezTo>
                  <a:close/>
                  <a:moveTo>
                    <a:pt x="651" y="0"/>
                  </a:moveTo>
                  <a:cubicBezTo>
                    <a:pt x="293" y="0"/>
                    <a:pt x="1" y="292"/>
                    <a:pt x="1" y="651"/>
                  </a:cubicBezTo>
                  <a:cubicBezTo>
                    <a:pt x="1" y="1009"/>
                    <a:pt x="293" y="1301"/>
                    <a:pt x="651" y="1301"/>
                  </a:cubicBezTo>
                  <a:cubicBezTo>
                    <a:pt x="1010" y="1301"/>
                    <a:pt x="1302" y="1009"/>
                    <a:pt x="1302" y="651"/>
                  </a:cubicBezTo>
                  <a:cubicBezTo>
                    <a:pt x="1302" y="292"/>
                    <a:pt x="1010" y="0"/>
                    <a:pt x="6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7"/>
            <p:cNvSpPr/>
            <p:nvPr/>
          </p:nvSpPr>
          <p:spPr>
            <a:xfrm>
              <a:off x="7102223" y="4705613"/>
              <a:ext cx="53806" cy="53809"/>
            </a:xfrm>
            <a:custGeom>
              <a:avLst/>
              <a:gdLst/>
              <a:ahLst/>
              <a:cxnLst/>
              <a:rect l="l" t="t" r="r" b="b"/>
              <a:pathLst>
                <a:path w="1062" h="1062" extrusionOk="0">
                  <a:moveTo>
                    <a:pt x="531" y="0"/>
                  </a:moveTo>
                  <a:cubicBezTo>
                    <a:pt x="238" y="0"/>
                    <a:pt x="1" y="238"/>
                    <a:pt x="1" y="530"/>
                  </a:cubicBezTo>
                  <a:cubicBezTo>
                    <a:pt x="1" y="824"/>
                    <a:pt x="238" y="1061"/>
                    <a:pt x="531" y="1061"/>
                  </a:cubicBezTo>
                  <a:cubicBezTo>
                    <a:pt x="824" y="1061"/>
                    <a:pt x="1061" y="824"/>
                    <a:pt x="1061" y="530"/>
                  </a:cubicBezTo>
                  <a:cubicBezTo>
                    <a:pt x="1061" y="238"/>
                    <a:pt x="824" y="0"/>
                    <a:pt x="5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2_1_1">
    <p:bg>
      <p:bgPr>
        <a:solidFill>
          <a:schemeClr val="lt2"/>
        </a:solidFill>
        <a:effectLst/>
      </p:bgPr>
    </p:bg>
    <p:spTree>
      <p:nvGrpSpPr>
        <p:cNvPr id="1" name="Shape 301"/>
        <p:cNvGrpSpPr/>
        <p:nvPr/>
      </p:nvGrpSpPr>
      <p:grpSpPr>
        <a:xfrm>
          <a:off x="0" y="0"/>
          <a:ext cx="0" cy="0"/>
          <a:chOff x="0" y="0"/>
          <a:chExt cx="0" cy="0"/>
        </a:xfrm>
      </p:grpSpPr>
      <p:sp>
        <p:nvSpPr>
          <p:cNvPr id="302" name="Google Shape;302;p18"/>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grpSp>
        <p:nvGrpSpPr>
          <p:cNvPr id="303" name="Google Shape;303;p18"/>
          <p:cNvGrpSpPr/>
          <p:nvPr/>
        </p:nvGrpSpPr>
        <p:grpSpPr>
          <a:xfrm>
            <a:off x="7543900" y="4469550"/>
            <a:ext cx="928550" cy="99334"/>
            <a:chOff x="7596525" y="772450"/>
            <a:chExt cx="928550" cy="99334"/>
          </a:xfrm>
        </p:grpSpPr>
        <p:sp>
          <p:nvSpPr>
            <p:cNvPr id="304" name="Google Shape;304;p18"/>
            <p:cNvSpPr/>
            <p:nvPr/>
          </p:nvSpPr>
          <p:spPr>
            <a:xfrm>
              <a:off x="7596525"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8"/>
            <p:cNvSpPr/>
            <p:nvPr/>
          </p:nvSpPr>
          <p:spPr>
            <a:xfrm>
              <a:off x="7775914"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8"/>
            <p:cNvSpPr/>
            <p:nvPr/>
          </p:nvSpPr>
          <p:spPr>
            <a:xfrm>
              <a:off x="7864827"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8"/>
            <p:cNvSpPr/>
            <p:nvPr/>
          </p:nvSpPr>
          <p:spPr>
            <a:xfrm>
              <a:off x="7954087"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8"/>
            <p:cNvSpPr/>
            <p:nvPr/>
          </p:nvSpPr>
          <p:spPr>
            <a:xfrm>
              <a:off x="8049252" y="772450"/>
              <a:ext cx="34037" cy="99334"/>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8"/>
            <p:cNvSpPr/>
            <p:nvPr/>
          </p:nvSpPr>
          <p:spPr>
            <a:xfrm>
              <a:off x="8120278"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8"/>
            <p:cNvSpPr/>
            <p:nvPr/>
          </p:nvSpPr>
          <p:spPr>
            <a:xfrm>
              <a:off x="8408377" y="772450"/>
              <a:ext cx="33690" cy="99334"/>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8"/>
            <p:cNvSpPr/>
            <p:nvPr/>
          </p:nvSpPr>
          <p:spPr>
            <a:xfrm>
              <a:off x="8238713"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8"/>
            <p:cNvSpPr/>
            <p:nvPr/>
          </p:nvSpPr>
          <p:spPr>
            <a:xfrm>
              <a:off x="8491038"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592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600"/>
              <a:buFont typeface="Saira"/>
              <a:buNone/>
              <a:defRPr sz="3600" b="1">
                <a:solidFill>
                  <a:schemeClr val="lt1"/>
                </a:solidFill>
                <a:latin typeface="Saira"/>
                <a:ea typeface="Saira"/>
                <a:cs typeface="Saira"/>
                <a:sym typeface="Saira"/>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13225" y="1456650"/>
            <a:ext cx="7759200" cy="3112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8" r:id="rId5"/>
    <p:sldLayoutId id="2147483659" r:id="rId6"/>
    <p:sldLayoutId id="2147483660" r:id="rId7"/>
    <p:sldLayoutId id="2147483663" r:id="rId8"/>
    <p:sldLayoutId id="2147483664" r:id="rId9"/>
    <p:sldLayoutId id="2147483665" r:id="rId10"/>
    <p:sldLayoutId id="2147483668" r:id="rId11"/>
    <p:sldLayoutId id="2147483670" r:id="rId12"/>
    <p:sldLayoutId id="2147483675" r:id="rId13"/>
    <p:sldLayoutId id="2147483676" r:id="rId14"/>
    <p:sldLayoutId id="2147483677" r:id="rId15"/>
    <p:sldLayoutId id="2147483678"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ctrTitle"/>
          </p:nvPr>
        </p:nvSpPr>
        <p:spPr>
          <a:xfrm>
            <a:off x="1625009" y="787909"/>
            <a:ext cx="5970300" cy="179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sz="6000" dirty="0"/>
              <a:t>地面搜救问题</a:t>
            </a:r>
            <a:endParaRPr sz="6000" dirty="0"/>
          </a:p>
        </p:txBody>
      </p:sp>
      <p:sp>
        <p:nvSpPr>
          <p:cNvPr id="683" name="Google Shape;683;p35"/>
          <p:cNvSpPr txBox="1">
            <a:spLocks noGrp="1"/>
          </p:cNvSpPr>
          <p:nvPr>
            <p:ph type="subTitle" idx="1"/>
          </p:nvPr>
        </p:nvSpPr>
        <p:spPr>
          <a:xfrm>
            <a:off x="2608057" y="2571750"/>
            <a:ext cx="3858900" cy="74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sz="2800" b="1" dirty="0"/>
              <a:t>第</a:t>
            </a:r>
            <a:r>
              <a:rPr lang="en-US" altLang="zh-CN" sz="2800" b="1" dirty="0"/>
              <a:t>21</a:t>
            </a:r>
            <a:r>
              <a:rPr lang="zh-CN" altLang="en-US" sz="2800" b="1" dirty="0"/>
              <a:t>组</a:t>
            </a:r>
            <a:endParaRPr sz="2800" b="1" dirty="0"/>
          </a:p>
        </p:txBody>
      </p:sp>
      <p:sp>
        <p:nvSpPr>
          <p:cNvPr id="684" name="Google Shape;684;p35"/>
          <p:cNvSpPr/>
          <p:nvPr/>
        </p:nvSpPr>
        <p:spPr>
          <a:xfrm>
            <a:off x="1731368" y="510873"/>
            <a:ext cx="106449" cy="106540"/>
          </a:xfrm>
          <a:custGeom>
            <a:avLst/>
            <a:gdLst/>
            <a:ahLst/>
            <a:cxnLst/>
            <a:rect l="l" t="t" r="r" b="b"/>
            <a:pathLst>
              <a:path w="1175" h="1176" extrusionOk="0">
                <a:moveTo>
                  <a:pt x="588" y="241"/>
                </a:moveTo>
                <a:cubicBezTo>
                  <a:pt x="779" y="241"/>
                  <a:pt x="935" y="396"/>
                  <a:pt x="935" y="588"/>
                </a:cubicBezTo>
                <a:cubicBezTo>
                  <a:pt x="935" y="780"/>
                  <a:pt x="779" y="935"/>
                  <a:pt x="588" y="935"/>
                </a:cubicBezTo>
                <a:cubicBezTo>
                  <a:pt x="397" y="935"/>
                  <a:pt x="240" y="780"/>
                  <a:pt x="240" y="588"/>
                </a:cubicBezTo>
                <a:cubicBezTo>
                  <a:pt x="240" y="396"/>
                  <a:pt x="397" y="241"/>
                  <a:pt x="588" y="241"/>
                </a:cubicBezTo>
                <a:close/>
                <a:moveTo>
                  <a:pt x="588" y="1"/>
                </a:moveTo>
                <a:cubicBezTo>
                  <a:pt x="265" y="1"/>
                  <a:pt x="1" y="264"/>
                  <a:pt x="1" y="588"/>
                </a:cubicBezTo>
                <a:cubicBezTo>
                  <a:pt x="1" y="911"/>
                  <a:pt x="265" y="1175"/>
                  <a:pt x="588" y="1175"/>
                </a:cubicBezTo>
                <a:cubicBezTo>
                  <a:pt x="912" y="1175"/>
                  <a:pt x="1174" y="911"/>
                  <a:pt x="1174" y="588"/>
                </a:cubicBezTo>
                <a:cubicBezTo>
                  <a:pt x="1174" y="264"/>
                  <a:pt x="912" y="1"/>
                  <a:pt x="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5"/>
          <p:cNvSpPr/>
          <p:nvPr/>
        </p:nvSpPr>
        <p:spPr>
          <a:xfrm>
            <a:off x="7" y="248419"/>
            <a:ext cx="2322856" cy="779298"/>
          </a:xfrm>
          <a:custGeom>
            <a:avLst/>
            <a:gdLst/>
            <a:ahLst/>
            <a:cxnLst/>
            <a:rect l="l" t="t" r="r" b="b"/>
            <a:pathLst>
              <a:path w="25640" h="8602" extrusionOk="0">
                <a:moveTo>
                  <a:pt x="1" y="1"/>
                </a:moveTo>
                <a:lnTo>
                  <a:pt x="1" y="240"/>
                </a:lnTo>
                <a:lnTo>
                  <a:pt x="11937" y="240"/>
                </a:lnTo>
                <a:lnTo>
                  <a:pt x="13374" y="1678"/>
                </a:lnTo>
                <a:lnTo>
                  <a:pt x="15052" y="1678"/>
                </a:lnTo>
                <a:lnTo>
                  <a:pt x="18376" y="5002"/>
                </a:lnTo>
                <a:lnTo>
                  <a:pt x="18376" y="6400"/>
                </a:lnTo>
                <a:lnTo>
                  <a:pt x="19504" y="7529"/>
                </a:lnTo>
                <a:lnTo>
                  <a:pt x="24397" y="7529"/>
                </a:lnTo>
                <a:lnTo>
                  <a:pt x="25470" y="8602"/>
                </a:lnTo>
                <a:lnTo>
                  <a:pt x="25640" y="8433"/>
                </a:lnTo>
                <a:lnTo>
                  <a:pt x="24496" y="7289"/>
                </a:lnTo>
                <a:lnTo>
                  <a:pt x="19604" y="7289"/>
                </a:lnTo>
                <a:lnTo>
                  <a:pt x="18615" y="6301"/>
                </a:lnTo>
                <a:lnTo>
                  <a:pt x="18615" y="4903"/>
                </a:lnTo>
                <a:lnTo>
                  <a:pt x="15151" y="1439"/>
                </a:lnTo>
                <a:lnTo>
                  <a:pt x="13473" y="1439"/>
                </a:lnTo>
                <a:lnTo>
                  <a:pt x="12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5"/>
          <p:cNvSpPr/>
          <p:nvPr/>
        </p:nvSpPr>
        <p:spPr>
          <a:xfrm>
            <a:off x="7" y="356952"/>
            <a:ext cx="2822578" cy="812547"/>
          </a:xfrm>
          <a:custGeom>
            <a:avLst/>
            <a:gdLst/>
            <a:ahLst/>
            <a:cxnLst/>
            <a:rect l="l" t="t" r="r" b="b"/>
            <a:pathLst>
              <a:path w="31156" h="8969" extrusionOk="0">
                <a:moveTo>
                  <a:pt x="1" y="1"/>
                </a:moveTo>
                <a:lnTo>
                  <a:pt x="1" y="241"/>
                </a:lnTo>
                <a:lnTo>
                  <a:pt x="11537" y="241"/>
                </a:lnTo>
                <a:lnTo>
                  <a:pt x="18771" y="7474"/>
                </a:lnTo>
                <a:lnTo>
                  <a:pt x="23837" y="7474"/>
                </a:lnTo>
                <a:lnTo>
                  <a:pt x="25333" y="8969"/>
                </a:lnTo>
                <a:lnTo>
                  <a:pt x="31156" y="8969"/>
                </a:lnTo>
                <a:lnTo>
                  <a:pt x="31156" y="8729"/>
                </a:lnTo>
                <a:lnTo>
                  <a:pt x="25432" y="8729"/>
                </a:lnTo>
                <a:lnTo>
                  <a:pt x="23937" y="7235"/>
                </a:lnTo>
                <a:lnTo>
                  <a:pt x="18870" y="7235"/>
                </a:lnTo>
                <a:lnTo>
                  <a:pt x="11671" y="36"/>
                </a:lnTo>
                <a:lnTo>
                  <a:pt x="11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5"/>
          <p:cNvSpPr/>
          <p:nvPr/>
        </p:nvSpPr>
        <p:spPr>
          <a:xfrm>
            <a:off x="7" y="472732"/>
            <a:ext cx="1929311" cy="1013667"/>
          </a:xfrm>
          <a:custGeom>
            <a:avLst/>
            <a:gdLst/>
            <a:ahLst/>
            <a:cxnLst/>
            <a:rect l="l" t="t" r="r" b="b"/>
            <a:pathLst>
              <a:path w="21296" h="11189" extrusionOk="0">
                <a:moveTo>
                  <a:pt x="1" y="1"/>
                </a:moveTo>
                <a:lnTo>
                  <a:pt x="1" y="240"/>
                </a:lnTo>
                <a:lnTo>
                  <a:pt x="10579" y="240"/>
                </a:lnTo>
                <a:lnTo>
                  <a:pt x="15619" y="5281"/>
                </a:lnTo>
                <a:lnTo>
                  <a:pt x="15619" y="6800"/>
                </a:lnTo>
                <a:lnTo>
                  <a:pt x="17527" y="8708"/>
                </a:lnTo>
                <a:lnTo>
                  <a:pt x="18646" y="8708"/>
                </a:lnTo>
                <a:lnTo>
                  <a:pt x="21126" y="11188"/>
                </a:lnTo>
                <a:lnTo>
                  <a:pt x="21296" y="11019"/>
                </a:lnTo>
                <a:lnTo>
                  <a:pt x="18745" y="8468"/>
                </a:lnTo>
                <a:lnTo>
                  <a:pt x="17626" y="8468"/>
                </a:lnTo>
                <a:lnTo>
                  <a:pt x="15859" y="6700"/>
                </a:lnTo>
                <a:lnTo>
                  <a:pt x="15859" y="5182"/>
                </a:lnTo>
                <a:lnTo>
                  <a:pt x="106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5"/>
          <p:cNvSpPr/>
          <p:nvPr/>
        </p:nvSpPr>
        <p:spPr>
          <a:xfrm>
            <a:off x="7" y="798330"/>
            <a:ext cx="1531871" cy="669497"/>
          </a:xfrm>
          <a:custGeom>
            <a:avLst/>
            <a:gdLst/>
            <a:ahLst/>
            <a:cxnLst/>
            <a:rect l="l" t="t" r="r" b="b"/>
            <a:pathLst>
              <a:path w="16909" h="7390" extrusionOk="0">
                <a:moveTo>
                  <a:pt x="1" y="1"/>
                </a:moveTo>
                <a:lnTo>
                  <a:pt x="1" y="241"/>
                </a:lnTo>
                <a:lnTo>
                  <a:pt x="3789" y="241"/>
                </a:lnTo>
                <a:lnTo>
                  <a:pt x="5417" y="1868"/>
                </a:lnTo>
                <a:lnTo>
                  <a:pt x="11218" y="1868"/>
                </a:lnTo>
                <a:lnTo>
                  <a:pt x="16739" y="7389"/>
                </a:lnTo>
                <a:lnTo>
                  <a:pt x="16908" y="7220"/>
                </a:lnTo>
                <a:lnTo>
                  <a:pt x="11317" y="1628"/>
                </a:lnTo>
                <a:lnTo>
                  <a:pt x="5516" y="1628"/>
                </a:lnTo>
                <a:lnTo>
                  <a:pt x="3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5"/>
          <p:cNvSpPr/>
          <p:nvPr/>
        </p:nvSpPr>
        <p:spPr>
          <a:xfrm>
            <a:off x="1496365" y="1437297"/>
            <a:ext cx="106449" cy="106359"/>
          </a:xfrm>
          <a:custGeom>
            <a:avLst/>
            <a:gdLst/>
            <a:ahLst/>
            <a:cxnLst/>
            <a:rect l="l" t="t" r="r" b="b"/>
            <a:pathLst>
              <a:path w="1175" h="1174" extrusionOk="0">
                <a:moveTo>
                  <a:pt x="588" y="240"/>
                </a:moveTo>
                <a:cubicBezTo>
                  <a:pt x="779" y="240"/>
                  <a:pt x="935" y="396"/>
                  <a:pt x="935" y="587"/>
                </a:cubicBezTo>
                <a:cubicBezTo>
                  <a:pt x="935" y="779"/>
                  <a:pt x="779" y="934"/>
                  <a:pt x="588" y="934"/>
                </a:cubicBezTo>
                <a:cubicBezTo>
                  <a:pt x="396" y="934"/>
                  <a:pt x="240" y="779"/>
                  <a:pt x="240" y="587"/>
                </a:cubicBezTo>
                <a:cubicBezTo>
                  <a:pt x="240" y="396"/>
                  <a:pt x="396" y="240"/>
                  <a:pt x="588" y="240"/>
                </a:cubicBezTo>
                <a:close/>
                <a:moveTo>
                  <a:pt x="588" y="0"/>
                </a:moveTo>
                <a:cubicBezTo>
                  <a:pt x="264" y="0"/>
                  <a:pt x="1" y="264"/>
                  <a:pt x="1" y="587"/>
                </a:cubicBezTo>
                <a:cubicBezTo>
                  <a:pt x="1" y="911"/>
                  <a:pt x="264" y="1174"/>
                  <a:pt x="588" y="1174"/>
                </a:cubicBezTo>
                <a:cubicBezTo>
                  <a:pt x="912" y="1174"/>
                  <a:pt x="1174" y="911"/>
                  <a:pt x="1174" y="587"/>
                </a:cubicBezTo>
                <a:cubicBezTo>
                  <a:pt x="1174" y="264"/>
                  <a:pt x="912" y="0"/>
                  <a:pt x="5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5"/>
          <p:cNvSpPr/>
          <p:nvPr/>
        </p:nvSpPr>
        <p:spPr>
          <a:xfrm>
            <a:off x="2805281" y="1116228"/>
            <a:ext cx="84706" cy="84797"/>
          </a:xfrm>
          <a:custGeom>
            <a:avLst/>
            <a:gdLst/>
            <a:ahLst/>
            <a:cxnLst/>
            <a:rect l="l" t="t" r="r" b="b"/>
            <a:pathLst>
              <a:path w="935" h="936" extrusionOk="0">
                <a:moveTo>
                  <a:pt x="468" y="1"/>
                </a:moveTo>
                <a:cubicBezTo>
                  <a:pt x="210" y="1"/>
                  <a:pt x="1" y="210"/>
                  <a:pt x="1" y="468"/>
                </a:cubicBezTo>
                <a:cubicBezTo>
                  <a:pt x="1" y="726"/>
                  <a:pt x="210" y="935"/>
                  <a:pt x="468" y="935"/>
                </a:cubicBezTo>
                <a:cubicBezTo>
                  <a:pt x="726" y="935"/>
                  <a:pt x="935" y="726"/>
                  <a:pt x="935" y="468"/>
                </a:cubicBezTo>
                <a:cubicBezTo>
                  <a:pt x="935" y="210"/>
                  <a:pt x="726" y="1"/>
                  <a:pt x="4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5"/>
          <p:cNvSpPr/>
          <p:nvPr/>
        </p:nvSpPr>
        <p:spPr>
          <a:xfrm>
            <a:off x="210731" y="563508"/>
            <a:ext cx="71479" cy="71389"/>
          </a:xfrm>
          <a:custGeom>
            <a:avLst/>
            <a:gdLst/>
            <a:ahLst/>
            <a:cxnLst/>
            <a:rect l="l" t="t" r="r" b="b"/>
            <a:pathLst>
              <a:path w="789" h="788" extrusionOk="0">
                <a:moveTo>
                  <a:pt x="1" y="0"/>
                </a:moveTo>
                <a:lnTo>
                  <a:pt x="1"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5"/>
          <p:cNvSpPr/>
          <p:nvPr/>
        </p:nvSpPr>
        <p:spPr>
          <a:xfrm>
            <a:off x="315731" y="563508"/>
            <a:ext cx="71389" cy="71389"/>
          </a:xfrm>
          <a:custGeom>
            <a:avLst/>
            <a:gdLst/>
            <a:ahLst/>
            <a:cxnLst/>
            <a:rect l="l" t="t" r="r" b="b"/>
            <a:pathLst>
              <a:path w="788" h="788" extrusionOk="0">
                <a:moveTo>
                  <a:pt x="1" y="0"/>
                </a:moveTo>
                <a:lnTo>
                  <a:pt x="1" y="788"/>
                </a:lnTo>
                <a:lnTo>
                  <a:pt x="787" y="788"/>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5"/>
          <p:cNvSpPr/>
          <p:nvPr/>
        </p:nvSpPr>
        <p:spPr>
          <a:xfrm>
            <a:off x="420640" y="563508"/>
            <a:ext cx="71389" cy="71389"/>
          </a:xfrm>
          <a:custGeom>
            <a:avLst/>
            <a:gdLst/>
            <a:ahLst/>
            <a:cxnLst/>
            <a:rect l="l" t="t" r="r" b="b"/>
            <a:pathLst>
              <a:path w="788" h="788" extrusionOk="0">
                <a:moveTo>
                  <a:pt x="0" y="0"/>
                </a:moveTo>
                <a:lnTo>
                  <a:pt x="0"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5"/>
          <p:cNvSpPr/>
          <p:nvPr/>
        </p:nvSpPr>
        <p:spPr>
          <a:xfrm>
            <a:off x="525549" y="563508"/>
            <a:ext cx="71389" cy="71389"/>
          </a:xfrm>
          <a:custGeom>
            <a:avLst/>
            <a:gdLst/>
            <a:ahLst/>
            <a:cxnLst/>
            <a:rect l="l" t="t" r="r" b="b"/>
            <a:pathLst>
              <a:path w="788" h="788" extrusionOk="0">
                <a:moveTo>
                  <a:pt x="1" y="0"/>
                </a:moveTo>
                <a:lnTo>
                  <a:pt x="1"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5"/>
          <p:cNvSpPr/>
          <p:nvPr/>
        </p:nvSpPr>
        <p:spPr>
          <a:xfrm>
            <a:off x="630458" y="563508"/>
            <a:ext cx="71479" cy="71389"/>
          </a:xfrm>
          <a:custGeom>
            <a:avLst/>
            <a:gdLst/>
            <a:ahLst/>
            <a:cxnLst/>
            <a:rect l="l" t="t" r="r" b="b"/>
            <a:pathLst>
              <a:path w="789" h="788" extrusionOk="0">
                <a:moveTo>
                  <a:pt x="1" y="0"/>
                </a:moveTo>
                <a:lnTo>
                  <a:pt x="1"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5"/>
          <p:cNvSpPr/>
          <p:nvPr/>
        </p:nvSpPr>
        <p:spPr>
          <a:xfrm>
            <a:off x="96944" y="1236629"/>
            <a:ext cx="13770" cy="183998"/>
          </a:xfrm>
          <a:custGeom>
            <a:avLst/>
            <a:gdLst/>
            <a:ahLst/>
            <a:cxnLst/>
            <a:rect l="l" t="t" r="r" b="b"/>
            <a:pathLst>
              <a:path w="152" h="2031" extrusionOk="0">
                <a:moveTo>
                  <a:pt x="0" y="1"/>
                </a:moveTo>
                <a:lnTo>
                  <a:pt x="0"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5"/>
          <p:cNvSpPr/>
          <p:nvPr/>
        </p:nvSpPr>
        <p:spPr>
          <a:xfrm>
            <a:off x="169239" y="1236629"/>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a:off x="205114" y="1236629"/>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5"/>
          <p:cNvSpPr/>
          <p:nvPr/>
        </p:nvSpPr>
        <p:spPr>
          <a:xfrm>
            <a:off x="241171" y="1236629"/>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a:off x="279493" y="1236629"/>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a:off x="308121" y="1236629"/>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p:nvPr/>
        </p:nvSpPr>
        <p:spPr>
          <a:xfrm>
            <a:off x="424263" y="1236629"/>
            <a:ext cx="13680" cy="183998"/>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5"/>
          <p:cNvSpPr/>
          <p:nvPr/>
        </p:nvSpPr>
        <p:spPr>
          <a:xfrm>
            <a:off x="355955" y="1236629"/>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5"/>
          <p:cNvSpPr/>
          <p:nvPr/>
        </p:nvSpPr>
        <p:spPr>
          <a:xfrm>
            <a:off x="457602" y="1236629"/>
            <a:ext cx="13770" cy="183998"/>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a:off x="603823" y="1011501"/>
            <a:ext cx="13770" cy="183998"/>
          </a:xfrm>
          <a:custGeom>
            <a:avLst/>
            <a:gdLst/>
            <a:ahLst/>
            <a:cxnLst/>
            <a:rect l="l" t="t" r="r" b="b"/>
            <a:pathLst>
              <a:path w="152" h="2031" extrusionOk="0">
                <a:moveTo>
                  <a:pt x="0" y="1"/>
                </a:moveTo>
                <a:lnTo>
                  <a:pt x="0" y="2031"/>
                </a:lnTo>
                <a:lnTo>
                  <a:pt x="152" y="2031"/>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5"/>
          <p:cNvSpPr/>
          <p:nvPr/>
        </p:nvSpPr>
        <p:spPr>
          <a:xfrm>
            <a:off x="676118" y="1011501"/>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p:nvPr/>
        </p:nvSpPr>
        <p:spPr>
          <a:xfrm>
            <a:off x="711993" y="1011501"/>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5"/>
          <p:cNvSpPr/>
          <p:nvPr/>
        </p:nvSpPr>
        <p:spPr>
          <a:xfrm>
            <a:off x="748050" y="1011501"/>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5"/>
          <p:cNvSpPr/>
          <p:nvPr/>
        </p:nvSpPr>
        <p:spPr>
          <a:xfrm>
            <a:off x="786372" y="1011501"/>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5"/>
          <p:cNvSpPr/>
          <p:nvPr/>
        </p:nvSpPr>
        <p:spPr>
          <a:xfrm>
            <a:off x="815000" y="1011501"/>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5"/>
          <p:cNvSpPr/>
          <p:nvPr/>
        </p:nvSpPr>
        <p:spPr>
          <a:xfrm>
            <a:off x="931142" y="1011501"/>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5"/>
          <p:cNvSpPr/>
          <p:nvPr/>
        </p:nvSpPr>
        <p:spPr>
          <a:xfrm>
            <a:off x="862834" y="1011501"/>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5"/>
          <p:cNvSpPr/>
          <p:nvPr/>
        </p:nvSpPr>
        <p:spPr>
          <a:xfrm>
            <a:off x="964481" y="1011501"/>
            <a:ext cx="13770" cy="183998"/>
          </a:xfrm>
          <a:custGeom>
            <a:avLst/>
            <a:gdLst/>
            <a:ahLst/>
            <a:cxnLst/>
            <a:rect l="l" t="t" r="r" b="b"/>
            <a:pathLst>
              <a:path w="152"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5"/>
          <p:cNvSpPr/>
          <p:nvPr/>
        </p:nvSpPr>
        <p:spPr>
          <a:xfrm>
            <a:off x="59075" y="295528"/>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4" y="314"/>
                  <a:pt x="404" y="202"/>
                </a:cubicBezTo>
                <a:cubicBezTo>
                  <a:pt x="404"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5"/>
          <p:cNvSpPr/>
          <p:nvPr/>
        </p:nvSpPr>
        <p:spPr>
          <a:xfrm>
            <a:off x="127293" y="291904"/>
            <a:ext cx="43939" cy="43848"/>
          </a:xfrm>
          <a:custGeom>
            <a:avLst/>
            <a:gdLst/>
            <a:ahLst/>
            <a:cxnLst/>
            <a:rect l="l" t="t" r="r" b="b"/>
            <a:pathLst>
              <a:path w="485" h="484" extrusionOk="0">
                <a:moveTo>
                  <a:pt x="243" y="80"/>
                </a:moveTo>
                <a:cubicBezTo>
                  <a:pt x="332" y="80"/>
                  <a:pt x="405" y="153"/>
                  <a:pt x="405" y="242"/>
                </a:cubicBezTo>
                <a:cubicBezTo>
                  <a:pt x="405" y="331"/>
                  <a:pt x="332" y="404"/>
                  <a:pt x="243" y="404"/>
                </a:cubicBezTo>
                <a:cubicBezTo>
                  <a:pt x="154" y="404"/>
                  <a:pt x="80" y="331"/>
                  <a:pt x="80" y="242"/>
                </a:cubicBezTo>
                <a:cubicBezTo>
                  <a:pt x="80" y="153"/>
                  <a:pt x="154" y="80"/>
                  <a:pt x="243" y="80"/>
                </a:cubicBezTo>
                <a:close/>
                <a:moveTo>
                  <a:pt x="243" y="0"/>
                </a:moveTo>
                <a:cubicBezTo>
                  <a:pt x="109" y="0"/>
                  <a:pt x="1" y="108"/>
                  <a:pt x="1" y="242"/>
                </a:cubicBezTo>
                <a:cubicBezTo>
                  <a:pt x="1" y="375"/>
                  <a:pt x="109" y="484"/>
                  <a:pt x="243" y="484"/>
                </a:cubicBezTo>
                <a:cubicBezTo>
                  <a:pt x="376" y="484"/>
                  <a:pt x="484" y="375"/>
                  <a:pt x="484" y="242"/>
                </a:cubicBezTo>
                <a:cubicBezTo>
                  <a:pt x="484" y="108"/>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5"/>
          <p:cNvSpPr/>
          <p:nvPr/>
        </p:nvSpPr>
        <p:spPr>
          <a:xfrm>
            <a:off x="202759" y="295528"/>
            <a:ext cx="36691" cy="36600"/>
          </a:xfrm>
          <a:custGeom>
            <a:avLst/>
            <a:gdLst/>
            <a:ahLst/>
            <a:cxnLst/>
            <a:rect l="l" t="t" r="r" b="b"/>
            <a:pathLst>
              <a:path w="405" h="404" extrusionOk="0">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5"/>
          <p:cNvSpPr/>
          <p:nvPr/>
        </p:nvSpPr>
        <p:spPr>
          <a:xfrm>
            <a:off x="274691" y="295528"/>
            <a:ext cx="36691" cy="366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5"/>
          <p:cNvSpPr/>
          <p:nvPr/>
        </p:nvSpPr>
        <p:spPr>
          <a:xfrm>
            <a:off x="346533" y="295528"/>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4" y="314"/>
                  <a:pt x="404" y="202"/>
                </a:cubicBezTo>
                <a:cubicBezTo>
                  <a:pt x="404"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a:off x="418375" y="295528"/>
            <a:ext cx="36782" cy="36600"/>
          </a:xfrm>
          <a:custGeom>
            <a:avLst/>
            <a:gdLst/>
            <a:ahLst/>
            <a:cxnLst/>
            <a:rect l="l" t="t" r="r" b="b"/>
            <a:pathLst>
              <a:path w="406"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5"/>
          <p:cNvSpPr/>
          <p:nvPr/>
        </p:nvSpPr>
        <p:spPr>
          <a:xfrm>
            <a:off x="1393902" y="146952"/>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5"/>
          <p:cNvSpPr/>
          <p:nvPr/>
        </p:nvSpPr>
        <p:spPr>
          <a:xfrm>
            <a:off x="1462120" y="143329"/>
            <a:ext cx="43939" cy="43939"/>
          </a:xfrm>
          <a:custGeom>
            <a:avLst/>
            <a:gdLst/>
            <a:ahLst/>
            <a:cxnLst/>
            <a:rect l="l" t="t" r="r" b="b"/>
            <a:pathLst>
              <a:path w="485" h="485" extrusionOk="0">
                <a:moveTo>
                  <a:pt x="243" y="80"/>
                </a:moveTo>
                <a:cubicBezTo>
                  <a:pt x="332" y="80"/>
                  <a:pt x="405" y="153"/>
                  <a:pt x="405" y="242"/>
                </a:cubicBezTo>
                <a:cubicBezTo>
                  <a:pt x="405" y="331"/>
                  <a:pt x="332" y="405"/>
                  <a:pt x="243" y="405"/>
                </a:cubicBezTo>
                <a:cubicBezTo>
                  <a:pt x="154" y="405"/>
                  <a:pt x="80" y="331"/>
                  <a:pt x="80" y="242"/>
                </a:cubicBezTo>
                <a:cubicBezTo>
                  <a:pt x="80" y="153"/>
                  <a:pt x="154" y="80"/>
                  <a:pt x="243" y="80"/>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5"/>
          <p:cNvSpPr/>
          <p:nvPr/>
        </p:nvSpPr>
        <p:spPr>
          <a:xfrm>
            <a:off x="1537585" y="146952"/>
            <a:ext cx="36782" cy="36600"/>
          </a:xfrm>
          <a:custGeom>
            <a:avLst/>
            <a:gdLst/>
            <a:ahLst/>
            <a:cxnLst/>
            <a:rect l="l" t="t" r="r" b="b"/>
            <a:pathLst>
              <a:path w="406" h="404" extrusionOk="0">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5"/>
          <p:cNvSpPr/>
          <p:nvPr/>
        </p:nvSpPr>
        <p:spPr>
          <a:xfrm>
            <a:off x="1609518" y="146952"/>
            <a:ext cx="36691" cy="366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5"/>
          <p:cNvSpPr/>
          <p:nvPr/>
        </p:nvSpPr>
        <p:spPr>
          <a:xfrm>
            <a:off x="1681360" y="146952"/>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5"/>
          <p:cNvSpPr/>
          <p:nvPr/>
        </p:nvSpPr>
        <p:spPr>
          <a:xfrm>
            <a:off x="1753202" y="146952"/>
            <a:ext cx="36782" cy="36600"/>
          </a:xfrm>
          <a:custGeom>
            <a:avLst/>
            <a:gdLst/>
            <a:ahLst/>
            <a:cxnLst/>
            <a:rect l="l" t="t" r="r" b="b"/>
            <a:pathLst>
              <a:path w="406"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p:cNvSpPr/>
          <p:nvPr/>
        </p:nvSpPr>
        <p:spPr>
          <a:xfrm>
            <a:off x="1859198" y="146952"/>
            <a:ext cx="36691" cy="36600"/>
          </a:xfrm>
          <a:custGeom>
            <a:avLst/>
            <a:gdLst/>
            <a:ahLst/>
            <a:cxnLst/>
            <a:rect l="l" t="t" r="r" b="b"/>
            <a:pathLst>
              <a:path w="405" h="404" extrusionOk="0">
                <a:moveTo>
                  <a:pt x="202" y="0"/>
                </a:moveTo>
                <a:cubicBezTo>
                  <a:pt x="91" y="0"/>
                  <a:pt x="0" y="90"/>
                  <a:pt x="0" y="202"/>
                </a:cubicBezTo>
                <a:cubicBezTo>
                  <a:pt x="0"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5"/>
          <p:cNvSpPr/>
          <p:nvPr/>
        </p:nvSpPr>
        <p:spPr>
          <a:xfrm>
            <a:off x="7" y="717248"/>
            <a:ext cx="2635499" cy="656814"/>
          </a:xfrm>
          <a:custGeom>
            <a:avLst/>
            <a:gdLst/>
            <a:ahLst/>
            <a:cxnLst/>
            <a:rect l="l" t="t" r="r" b="b"/>
            <a:pathLst>
              <a:path w="29091" h="7250" extrusionOk="0">
                <a:moveTo>
                  <a:pt x="1" y="1"/>
                </a:moveTo>
                <a:lnTo>
                  <a:pt x="1" y="81"/>
                </a:lnTo>
                <a:lnTo>
                  <a:pt x="10781" y="81"/>
                </a:lnTo>
                <a:lnTo>
                  <a:pt x="17938" y="7237"/>
                </a:lnTo>
                <a:lnTo>
                  <a:pt x="17949" y="7250"/>
                </a:lnTo>
                <a:lnTo>
                  <a:pt x="29090" y="7250"/>
                </a:lnTo>
                <a:lnTo>
                  <a:pt x="29090" y="7169"/>
                </a:lnTo>
                <a:lnTo>
                  <a:pt x="17982" y="7169"/>
                </a:lnTo>
                <a:lnTo>
                  <a:pt x="108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5"/>
          <p:cNvSpPr/>
          <p:nvPr/>
        </p:nvSpPr>
        <p:spPr>
          <a:xfrm>
            <a:off x="7" y="161538"/>
            <a:ext cx="2222567" cy="635977"/>
          </a:xfrm>
          <a:custGeom>
            <a:avLst/>
            <a:gdLst/>
            <a:ahLst/>
            <a:cxnLst/>
            <a:rect l="l" t="t" r="r" b="b"/>
            <a:pathLst>
              <a:path w="24533" h="7020" extrusionOk="0">
                <a:moveTo>
                  <a:pt x="1" y="1"/>
                </a:moveTo>
                <a:lnTo>
                  <a:pt x="1" y="81"/>
                </a:lnTo>
                <a:lnTo>
                  <a:pt x="13460" y="81"/>
                </a:lnTo>
                <a:lnTo>
                  <a:pt x="20399" y="7019"/>
                </a:lnTo>
                <a:lnTo>
                  <a:pt x="24532" y="7019"/>
                </a:lnTo>
                <a:lnTo>
                  <a:pt x="24532" y="6940"/>
                </a:lnTo>
                <a:lnTo>
                  <a:pt x="20432" y="6940"/>
                </a:lnTo>
                <a:lnTo>
                  <a:pt x="134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a:off x="7" y="911665"/>
            <a:ext cx="494830" cy="212264"/>
          </a:xfrm>
          <a:custGeom>
            <a:avLst/>
            <a:gdLst/>
            <a:ahLst/>
            <a:cxnLst/>
            <a:rect l="l" t="t" r="r" b="b"/>
            <a:pathLst>
              <a:path w="5462" h="2343" extrusionOk="0">
                <a:moveTo>
                  <a:pt x="1" y="1"/>
                </a:moveTo>
                <a:lnTo>
                  <a:pt x="1" y="81"/>
                </a:lnTo>
                <a:lnTo>
                  <a:pt x="3144" y="81"/>
                </a:lnTo>
                <a:lnTo>
                  <a:pt x="5406" y="2343"/>
                </a:lnTo>
                <a:lnTo>
                  <a:pt x="5461" y="2286"/>
                </a:lnTo>
                <a:lnTo>
                  <a:pt x="31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a:off x="473910" y="1103092"/>
            <a:ext cx="36782" cy="36691"/>
          </a:xfrm>
          <a:custGeom>
            <a:avLst/>
            <a:gdLst/>
            <a:ahLst/>
            <a:cxnLst/>
            <a:rect l="l" t="t" r="r" b="b"/>
            <a:pathLst>
              <a:path w="406" h="405" extrusionOk="0">
                <a:moveTo>
                  <a:pt x="203" y="0"/>
                </a:moveTo>
                <a:cubicBezTo>
                  <a:pt x="91" y="0"/>
                  <a:pt x="1" y="91"/>
                  <a:pt x="1" y="203"/>
                </a:cubicBezTo>
                <a:cubicBezTo>
                  <a:pt x="1" y="314"/>
                  <a:pt x="91" y="404"/>
                  <a:pt x="203" y="404"/>
                </a:cubicBezTo>
                <a:cubicBezTo>
                  <a:pt x="314" y="404"/>
                  <a:pt x="405" y="314"/>
                  <a:pt x="405" y="203"/>
                </a:cubicBezTo>
                <a:cubicBezTo>
                  <a:pt x="405" y="91"/>
                  <a:pt x="314"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flipH="1">
            <a:off x="7304929" y="3243037"/>
            <a:ext cx="1875812" cy="1003243"/>
          </a:xfrm>
          <a:custGeom>
            <a:avLst/>
            <a:gdLst/>
            <a:ahLst/>
            <a:cxnLst/>
            <a:rect l="l" t="t" r="r" b="b"/>
            <a:pathLst>
              <a:path w="22609" h="12092" extrusionOk="0">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flipH="1">
            <a:off x="7422079" y="4047407"/>
            <a:ext cx="1758662" cy="623003"/>
          </a:xfrm>
          <a:custGeom>
            <a:avLst/>
            <a:gdLst/>
            <a:ahLst/>
            <a:cxnLst/>
            <a:rect l="l" t="t" r="r" b="b"/>
            <a:pathLst>
              <a:path w="21197" h="7509" extrusionOk="0">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5"/>
          <p:cNvSpPr/>
          <p:nvPr/>
        </p:nvSpPr>
        <p:spPr>
          <a:xfrm flipH="1">
            <a:off x="7354958" y="4167212"/>
            <a:ext cx="97404" cy="97487"/>
          </a:xfrm>
          <a:custGeom>
            <a:avLst/>
            <a:gdLst/>
            <a:ahLst/>
            <a:cxnLst/>
            <a:rect l="l" t="t" r="r" b="b"/>
            <a:pathLst>
              <a:path w="1174" h="1175" extrusionOk="0">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5"/>
          <p:cNvSpPr/>
          <p:nvPr/>
        </p:nvSpPr>
        <p:spPr>
          <a:xfrm flipH="1">
            <a:off x="6623185" y="3666420"/>
            <a:ext cx="2557556" cy="1149764"/>
          </a:xfrm>
          <a:custGeom>
            <a:avLst/>
            <a:gdLst/>
            <a:ahLst/>
            <a:cxnLst/>
            <a:rect l="l" t="t" r="r" b="b"/>
            <a:pathLst>
              <a:path w="30826" h="13858" extrusionOk="0">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5"/>
          <p:cNvSpPr/>
          <p:nvPr/>
        </p:nvSpPr>
        <p:spPr>
          <a:xfrm flipH="1">
            <a:off x="7258467" y="3538816"/>
            <a:ext cx="1922274" cy="992457"/>
          </a:xfrm>
          <a:custGeom>
            <a:avLst/>
            <a:gdLst/>
            <a:ahLst/>
            <a:cxnLst/>
            <a:rect l="l" t="t" r="r" b="b"/>
            <a:pathLst>
              <a:path w="23169" h="11962" extrusionOk="0">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p:nvPr/>
        </p:nvSpPr>
        <p:spPr>
          <a:xfrm flipH="1">
            <a:off x="7697365" y="3744575"/>
            <a:ext cx="77575" cy="77658"/>
          </a:xfrm>
          <a:custGeom>
            <a:avLst/>
            <a:gdLst/>
            <a:ahLst/>
            <a:cxnLst/>
            <a:rect l="l" t="t" r="r" b="b"/>
            <a:pathLst>
              <a:path w="935" h="936" extrusionOk="0">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p:nvPr/>
        </p:nvSpPr>
        <p:spPr>
          <a:xfrm flipH="1">
            <a:off x="6594312" y="3627591"/>
            <a:ext cx="77575" cy="77658"/>
          </a:xfrm>
          <a:custGeom>
            <a:avLst/>
            <a:gdLst/>
            <a:ahLst/>
            <a:cxnLst/>
            <a:rect l="l" t="t" r="r" b="b"/>
            <a:pathLst>
              <a:path w="935" h="936" extrusionOk="0">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5"/>
          <p:cNvSpPr/>
          <p:nvPr/>
        </p:nvSpPr>
        <p:spPr>
          <a:xfrm flipH="1">
            <a:off x="8239641" y="4758604"/>
            <a:ext cx="65295" cy="65295"/>
          </a:xfrm>
          <a:custGeom>
            <a:avLst/>
            <a:gdLst/>
            <a:ahLst/>
            <a:cxnLst/>
            <a:rect l="l" t="t" r="r" b="b"/>
            <a:pathLst>
              <a:path w="787"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5"/>
          <p:cNvSpPr/>
          <p:nvPr/>
        </p:nvSpPr>
        <p:spPr>
          <a:xfrm flipH="1">
            <a:off x="8143481" y="4758604"/>
            <a:ext cx="65461" cy="65295"/>
          </a:xfrm>
          <a:custGeom>
            <a:avLst/>
            <a:gdLst/>
            <a:ahLst/>
            <a:cxnLst/>
            <a:rect l="l" t="t" r="r" b="b"/>
            <a:pathLst>
              <a:path w="789" h="787" extrusionOk="0">
                <a:moveTo>
                  <a:pt x="1" y="0"/>
                </a:moveTo>
                <a:lnTo>
                  <a:pt x="1" y="787"/>
                </a:lnTo>
                <a:lnTo>
                  <a:pt x="789" y="787"/>
                </a:lnTo>
                <a:lnTo>
                  <a:pt x="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5"/>
          <p:cNvSpPr/>
          <p:nvPr/>
        </p:nvSpPr>
        <p:spPr>
          <a:xfrm flipH="1">
            <a:off x="8047405" y="4758604"/>
            <a:ext cx="65378" cy="65295"/>
          </a:xfrm>
          <a:custGeom>
            <a:avLst/>
            <a:gdLst/>
            <a:ahLst/>
            <a:cxnLst/>
            <a:rect l="l" t="t" r="r" b="b"/>
            <a:pathLst>
              <a:path w="788" h="787" extrusionOk="0">
                <a:moveTo>
                  <a:pt x="1" y="0"/>
                </a:moveTo>
                <a:lnTo>
                  <a:pt x="1"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5"/>
          <p:cNvSpPr/>
          <p:nvPr/>
        </p:nvSpPr>
        <p:spPr>
          <a:xfrm flipH="1">
            <a:off x="7951329" y="4758604"/>
            <a:ext cx="65378" cy="65295"/>
          </a:xfrm>
          <a:custGeom>
            <a:avLst/>
            <a:gdLst/>
            <a:ahLst/>
            <a:cxnLst/>
            <a:rect l="l" t="t" r="r" b="b"/>
            <a:pathLst>
              <a:path w="788"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5"/>
          <p:cNvSpPr/>
          <p:nvPr/>
        </p:nvSpPr>
        <p:spPr>
          <a:xfrm flipH="1">
            <a:off x="7855252" y="4758604"/>
            <a:ext cx="65295" cy="65295"/>
          </a:xfrm>
          <a:custGeom>
            <a:avLst/>
            <a:gdLst/>
            <a:ahLst/>
            <a:cxnLst/>
            <a:rect l="l" t="t" r="r" b="b"/>
            <a:pathLst>
              <a:path w="787"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5"/>
          <p:cNvSpPr/>
          <p:nvPr/>
        </p:nvSpPr>
        <p:spPr>
          <a:xfrm flipH="1">
            <a:off x="9018457" y="3951579"/>
            <a:ext cx="65295" cy="65461"/>
          </a:xfrm>
          <a:custGeom>
            <a:avLst/>
            <a:gdLst/>
            <a:ahLst/>
            <a:cxnLst/>
            <a:rect l="l" t="t" r="r" b="b"/>
            <a:pathLst>
              <a:path w="787" h="789" extrusionOk="0">
                <a:moveTo>
                  <a:pt x="0" y="1"/>
                </a:moveTo>
                <a:lnTo>
                  <a:pt x="0"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5"/>
          <p:cNvSpPr/>
          <p:nvPr/>
        </p:nvSpPr>
        <p:spPr>
          <a:xfrm flipH="1">
            <a:off x="8922297" y="3951579"/>
            <a:ext cx="65461" cy="65461"/>
          </a:xfrm>
          <a:custGeom>
            <a:avLst/>
            <a:gdLst/>
            <a:ahLst/>
            <a:cxnLst/>
            <a:rect l="l" t="t" r="r" b="b"/>
            <a:pathLst>
              <a:path w="789"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5"/>
          <p:cNvSpPr/>
          <p:nvPr/>
        </p:nvSpPr>
        <p:spPr>
          <a:xfrm flipH="1">
            <a:off x="8826221" y="3951579"/>
            <a:ext cx="65378" cy="65461"/>
          </a:xfrm>
          <a:custGeom>
            <a:avLst/>
            <a:gdLst/>
            <a:ahLst/>
            <a:cxnLst/>
            <a:rect l="l" t="t" r="r" b="b"/>
            <a:pathLst>
              <a:path w="788" h="789" extrusionOk="0">
                <a:moveTo>
                  <a:pt x="1" y="1"/>
                </a:moveTo>
                <a:lnTo>
                  <a:pt x="1"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5"/>
          <p:cNvSpPr/>
          <p:nvPr/>
        </p:nvSpPr>
        <p:spPr>
          <a:xfrm flipH="1">
            <a:off x="8730144" y="3951579"/>
            <a:ext cx="65378" cy="65461"/>
          </a:xfrm>
          <a:custGeom>
            <a:avLst/>
            <a:gdLst/>
            <a:ahLst/>
            <a:cxnLst/>
            <a:rect l="l" t="t" r="r" b="b"/>
            <a:pathLst>
              <a:path w="788" h="789" extrusionOk="0">
                <a:moveTo>
                  <a:pt x="0" y="1"/>
                </a:moveTo>
                <a:lnTo>
                  <a:pt x="0"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5"/>
          <p:cNvSpPr/>
          <p:nvPr/>
        </p:nvSpPr>
        <p:spPr>
          <a:xfrm flipH="1">
            <a:off x="8634068" y="3951579"/>
            <a:ext cx="65378" cy="65461"/>
          </a:xfrm>
          <a:custGeom>
            <a:avLst/>
            <a:gdLst/>
            <a:ahLst/>
            <a:cxnLst/>
            <a:rect l="l" t="t" r="r" b="b"/>
            <a:pathLst>
              <a:path w="788"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5"/>
          <p:cNvSpPr/>
          <p:nvPr/>
        </p:nvSpPr>
        <p:spPr>
          <a:xfrm flipH="1">
            <a:off x="9113869" y="4295895"/>
            <a:ext cx="12611" cy="168507"/>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5"/>
          <p:cNvSpPr/>
          <p:nvPr/>
        </p:nvSpPr>
        <p:spPr>
          <a:xfrm flipH="1">
            <a:off x="9047661" y="4295895"/>
            <a:ext cx="12611" cy="168507"/>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5"/>
          <p:cNvSpPr/>
          <p:nvPr/>
        </p:nvSpPr>
        <p:spPr>
          <a:xfrm flipH="1">
            <a:off x="9014806" y="4295895"/>
            <a:ext cx="12528" cy="168507"/>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5"/>
          <p:cNvSpPr/>
          <p:nvPr/>
        </p:nvSpPr>
        <p:spPr>
          <a:xfrm flipH="1">
            <a:off x="8981868" y="4295895"/>
            <a:ext cx="12528" cy="168507"/>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5"/>
          <p:cNvSpPr/>
          <p:nvPr/>
        </p:nvSpPr>
        <p:spPr>
          <a:xfrm flipH="1">
            <a:off x="8946690" y="4295895"/>
            <a:ext cx="12528" cy="168507"/>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5"/>
          <p:cNvSpPr/>
          <p:nvPr/>
        </p:nvSpPr>
        <p:spPr>
          <a:xfrm flipH="1">
            <a:off x="8920472" y="4295895"/>
            <a:ext cx="12528" cy="168507"/>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5"/>
          <p:cNvSpPr/>
          <p:nvPr/>
        </p:nvSpPr>
        <p:spPr>
          <a:xfrm flipH="1">
            <a:off x="8814108" y="4295895"/>
            <a:ext cx="12611" cy="168507"/>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5"/>
          <p:cNvSpPr/>
          <p:nvPr/>
        </p:nvSpPr>
        <p:spPr>
          <a:xfrm flipH="1">
            <a:off x="8876748" y="4295895"/>
            <a:ext cx="12528" cy="168507"/>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5"/>
          <p:cNvSpPr/>
          <p:nvPr/>
        </p:nvSpPr>
        <p:spPr>
          <a:xfrm flipH="1">
            <a:off x="8783576" y="4295895"/>
            <a:ext cx="12528" cy="168507"/>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5"/>
          <p:cNvSpPr/>
          <p:nvPr/>
        </p:nvSpPr>
        <p:spPr>
          <a:xfrm flipH="1">
            <a:off x="8627431" y="3215824"/>
            <a:ext cx="16179" cy="47457"/>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5"/>
          <p:cNvSpPr/>
          <p:nvPr/>
        </p:nvSpPr>
        <p:spPr>
          <a:xfrm flipH="1">
            <a:off x="8541725" y="3215824"/>
            <a:ext cx="16179" cy="47457"/>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5"/>
          <p:cNvSpPr/>
          <p:nvPr/>
        </p:nvSpPr>
        <p:spPr>
          <a:xfrm flipH="1">
            <a:off x="8499163" y="3215824"/>
            <a:ext cx="16262" cy="47457"/>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5"/>
          <p:cNvSpPr/>
          <p:nvPr/>
        </p:nvSpPr>
        <p:spPr>
          <a:xfrm flipH="1">
            <a:off x="8456601" y="3215824"/>
            <a:ext cx="16179" cy="47457"/>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5"/>
          <p:cNvSpPr/>
          <p:nvPr/>
        </p:nvSpPr>
        <p:spPr>
          <a:xfrm flipH="1">
            <a:off x="8411051" y="3215824"/>
            <a:ext cx="16262" cy="47457"/>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5"/>
          <p:cNvSpPr/>
          <p:nvPr/>
        </p:nvSpPr>
        <p:spPr>
          <a:xfrm flipH="1">
            <a:off x="8377118" y="3215824"/>
            <a:ext cx="16262" cy="47457"/>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5"/>
          <p:cNvSpPr/>
          <p:nvPr/>
        </p:nvSpPr>
        <p:spPr>
          <a:xfrm flipH="1">
            <a:off x="8239641" y="3215824"/>
            <a:ext cx="16096" cy="47457"/>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5"/>
          <p:cNvSpPr/>
          <p:nvPr/>
        </p:nvSpPr>
        <p:spPr>
          <a:xfrm flipH="1">
            <a:off x="8320534" y="3215824"/>
            <a:ext cx="16262" cy="47457"/>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5"/>
          <p:cNvSpPr/>
          <p:nvPr/>
        </p:nvSpPr>
        <p:spPr>
          <a:xfrm flipH="1">
            <a:off x="8199982" y="3215824"/>
            <a:ext cx="16262" cy="47457"/>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5"/>
          <p:cNvSpPr/>
          <p:nvPr/>
        </p:nvSpPr>
        <p:spPr>
          <a:xfrm flipH="1">
            <a:off x="8001607" y="3028317"/>
            <a:ext cx="1229329" cy="294784"/>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5"/>
          <p:cNvSpPr/>
          <p:nvPr/>
        </p:nvSpPr>
        <p:spPr>
          <a:xfrm flipH="1">
            <a:off x="7984764" y="3302939"/>
            <a:ext cx="33602" cy="33602"/>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5"/>
          <p:cNvSpPr/>
          <p:nvPr/>
        </p:nvSpPr>
        <p:spPr>
          <a:xfrm flipH="1">
            <a:off x="8056946" y="3089049"/>
            <a:ext cx="1229412" cy="294784"/>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5"/>
          <p:cNvSpPr/>
          <p:nvPr/>
        </p:nvSpPr>
        <p:spPr>
          <a:xfrm flipH="1">
            <a:off x="8040187" y="3363672"/>
            <a:ext cx="33602" cy="33602"/>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5"/>
          <p:cNvSpPr/>
          <p:nvPr/>
        </p:nvSpPr>
        <p:spPr>
          <a:xfrm flipH="1">
            <a:off x="8112368" y="3149699"/>
            <a:ext cx="1229412" cy="294784"/>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5"/>
          <p:cNvSpPr/>
          <p:nvPr/>
        </p:nvSpPr>
        <p:spPr>
          <a:xfrm flipH="1">
            <a:off x="8088391" y="3424321"/>
            <a:ext cx="33602" cy="33685"/>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5"/>
          <p:cNvSpPr/>
          <p:nvPr/>
        </p:nvSpPr>
        <p:spPr>
          <a:xfrm flipH="1">
            <a:off x="8167791" y="3210431"/>
            <a:ext cx="1229412" cy="294784"/>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5"/>
          <p:cNvSpPr/>
          <p:nvPr/>
        </p:nvSpPr>
        <p:spPr>
          <a:xfrm flipH="1">
            <a:off x="8151114" y="3485053"/>
            <a:ext cx="33519" cy="33602"/>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5"/>
          <p:cNvSpPr/>
          <p:nvPr/>
        </p:nvSpPr>
        <p:spPr>
          <a:xfrm flipH="1">
            <a:off x="9043347" y="3578392"/>
            <a:ext cx="33602" cy="33602"/>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5"/>
          <p:cNvSpPr/>
          <p:nvPr/>
        </p:nvSpPr>
        <p:spPr>
          <a:xfrm flipH="1">
            <a:off x="8974235" y="3574990"/>
            <a:ext cx="40239" cy="40322"/>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flipH="1">
            <a:off x="8911760" y="3578392"/>
            <a:ext cx="33602" cy="33602"/>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flipH="1">
            <a:off x="8845967" y="3578392"/>
            <a:ext cx="33602" cy="33602"/>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flipH="1">
            <a:off x="8780091" y="3578392"/>
            <a:ext cx="33602" cy="33602"/>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flipH="1">
            <a:off x="8714298" y="3578392"/>
            <a:ext cx="33685" cy="33602"/>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flipH="1">
            <a:off x="8099094" y="3967509"/>
            <a:ext cx="33602" cy="33602"/>
          </a:xfrm>
          <a:custGeom>
            <a:avLst/>
            <a:gdLst/>
            <a:ahLst/>
            <a:cxnLst/>
            <a:rect l="l" t="t" r="r" b="b"/>
            <a:pathLst>
              <a:path w="405" h="405" extrusionOk="0">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5"/>
          <p:cNvSpPr/>
          <p:nvPr/>
        </p:nvSpPr>
        <p:spPr>
          <a:xfrm flipH="1">
            <a:off x="8029982" y="3964190"/>
            <a:ext cx="40239" cy="40239"/>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5"/>
          <p:cNvSpPr/>
          <p:nvPr/>
        </p:nvSpPr>
        <p:spPr>
          <a:xfrm flipH="1">
            <a:off x="7967424" y="3967509"/>
            <a:ext cx="33685" cy="33602"/>
          </a:xfrm>
          <a:custGeom>
            <a:avLst/>
            <a:gdLst/>
            <a:ahLst/>
            <a:cxnLst/>
            <a:rect l="l" t="t" r="r" b="b"/>
            <a:pathLst>
              <a:path w="406" h="405" extrusionOk="0">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5"/>
          <p:cNvSpPr/>
          <p:nvPr/>
        </p:nvSpPr>
        <p:spPr>
          <a:xfrm flipH="1">
            <a:off x="7901631" y="3967509"/>
            <a:ext cx="33685" cy="33602"/>
          </a:xfrm>
          <a:custGeom>
            <a:avLst/>
            <a:gdLst/>
            <a:ahLst/>
            <a:cxnLst/>
            <a:rect l="l" t="t" r="r" b="b"/>
            <a:pathLst>
              <a:path w="406" h="405" extrusionOk="0">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flipH="1">
            <a:off x="7832602" y="3964190"/>
            <a:ext cx="40156" cy="40239"/>
          </a:xfrm>
          <a:custGeom>
            <a:avLst/>
            <a:gdLst/>
            <a:ahLst/>
            <a:cxnLst/>
            <a:rect l="l" t="t" r="r" b="b"/>
            <a:pathLst>
              <a:path w="484" h="485" extrusionOk="0">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flipH="1">
            <a:off x="7766726" y="3964190"/>
            <a:ext cx="40239" cy="40239"/>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flipH="1">
            <a:off x="8847129" y="4875174"/>
            <a:ext cx="33602" cy="33519"/>
          </a:xfrm>
          <a:custGeom>
            <a:avLst/>
            <a:gdLst/>
            <a:ahLst/>
            <a:cxnLst/>
            <a:rect l="l" t="t" r="r" b="b"/>
            <a:pathLst>
              <a:path w="405"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5"/>
          <p:cNvSpPr/>
          <p:nvPr/>
        </p:nvSpPr>
        <p:spPr>
          <a:xfrm flipH="1">
            <a:off x="8778017" y="4871772"/>
            <a:ext cx="40156" cy="40239"/>
          </a:xfrm>
          <a:custGeom>
            <a:avLst/>
            <a:gdLst/>
            <a:ahLst/>
            <a:cxnLst/>
            <a:rect l="l" t="t" r="r" b="b"/>
            <a:pathLst>
              <a:path w="484" h="485" extrusionOk="0">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5"/>
          <p:cNvSpPr/>
          <p:nvPr/>
        </p:nvSpPr>
        <p:spPr>
          <a:xfrm flipH="1">
            <a:off x="8712141" y="4871772"/>
            <a:ext cx="40322" cy="40239"/>
          </a:xfrm>
          <a:custGeom>
            <a:avLst/>
            <a:gdLst/>
            <a:ahLst/>
            <a:cxnLst/>
            <a:rect l="l" t="t" r="r" b="b"/>
            <a:pathLst>
              <a:path w="486" h="485" extrusionOk="0">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flipH="1">
            <a:off x="8649666" y="4875174"/>
            <a:ext cx="33602" cy="33519"/>
          </a:xfrm>
          <a:custGeom>
            <a:avLst/>
            <a:gdLst/>
            <a:ahLst/>
            <a:cxnLst/>
            <a:rect l="l" t="t" r="r" b="b"/>
            <a:pathLst>
              <a:path w="405" h="404" extrusionOk="0">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flipH="1">
            <a:off x="8580554" y="4871772"/>
            <a:ext cx="40239" cy="40239"/>
          </a:xfrm>
          <a:custGeom>
            <a:avLst/>
            <a:gdLst/>
            <a:ahLst/>
            <a:cxnLst/>
            <a:rect l="l" t="t" r="r" b="b"/>
            <a:pathLst>
              <a:path w="485" h="485" extrusionOk="0">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flipH="1">
            <a:off x="8517997" y="4875174"/>
            <a:ext cx="33602" cy="33519"/>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flipH="1">
            <a:off x="6791111" y="3774195"/>
            <a:ext cx="2389630" cy="135984"/>
          </a:xfrm>
          <a:custGeom>
            <a:avLst/>
            <a:gdLst/>
            <a:ahLst/>
            <a:cxnLst/>
            <a:rect l="l" t="t" r="r" b="b"/>
            <a:pathLst>
              <a:path w="28802" h="1639" extrusionOk="0">
                <a:moveTo>
                  <a:pt x="26073" y="0"/>
                </a:moveTo>
                <a:lnTo>
                  <a:pt x="24516" y="1558"/>
                </a:lnTo>
                <a:lnTo>
                  <a:pt x="1" y="1558"/>
                </a:lnTo>
                <a:lnTo>
                  <a:pt x="1" y="1638"/>
                </a:lnTo>
                <a:lnTo>
                  <a:pt x="24549" y="1638"/>
                </a:lnTo>
                <a:lnTo>
                  <a:pt x="26107" y="81"/>
                </a:lnTo>
                <a:lnTo>
                  <a:pt x="28802" y="81"/>
                </a:lnTo>
                <a:lnTo>
                  <a:pt x="28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flipH="1">
            <a:off x="7008154" y="3669324"/>
            <a:ext cx="2225188" cy="176223"/>
          </a:xfrm>
          <a:custGeom>
            <a:avLst/>
            <a:gdLst/>
            <a:ahLst/>
            <a:cxnLst/>
            <a:rect l="l" t="t" r="r" b="b"/>
            <a:pathLst>
              <a:path w="26820" h="2124" extrusionOk="0">
                <a:moveTo>
                  <a:pt x="26762" y="1"/>
                </a:moveTo>
                <a:lnTo>
                  <a:pt x="24720" y="2043"/>
                </a:lnTo>
                <a:lnTo>
                  <a:pt x="0" y="2043"/>
                </a:lnTo>
                <a:lnTo>
                  <a:pt x="0" y="2123"/>
                </a:lnTo>
                <a:lnTo>
                  <a:pt x="24753" y="2123"/>
                </a:lnTo>
                <a:lnTo>
                  <a:pt x="26819" y="58"/>
                </a:lnTo>
                <a:lnTo>
                  <a:pt x="26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65" name="Google Shape;1065;p44"/>
              <p:cNvSpPr txBox="1">
                <a:spLocks noGrp="1"/>
              </p:cNvSpPr>
              <p:nvPr>
                <p:ph type="title"/>
              </p:nvPr>
            </p:nvSpPr>
            <p:spPr>
              <a:xfrm>
                <a:off x="610335" y="93820"/>
                <a:ext cx="7759200" cy="612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altLang="zh-CN" sz="3200" dirty="0"/>
                  <a:t>“</a:t>
                </a:r>
                <a:r>
                  <a:rPr lang="zh-CN" altLang="en-US" sz="3200" dirty="0"/>
                  <a:t>盲区”搜索时间时间</a:t>
                </a:r>
                <a14:m>
                  <m:oMath xmlns:m="http://schemas.openxmlformats.org/officeDocument/2006/math">
                    <m:sSub>
                      <m:sSubPr>
                        <m:ctrlPr>
                          <a:rPr lang="en-US" altLang="zh-CN" sz="3200" b="1" i="1" smtClean="0">
                            <a:latin typeface="Cambria Math" panose="02040503050406030204" pitchFamily="18" charset="0"/>
                          </a:rPr>
                        </m:ctrlPr>
                      </m:sSubPr>
                      <m:e>
                        <m:r>
                          <a:rPr lang="en-US" altLang="zh-CN" sz="3200" b="1" i="1" smtClean="0">
                            <a:latin typeface="Cambria Math" panose="02040503050406030204" pitchFamily="18" charset="0"/>
                          </a:rPr>
                          <m:t>𝑻</m:t>
                        </m:r>
                      </m:e>
                      <m:sub>
                        <m:r>
                          <a:rPr lang="en-US" altLang="zh-CN" sz="3200" b="1" i="1" smtClean="0">
                            <a:latin typeface="Cambria Math" panose="02040503050406030204" pitchFamily="18" charset="0"/>
                          </a:rPr>
                          <m:t>𝒊𝒔</m:t>
                        </m:r>
                        <m:r>
                          <a:rPr lang="en-US" altLang="zh-CN" sz="3200" b="1" i="1" smtClean="0">
                            <a:latin typeface="Cambria Math" panose="02040503050406030204" pitchFamily="18" charset="0"/>
                          </a:rPr>
                          <m:t>𝟐</m:t>
                        </m:r>
                      </m:sub>
                    </m:sSub>
                  </m:oMath>
                </a14:m>
                <a:r>
                  <a:rPr lang="zh-CN" altLang="en-US" sz="3200" dirty="0"/>
                  <a:t>的计算</a:t>
                </a:r>
                <a:endParaRPr sz="3200" dirty="0"/>
              </a:p>
            </p:txBody>
          </p:sp>
        </mc:Choice>
        <mc:Fallback>
          <p:sp>
            <p:nvSpPr>
              <p:cNvPr id="1065" name="Google Shape;1065;p44"/>
              <p:cNvSpPr txBox="1">
                <a:spLocks noGrp="1" noRot="1" noChangeAspect="1" noMove="1" noResize="1" noEditPoints="1" noAdjustHandles="1" noChangeArrowheads="1" noChangeShapeType="1" noTextEdit="1"/>
              </p:cNvSpPr>
              <p:nvPr>
                <p:ph type="title"/>
              </p:nvPr>
            </p:nvSpPr>
            <p:spPr>
              <a:xfrm>
                <a:off x="610335" y="93820"/>
                <a:ext cx="7759200" cy="612900"/>
              </a:xfrm>
              <a:prstGeom prst="rect">
                <a:avLst/>
              </a:prstGeom>
              <a:blipFill>
                <a:blip r:embed="rId3"/>
                <a:stretch>
                  <a:fillRect t="-5941" b="-3564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66" name="Google Shape;1066;p44"/>
              <p:cNvSpPr txBox="1">
                <a:spLocks noGrp="1"/>
              </p:cNvSpPr>
              <p:nvPr>
                <p:ph type="subTitle" idx="1"/>
              </p:nvPr>
            </p:nvSpPr>
            <p:spPr>
              <a:xfrm>
                <a:off x="824104" y="614489"/>
                <a:ext cx="7759200" cy="4382054"/>
              </a:xfrm>
              <a:prstGeom prst="rect">
                <a:avLst/>
              </a:prstGeom>
            </p:spPr>
            <p:txBody>
              <a:bodyPr spcFirstLastPara="1" wrap="square" lIns="91425" tIns="91425" rIns="91425" bIns="91425" anchor="t" anchorCtr="0">
                <a:noAutofit/>
              </a:bodyPr>
              <a:lstStyle/>
              <a:p>
                <a:pPr marL="0" lvl="0" indent="0">
                  <a:lnSpc>
                    <a:spcPct val="150000"/>
                  </a:lnSpc>
                </a:pPr>
                <a:r>
                  <a:rPr lang="en-US" altLang="zh-CN" sz="1800"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对“盲区”搜索，作如下处理：搜索队员沿拐弯点左（或右）上方</a:t>
                </a:r>
                <a14:m>
                  <m:oMath xmlns:m="http://schemas.openxmlformats.org/officeDocument/2006/math">
                    <m:r>
                      <a:rPr lang="en-US" altLang="zh-CN" sz="1800" b="0" i="1" smtClean="0">
                        <a:latin typeface="Cambria Math" panose="02040503050406030204" pitchFamily="18" charset="0"/>
                        <a:ea typeface="黑体" panose="02010609060101010101" pitchFamily="49" charset="-122"/>
                      </a:rPr>
                      <m:t>45</m:t>
                    </m:r>
                    <m:r>
                      <a:rPr lang="en-US" altLang="zh-CN" sz="1800" b="0" i="1" smtClean="0">
                        <a:latin typeface="Cambria Math" panose="02040503050406030204" pitchFamily="18" charset="0"/>
                        <a:ea typeface="Cambria Math" panose="02040503050406030204" pitchFamily="18" charset="0"/>
                      </a:rPr>
                      <m:t>°</m:t>
                    </m:r>
                  </m:oMath>
                </a14:m>
                <a:r>
                  <a:rPr lang="zh-CN" altLang="en-US" sz="1800" dirty="0">
                    <a:latin typeface="黑体" panose="02010609060101010101" pitchFamily="49" charset="-122"/>
                    <a:ea typeface="黑体" panose="02010609060101010101" pitchFamily="49" charset="-122"/>
                  </a:rPr>
                  <a:t>以</a:t>
                </a:r>
                <a14:m>
                  <m:oMath xmlns:m="http://schemas.openxmlformats.org/officeDocument/2006/math">
                    <m:sSub>
                      <m:sSubPr>
                        <m:ctrlPr>
                          <a:rPr lang="en-US" altLang="zh-CN" sz="1800" b="1" i="1" dirty="0" smtClean="0">
                            <a:solidFill>
                              <a:schemeClr val="bg1"/>
                            </a:solidFill>
                            <a:latin typeface="Cambria Math" panose="02040503050406030204" pitchFamily="18" charset="0"/>
                            <a:ea typeface="黑体" panose="02010609060101010101" pitchFamily="49" charset="-122"/>
                          </a:rPr>
                        </m:ctrlPr>
                      </m:sSubPr>
                      <m:e>
                        <m:r>
                          <a:rPr lang="en-US" altLang="zh-CN" sz="1800" b="1" i="1" dirty="0" smtClean="0">
                            <a:solidFill>
                              <a:schemeClr val="bg1"/>
                            </a:solidFill>
                            <a:latin typeface="Cambria Math" panose="02040503050406030204" pitchFamily="18" charset="0"/>
                            <a:ea typeface="黑体" panose="02010609060101010101" pitchFamily="49" charset="-122"/>
                          </a:rPr>
                          <m:t>𝒗</m:t>
                        </m:r>
                      </m:e>
                      <m:sub>
                        <m:r>
                          <a:rPr lang="en-US" altLang="zh-CN" sz="1800" b="1" i="1" dirty="0" smtClean="0">
                            <a:solidFill>
                              <a:schemeClr val="bg1"/>
                            </a:solidFill>
                            <a:latin typeface="Cambria Math" panose="02040503050406030204" pitchFamily="18" charset="0"/>
                            <a:ea typeface="黑体" panose="02010609060101010101" pitchFamily="49" charset="-122"/>
                          </a:rPr>
                          <m:t>𝒔</m:t>
                        </m:r>
                      </m:sub>
                    </m:sSub>
                  </m:oMath>
                </a14:m>
                <a:r>
                  <a:rPr lang="en-US" altLang="zh-CN" sz="1800" b="1" dirty="0">
                    <a:solidFill>
                      <a:schemeClr val="bg1"/>
                    </a:solidFill>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搜索</a:t>
                </a:r>
                <a14:m>
                  <m:oMath xmlns:m="http://schemas.openxmlformats.org/officeDocument/2006/math">
                    <m:d>
                      <m:dPr>
                        <m:ctrlPr>
                          <a:rPr lang="en-US" altLang="zh-CN" sz="1800" b="1" i="1" dirty="0" smtClean="0">
                            <a:solidFill>
                              <a:schemeClr val="bg1"/>
                            </a:solidFill>
                            <a:latin typeface="Cambria Math" panose="02040503050406030204" pitchFamily="18" charset="0"/>
                            <a:ea typeface="黑体" panose="02010609060101010101" pitchFamily="49" charset="-122"/>
                          </a:rPr>
                        </m:ctrlPr>
                      </m:dPr>
                      <m:e>
                        <m:rad>
                          <m:radPr>
                            <m:degHide m:val="on"/>
                            <m:ctrlPr>
                              <a:rPr lang="en-US" altLang="zh-CN" sz="1800" b="1" i="1" dirty="0" smtClean="0">
                                <a:solidFill>
                                  <a:schemeClr val="bg1"/>
                                </a:solidFill>
                                <a:latin typeface="Cambria Math" panose="02040503050406030204" pitchFamily="18" charset="0"/>
                                <a:ea typeface="黑体" panose="02010609060101010101" pitchFamily="49" charset="-122"/>
                              </a:rPr>
                            </m:ctrlPr>
                          </m:radPr>
                          <m:deg/>
                          <m:e>
                            <m:r>
                              <a:rPr lang="en-US" altLang="zh-CN" sz="1800" b="1" i="1" dirty="0" smtClean="0">
                                <a:solidFill>
                                  <a:schemeClr val="bg1"/>
                                </a:solidFill>
                                <a:latin typeface="Cambria Math" panose="02040503050406030204" pitchFamily="18" charset="0"/>
                                <a:ea typeface="黑体" panose="02010609060101010101" pitchFamily="49" charset="-122"/>
                              </a:rPr>
                              <m:t>𝟐</m:t>
                            </m:r>
                          </m:e>
                        </m:rad>
                        <m:r>
                          <a:rPr lang="en-US" altLang="zh-CN" sz="1800" b="1" i="1" dirty="0" smtClean="0">
                            <a:solidFill>
                              <a:schemeClr val="bg1"/>
                            </a:solidFill>
                            <a:latin typeface="Cambria Math" panose="02040503050406030204" pitchFamily="18" charset="0"/>
                            <a:ea typeface="黑体" panose="02010609060101010101" pitchFamily="49" charset="-122"/>
                          </a:rPr>
                          <m:t>−</m:t>
                        </m:r>
                        <m:r>
                          <a:rPr lang="en-US" altLang="zh-CN" sz="1800" b="1" i="1" dirty="0" smtClean="0">
                            <a:solidFill>
                              <a:schemeClr val="bg1"/>
                            </a:solidFill>
                            <a:latin typeface="Cambria Math" panose="02040503050406030204" pitchFamily="18" charset="0"/>
                            <a:ea typeface="黑体" panose="02010609060101010101" pitchFamily="49" charset="-122"/>
                          </a:rPr>
                          <m:t>𝟏</m:t>
                        </m:r>
                      </m:e>
                    </m:d>
                    <m:r>
                      <a:rPr lang="en-US" altLang="zh-CN" sz="1800" b="1" i="1" dirty="0" smtClean="0">
                        <a:solidFill>
                          <a:schemeClr val="bg1"/>
                        </a:solidFill>
                        <a:latin typeface="Cambria Math" panose="02040503050406030204" pitchFamily="18" charset="0"/>
                        <a:ea typeface="黑体" panose="02010609060101010101" pitchFamily="49" charset="-122"/>
                      </a:rPr>
                      <m:t>𝒓</m:t>
                    </m:r>
                    <m:r>
                      <a:rPr lang="en-US" altLang="zh-CN" sz="1800" b="1" i="1" dirty="0" smtClean="0">
                        <a:solidFill>
                          <a:schemeClr val="bg1"/>
                        </a:solidFill>
                        <a:latin typeface="Cambria Math" panose="02040503050406030204" pitchFamily="18" charset="0"/>
                        <a:ea typeface="黑体" panose="02010609060101010101" pitchFamily="49" charset="-122"/>
                      </a:rPr>
                      <m:t> </m:t>
                    </m:r>
                    <m:r>
                      <a:rPr lang="zh-CN" altLang="en-US" sz="1800" i="1" dirty="0">
                        <a:latin typeface="Cambria Math" panose="02040503050406030204" pitchFamily="18" charset="0"/>
                        <a:ea typeface="黑体" panose="02010609060101010101" pitchFamily="49" charset="-122"/>
                      </a:rPr>
                      <m:t>米</m:t>
                    </m:r>
                  </m:oMath>
                </a14:m>
                <a:r>
                  <a:rPr lang="zh-CN" altLang="en-US" sz="1800" dirty="0">
                    <a:latin typeface="黑体" panose="02010609060101010101" pitchFamily="49" charset="-122"/>
                    <a:ea typeface="黑体" panose="02010609060101010101" pitchFamily="49" charset="-122"/>
                  </a:rPr>
                  <a:t>，然后以</a:t>
                </a:r>
                <a14:m>
                  <m:oMath xmlns:m="http://schemas.openxmlformats.org/officeDocument/2006/math">
                    <m:sSub>
                      <m:sSubPr>
                        <m:ctrlPr>
                          <a:rPr lang="en-US" altLang="zh-CN" sz="1800" b="1" i="1" smtClean="0">
                            <a:solidFill>
                              <a:schemeClr val="bg1"/>
                            </a:solidFill>
                            <a:latin typeface="Cambria Math" panose="02040503050406030204" pitchFamily="18" charset="0"/>
                            <a:ea typeface="黑体" panose="02010609060101010101" pitchFamily="49" charset="-122"/>
                          </a:rPr>
                        </m:ctrlPr>
                      </m:sSubPr>
                      <m:e>
                        <m:r>
                          <a:rPr lang="en-US" altLang="zh-CN" sz="1800" b="1" i="1" smtClean="0">
                            <a:solidFill>
                              <a:schemeClr val="bg1"/>
                            </a:solidFill>
                            <a:latin typeface="Cambria Math" panose="02040503050406030204" pitchFamily="18" charset="0"/>
                            <a:ea typeface="黑体" panose="02010609060101010101" pitchFamily="49" charset="-122"/>
                          </a:rPr>
                          <m:t>𝒗</m:t>
                        </m:r>
                      </m:e>
                      <m:sub>
                        <m:r>
                          <a:rPr lang="en-US" altLang="zh-CN" sz="1800" b="1" i="1" smtClean="0">
                            <a:solidFill>
                              <a:schemeClr val="bg1"/>
                            </a:solidFill>
                            <a:latin typeface="Cambria Math" panose="02040503050406030204" pitchFamily="18" charset="0"/>
                            <a:ea typeface="黑体" panose="02010609060101010101" pitchFamily="49" charset="-122"/>
                          </a:rPr>
                          <m:t>𝒃</m:t>
                        </m:r>
                      </m:sub>
                    </m:sSub>
                  </m:oMath>
                </a14:m>
                <a:r>
                  <a:rPr lang="zh-CN" altLang="en-US" sz="1800" dirty="0">
                    <a:latin typeface="黑体" panose="02010609060101010101" pitchFamily="49" charset="-122"/>
                    <a:ea typeface="黑体" panose="02010609060101010101" pitchFamily="49" charset="-122"/>
                  </a:rPr>
                  <a:t>步行返回拐弯点继续“地毯式”搜索。因此，单个“盲区”搜索时间为</a:t>
                </a:r>
                <a:endParaRPr lang="en-US" altLang="zh-CN" sz="1800" dirty="0">
                  <a:latin typeface="黑体" panose="02010609060101010101" pitchFamily="49" charset="-122"/>
                  <a:ea typeface="黑体" panose="02010609060101010101" pitchFamily="49" charset="-122"/>
                </a:endParaRPr>
              </a:p>
              <a:p>
                <a:pPr marL="0" lvl="0" indent="0">
                  <a:lnSpc>
                    <a:spcPct val="150000"/>
                  </a:lnSpc>
                </a:pPr>
                <a14:m>
                  <m:oMathPara xmlns:m="http://schemas.openxmlformats.org/officeDocument/2006/math">
                    <m:oMathParaPr>
                      <m:jc m:val="centerGroup"/>
                    </m:oMathParaPr>
                    <m:oMath xmlns:m="http://schemas.openxmlformats.org/officeDocument/2006/math">
                      <m:sSub>
                        <m:sSubPr>
                          <m:ctrlPr>
                            <a:rPr lang="en-US" altLang="zh-CN" sz="1800" b="1" i="1" smtClean="0">
                              <a:solidFill>
                                <a:srgbClr val="6600CC"/>
                              </a:solidFill>
                              <a:latin typeface="Cambria Math" panose="02040503050406030204" pitchFamily="18" charset="0"/>
                              <a:ea typeface="黑体" panose="02010609060101010101" pitchFamily="49" charset="-122"/>
                            </a:rPr>
                          </m:ctrlPr>
                        </m:sSubPr>
                        <m:e>
                          <m:r>
                            <a:rPr lang="en-US" altLang="zh-CN" sz="1800" b="1" i="1" smtClean="0">
                              <a:solidFill>
                                <a:srgbClr val="6600CC"/>
                              </a:solidFill>
                              <a:latin typeface="Cambria Math" panose="02040503050406030204" pitchFamily="18" charset="0"/>
                              <a:ea typeface="黑体" panose="02010609060101010101" pitchFamily="49" charset="-122"/>
                            </a:rPr>
                            <m:t>𝑻</m:t>
                          </m:r>
                        </m:e>
                        <m:sub>
                          <m:r>
                            <a:rPr lang="en-US" altLang="zh-CN" sz="1800" b="1" i="1" smtClean="0">
                              <a:solidFill>
                                <a:srgbClr val="6600CC"/>
                              </a:solidFill>
                              <a:latin typeface="Cambria Math" panose="02040503050406030204" pitchFamily="18" charset="0"/>
                              <a:ea typeface="黑体" panose="02010609060101010101" pitchFamily="49" charset="-122"/>
                            </a:rPr>
                            <m:t>𝒎</m:t>
                          </m:r>
                        </m:sub>
                      </m:sSub>
                      <m:r>
                        <a:rPr lang="en-US" altLang="zh-CN" sz="1800" b="1" i="1" smtClean="0">
                          <a:solidFill>
                            <a:srgbClr val="6600CC"/>
                          </a:solidFill>
                          <a:latin typeface="Cambria Math" panose="02040503050406030204" pitchFamily="18" charset="0"/>
                          <a:ea typeface="黑体" panose="02010609060101010101" pitchFamily="49" charset="-122"/>
                        </a:rPr>
                        <m:t>=</m:t>
                      </m:r>
                      <m:f>
                        <m:fPr>
                          <m:ctrlPr>
                            <a:rPr lang="en-US" altLang="zh-CN" sz="1800" b="1" i="1" smtClean="0">
                              <a:solidFill>
                                <a:srgbClr val="6600CC"/>
                              </a:solidFill>
                              <a:latin typeface="Cambria Math" panose="02040503050406030204" pitchFamily="18" charset="0"/>
                              <a:ea typeface="黑体" panose="02010609060101010101" pitchFamily="49" charset="-122"/>
                            </a:rPr>
                          </m:ctrlPr>
                        </m:fPr>
                        <m:num>
                          <m:r>
                            <a:rPr lang="en-US" altLang="zh-CN" sz="1800" b="1" i="1">
                              <a:solidFill>
                                <a:srgbClr val="6600CC"/>
                              </a:solidFill>
                              <a:latin typeface="Cambria Math" panose="02040503050406030204" pitchFamily="18" charset="0"/>
                              <a:ea typeface="黑体" panose="02010609060101010101" pitchFamily="49" charset="-122"/>
                            </a:rPr>
                            <m:t>(√</m:t>
                          </m:r>
                          <m:r>
                            <a:rPr lang="zh-CN" altLang="en-US" sz="1800" b="1" i="1">
                              <a:solidFill>
                                <a:srgbClr val="6600CC"/>
                              </a:solidFill>
                              <a:latin typeface="Cambria Math" panose="02040503050406030204" pitchFamily="18" charset="0"/>
                              <a:ea typeface="黑体" panose="02010609060101010101" pitchFamily="49" charset="-122"/>
                            </a:rPr>
                            <m:t>𝟐</m:t>
                          </m:r>
                          <m:r>
                            <a:rPr lang="zh-CN" altLang="en-US" sz="1800" b="1" i="1">
                              <a:solidFill>
                                <a:srgbClr val="6600CC"/>
                              </a:solidFill>
                              <a:latin typeface="Cambria Math" panose="02040503050406030204" pitchFamily="18" charset="0"/>
                              <a:ea typeface="黑体" panose="02010609060101010101" pitchFamily="49" charset="-122"/>
                            </a:rPr>
                            <m:t>−</m:t>
                          </m:r>
                          <m:r>
                            <a:rPr lang="zh-CN" altLang="en-US" sz="1800" b="1" i="1">
                              <a:solidFill>
                                <a:srgbClr val="6600CC"/>
                              </a:solidFill>
                              <a:latin typeface="Cambria Math" panose="02040503050406030204" pitchFamily="18" charset="0"/>
                              <a:ea typeface="黑体" panose="02010609060101010101" pitchFamily="49" charset="-122"/>
                            </a:rPr>
                            <m:t>𝟏</m:t>
                          </m:r>
                          <m:r>
                            <a:rPr lang="en-US" altLang="zh-CN" sz="1800" b="1" i="1">
                              <a:solidFill>
                                <a:srgbClr val="6600CC"/>
                              </a:solidFill>
                              <a:latin typeface="Cambria Math" panose="02040503050406030204" pitchFamily="18" charset="0"/>
                              <a:ea typeface="黑体" panose="02010609060101010101" pitchFamily="49" charset="-122"/>
                            </a:rPr>
                            <m:t>)</m:t>
                          </m:r>
                          <m:r>
                            <a:rPr lang="zh-CN" altLang="en-US" sz="1800" b="1" i="1">
                              <a:solidFill>
                                <a:srgbClr val="6600CC"/>
                              </a:solidFill>
                              <a:latin typeface="Cambria Math" panose="02040503050406030204" pitchFamily="18" charset="0"/>
                              <a:ea typeface="黑体" panose="02010609060101010101" pitchFamily="49" charset="-122"/>
                            </a:rPr>
                            <m:t>𝒓</m:t>
                          </m:r>
                        </m:num>
                        <m:den>
                          <m:sSub>
                            <m:sSubPr>
                              <m:ctrlPr>
                                <a:rPr lang="en-US" altLang="zh-CN" sz="1800" b="1" i="1" smtClean="0">
                                  <a:solidFill>
                                    <a:srgbClr val="6600CC"/>
                                  </a:solidFill>
                                  <a:latin typeface="Cambria Math" panose="02040503050406030204" pitchFamily="18" charset="0"/>
                                  <a:ea typeface="黑体" panose="02010609060101010101" pitchFamily="49" charset="-122"/>
                                </a:rPr>
                              </m:ctrlPr>
                            </m:sSubPr>
                            <m:e>
                              <m:r>
                                <a:rPr lang="en-US" altLang="zh-CN" sz="1800" b="1" i="1" smtClean="0">
                                  <a:solidFill>
                                    <a:srgbClr val="6600CC"/>
                                  </a:solidFill>
                                  <a:latin typeface="Cambria Math" panose="02040503050406030204" pitchFamily="18" charset="0"/>
                                  <a:ea typeface="黑体" panose="02010609060101010101" pitchFamily="49" charset="-122"/>
                                </a:rPr>
                                <m:t>𝒗</m:t>
                              </m:r>
                            </m:e>
                            <m:sub>
                              <m:r>
                                <a:rPr lang="en-US" altLang="zh-CN" sz="1800" b="1" i="1" smtClean="0">
                                  <a:solidFill>
                                    <a:srgbClr val="6600CC"/>
                                  </a:solidFill>
                                  <a:latin typeface="Cambria Math" panose="02040503050406030204" pitchFamily="18" charset="0"/>
                                  <a:ea typeface="黑体" panose="02010609060101010101" pitchFamily="49" charset="-122"/>
                                </a:rPr>
                                <m:t>𝒔</m:t>
                              </m:r>
                            </m:sub>
                          </m:sSub>
                          <m:sSub>
                            <m:sSubPr>
                              <m:ctrlPr>
                                <a:rPr lang="en-US" altLang="zh-CN" sz="1800" b="1" i="1" smtClean="0">
                                  <a:solidFill>
                                    <a:srgbClr val="6600CC"/>
                                  </a:solidFill>
                                  <a:latin typeface="Cambria Math" panose="02040503050406030204" pitchFamily="18" charset="0"/>
                                  <a:ea typeface="黑体" panose="02010609060101010101" pitchFamily="49" charset="-122"/>
                                </a:rPr>
                              </m:ctrlPr>
                            </m:sSubPr>
                            <m:e>
                              <m:r>
                                <a:rPr lang="en-US" altLang="zh-CN" sz="1800" b="1" i="1" smtClean="0">
                                  <a:solidFill>
                                    <a:srgbClr val="6600CC"/>
                                  </a:solidFill>
                                  <a:latin typeface="Cambria Math" panose="02040503050406030204" pitchFamily="18" charset="0"/>
                                  <a:ea typeface="黑体" panose="02010609060101010101" pitchFamily="49" charset="-122"/>
                                </a:rPr>
                                <m:t>𝑹</m:t>
                              </m:r>
                            </m:e>
                            <m:sub>
                              <m:r>
                                <a:rPr lang="en-US" altLang="zh-CN" sz="1800" b="1" i="1" smtClean="0">
                                  <a:solidFill>
                                    <a:srgbClr val="6600CC"/>
                                  </a:solidFill>
                                  <a:latin typeface="Cambria Math" panose="02040503050406030204" pitchFamily="18" charset="0"/>
                                  <a:ea typeface="黑体" panose="02010609060101010101" pitchFamily="49" charset="-122"/>
                                </a:rPr>
                                <m:t>𝒕</m:t>
                              </m:r>
                            </m:sub>
                          </m:sSub>
                        </m:den>
                      </m:f>
                      <m:r>
                        <a:rPr lang="en-US" altLang="zh-CN" sz="1800" b="1" i="1" smtClean="0">
                          <a:solidFill>
                            <a:srgbClr val="6600CC"/>
                          </a:solidFill>
                          <a:latin typeface="Cambria Math" panose="02040503050406030204" pitchFamily="18" charset="0"/>
                          <a:ea typeface="黑体" panose="02010609060101010101" pitchFamily="49" charset="-122"/>
                        </a:rPr>
                        <m:t>+</m:t>
                      </m:r>
                      <m:f>
                        <m:fPr>
                          <m:ctrlPr>
                            <a:rPr lang="en-US" altLang="zh-CN" sz="1800" b="1" i="1">
                              <a:solidFill>
                                <a:srgbClr val="6600CC"/>
                              </a:solidFill>
                              <a:latin typeface="Cambria Math" panose="02040503050406030204" pitchFamily="18" charset="0"/>
                              <a:ea typeface="黑体" panose="02010609060101010101" pitchFamily="49" charset="-122"/>
                            </a:rPr>
                          </m:ctrlPr>
                        </m:fPr>
                        <m:num>
                          <m:r>
                            <a:rPr lang="en-US" altLang="zh-CN" sz="1800" b="1" i="1">
                              <a:solidFill>
                                <a:srgbClr val="6600CC"/>
                              </a:solidFill>
                              <a:latin typeface="Cambria Math" panose="02040503050406030204" pitchFamily="18" charset="0"/>
                              <a:ea typeface="黑体" panose="02010609060101010101" pitchFamily="49" charset="-122"/>
                            </a:rPr>
                            <m:t>(√</m:t>
                          </m:r>
                          <m:r>
                            <a:rPr lang="zh-CN" altLang="en-US" sz="1800" b="1" i="1">
                              <a:solidFill>
                                <a:srgbClr val="6600CC"/>
                              </a:solidFill>
                              <a:latin typeface="Cambria Math" panose="02040503050406030204" pitchFamily="18" charset="0"/>
                              <a:ea typeface="黑体" panose="02010609060101010101" pitchFamily="49" charset="-122"/>
                            </a:rPr>
                            <m:t>𝟐</m:t>
                          </m:r>
                          <m:r>
                            <a:rPr lang="zh-CN" altLang="en-US" sz="1800" b="1" i="1">
                              <a:solidFill>
                                <a:srgbClr val="6600CC"/>
                              </a:solidFill>
                              <a:latin typeface="Cambria Math" panose="02040503050406030204" pitchFamily="18" charset="0"/>
                              <a:ea typeface="黑体" panose="02010609060101010101" pitchFamily="49" charset="-122"/>
                            </a:rPr>
                            <m:t>−</m:t>
                          </m:r>
                          <m:r>
                            <a:rPr lang="zh-CN" altLang="en-US" sz="1800" b="1" i="1">
                              <a:solidFill>
                                <a:srgbClr val="6600CC"/>
                              </a:solidFill>
                              <a:latin typeface="Cambria Math" panose="02040503050406030204" pitchFamily="18" charset="0"/>
                              <a:ea typeface="黑体" panose="02010609060101010101" pitchFamily="49" charset="-122"/>
                            </a:rPr>
                            <m:t>𝟏</m:t>
                          </m:r>
                          <m:r>
                            <a:rPr lang="en-US" altLang="zh-CN" sz="1800" b="1" i="1">
                              <a:solidFill>
                                <a:srgbClr val="6600CC"/>
                              </a:solidFill>
                              <a:latin typeface="Cambria Math" panose="02040503050406030204" pitchFamily="18" charset="0"/>
                              <a:ea typeface="黑体" panose="02010609060101010101" pitchFamily="49" charset="-122"/>
                            </a:rPr>
                            <m:t>)</m:t>
                          </m:r>
                          <m:r>
                            <a:rPr lang="zh-CN" altLang="en-US" sz="1800" b="1" i="1">
                              <a:solidFill>
                                <a:srgbClr val="6600CC"/>
                              </a:solidFill>
                              <a:latin typeface="Cambria Math" panose="02040503050406030204" pitchFamily="18" charset="0"/>
                              <a:ea typeface="黑体" panose="02010609060101010101" pitchFamily="49" charset="-122"/>
                            </a:rPr>
                            <m:t>𝒓</m:t>
                          </m:r>
                        </m:num>
                        <m:den>
                          <m:sSub>
                            <m:sSubPr>
                              <m:ctrlPr>
                                <a:rPr lang="en-US" altLang="zh-CN" sz="1800" b="1" i="1">
                                  <a:solidFill>
                                    <a:srgbClr val="6600CC"/>
                                  </a:solidFill>
                                  <a:latin typeface="Cambria Math" panose="02040503050406030204" pitchFamily="18" charset="0"/>
                                  <a:ea typeface="黑体" panose="02010609060101010101" pitchFamily="49" charset="-122"/>
                                </a:rPr>
                              </m:ctrlPr>
                            </m:sSubPr>
                            <m:e>
                              <m:r>
                                <a:rPr lang="en-US" altLang="zh-CN" sz="1800" b="1" i="1">
                                  <a:solidFill>
                                    <a:srgbClr val="6600CC"/>
                                  </a:solidFill>
                                  <a:latin typeface="Cambria Math" panose="02040503050406030204" pitchFamily="18" charset="0"/>
                                  <a:ea typeface="黑体" panose="02010609060101010101" pitchFamily="49" charset="-122"/>
                                </a:rPr>
                                <m:t>𝒗</m:t>
                              </m:r>
                            </m:e>
                            <m:sub>
                              <m:r>
                                <a:rPr lang="en-US" altLang="zh-CN" sz="1800" b="1" i="1" smtClean="0">
                                  <a:solidFill>
                                    <a:srgbClr val="6600CC"/>
                                  </a:solidFill>
                                  <a:latin typeface="Cambria Math" panose="02040503050406030204" pitchFamily="18" charset="0"/>
                                  <a:ea typeface="黑体" panose="02010609060101010101" pitchFamily="49" charset="-122"/>
                                </a:rPr>
                                <m:t>𝒃</m:t>
                              </m:r>
                            </m:sub>
                          </m:sSub>
                          <m:sSub>
                            <m:sSubPr>
                              <m:ctrlPr>
                                <a:rPr lang="en-US" altLang="zh-CN" sz="1800" b="1" i="1">
                                  <a:solidFill>
                                    <a:srgbClr val="6600CC"/>
                                  </a:solidFill>
                                  <a:latin typeface="Cambria Math" panose="02040503050406030204" pitchFamily="18" charset="0"/>
                                  <a:ea typeface="黑体" panose="02010609060101010101" pitchFamily="49" charset="-122"/>
                                </a:rPr>
                              </m:ctrlPr>
                            </m:sSubPr>
                            <m:e>
                              <m:r>
                                <a:rPr lang="en-US" altLang="zh-CN" sz="1800" b="1" i="1">
                                  <a:solidFill>
                                    <a:srgbClr val="6600CC"/>
                                  </a:solidFill>
                                  <a:latin typeface="Cambria Math" panose="02040503050406030204" pitchFamily="18" charset="0"/>
                                  <a:ea typeface="黑体" panose="02010609060101010101" pitchFamily="49" charset="-122"/>
                                </a:rPr>
                                <m:t>𝑹</m:t>
                              </m:r>
                            </m:e>
                            <m:sub>
                              <m:r>
                                <a:rPr lang="en-US" altLang="zh-CN" sz="1800" b="1" i="1">
                                  <a:solidFill>
                                    <a:srgbClr val="6600CC"/>
                                  </a:solidFill>
                                  <a:latin typeface="Cambria Math" panose="02040503050406030204" pitchFamily="18" charset="0"/>
                                  <a:ea typeface="黑体" panose="02010609060101010101" pitchFamily="49" charset="-122"/>
                                </a:rPr>
                                <m:t>𝒕</m:t>
                              </m:r>
                            </m:sub>
                          </m:sSub>
                        </m:den>
                      </m:f>
                      <m:r>
                        <a:rPr lang="en-US" altLang="zh-CN" sz="1800" b="1" i="1" smtClean="0">
                          <a:solidFill>
                            <a:srgbClr val="6600CC"/>
                          </a:solidFill>
                          <a:latin typeface="Cambria Math" panose="02040503050406030204" pitchFamily="18" charset="0"/>
                          <a:ea typeface="黑体" panose="02010609060101010101" pitchFamily="49" charset="-122"/>
                        </a:rPr>
                        <m:t>(</m:t>
                      </m:r>
                      <m:r>
                        <a:rPr lang="en-US" altLang="zh-CN" sz="1800" b="1" i="1" smtClean="0">
                          <a:solidFill>
                            <a:srgbClr val="6600CC"/>
                          </a:solidFill>
                          <a:latin typeface="Cambria Math" panose="02040503050406030204" pitchFamily="18" charset="0"/>
                          <a:ea typeface="黑体" panose="02010609060101010101" pitchFamily="49" charset="-122"/>
                        </a:rPr>
                        <m:t>𝒉</m:t>
                      </m:r>
                      <m:r>
                        <a:rPr lang="en-US" altLang="zh-CN" sz="1800" b="1" i="1" smtClean="0">
                          <a:solidFill>
                            <a:srgbClr val="6600CC"/>
                          </a:solidFill>
                          <a:latin typeface="Cambria Math" panose="02040503050406030204" pitchFamily="18" charset="0"/>
                          <a:ea typeface="黑体" panose="02010609060101010101" pitchFamily="49" charset="-122"/>
                        </a:rPr>
                        <m:t>)</m:t>
                      </m:r>
                    </m:oMath>
                  </m:oMathPara>
                </a14:m>
                <a:endParaRPr lang="en-US" altLang="zh-CN" sz="1800" b="1" dirty="0">
                  <a:solidFill>
                    <a:srgbClr val="6600CC"/>
                  </a:solidFill>
                  <a:latin typeface="黑体" panose="02010609060101010101" pitchFamily="49" charset="-122"/>
                  <a:ea typeface="黑体" panose="02010609060101010101" pitchFamily="49" charset="-122"/>
                </a:endParaRPr>
              </a:p>
              <a:p>
                <a:pPr marL="0" lvl="0" indent="0">
                  <a:lnSpc>
                    <a:spcPct val="150000"/>
                  </a:lnSpc>
                </a:pPr>
                <a:r>
                  <a:rPr lang="zh-CN" altLang="en-US" sz="1800" b="1" dirty="0">
                    <a:solidFill>
                      <a:schemeClr val="tx1"/>
                    </a:solidFill>
                    <a:latin typeface="黑体" panose="02010609060101010101" pitchFamily="49" charset="-122"/>
                    <a:ea typeface="黑体" panose="02010609060101010101" pitchFamily="49" charset="-122"/>
                  </a:rPr>
                  <a:t>    由图一可得每个搜索员在搜索过程中共有 </a:t>
                </a:r>
                <a:r>
                  <a:rPr lang="en-US" altLang="zh-CN" sz="1800" b="1" dirty="0">
                    <a:solidFill>
                      <a:schemeClr val="tx1"/>
                    </a:solidFill>
                    <a:latin typeface="黑体" panose="02010609060101010101" pitchFamily="49" charset="-122"/>
                    <a:ea typeface="黑体" panose="02010609060101010101" pitchFamily="49" charset="-122"/>
                  </a:rPr>
                  <a:t>n = 50 </a:t>
                </a:r>
                <a:r>
                  <a:rPr lang="zh-CN" altLang="en-US" sz="1800" b="1" dirty="0">
                    <a:solidFill>
                      <a:schemeClr val="tx1"/>
                    </a:solidFill>
                    <a:latin typeface="黑体" panose="02010609060101010101" pitchFamily="49" charset="-122"/>
                    <a:ea typeface="黑体" panose="02010609060101010101" pitchFamily="49" charset="-122"/>
                  </a:rPr>
                  <a:t>个拐弯点，所以“盲区”搜索时间为</a:t>
                </a:r>
                <a14:m>
                  <m:oMath xmlns:m="http://schemas.openxmlformats.org/officeDocument/2006/math">
                    <m:sSub>
                      <m:sSubPr>
                        <m:ctrlPr>
                          <a:rPr lang="en-US" altLang="zh-CN" sz="1800" b="1" i="1" smtClean="0">
                            <a:solidFill>
                              <a:schemeClr val="bg1"/>
                            </a:solidFill>
                            <a:latin typeface="Cambria Math" panose="02040503050406030204" pitchFamily="18" charset="0"/>
                            <a:ea typeface="黑体" panose="02010609060101010101" pitchFamily="49" charset="-122"/>
                          </a:rPr>
                        </m:ctrlPr>
                      </m:sSubPr>
                      <m:e>
                        <m:r>
                          <a:rPr lang="en-US" altLang="zh-CN" sz="1800" b="1" i="1" smtClean="0">
                            <a:solidFill>
                              <a:schemeClr val="bg1"/>
                            </a:solidFill>
                            <a:latin typeface="Cambria Math" panose="02040503050406030204" pitchFamily="18" charset="0"/>
                            <a:ea typeface="黑体" panose="02010609060101010101" pitchFamily="49" charset="-122"/>
                          </a:rPr>
                          <m:t>𝑻</m:t>
                        </m:r>
                      </m:e>
                      <m:sub>
                        <m:r>
                          <a:rPr lang="en-US" altLang="zh-CN" sz="1800" b="1" i="1" smtClean="0">
                            <a:solidFill>
                              <a:schemeClr val="bg1"/>
                            </a:solidFill>
                            <a:latin typeface="Cambria Math" panose="02040503050406030204" pitchFamily="18" charset="0"/>
                            <a:ea typeface="黑体" panose="02010609060101010101" pitchFamily="49" charset="-122"/>
                          </a:rPr>
                          <m:t>𝒊𝒔</m:t>
                        </m:r>
                        <m:r>
                          <a:rPr lang="en-US" altLang="zh-CN" sz="1800" b="1" i="1" smtClean="0">
                            <a:solidFill>
                              <a:schemeClr val="bg1"/>
                            </a:solidFill>
                            <a:latin typeface="Cambria Math" panose="02040503050406030204" pitchFamily="18" charset="0"/>
                            <a:ea typeface="黑体" panose="02010609060101010101" pitchFamily="49" charset="-122"/>
                          </a:rPr>
                          <m:t>𝟐</m:t>
                        </m:r>
                      </m:sub>
                    </m:sSub>
                    <m:r>
                      <a:rPr lang="en-US" altLang="zh-CN" sz="1800" b="1" i="1" smtClean="0">
                        <a:solidFill>
                          <a:schemeClr val="bg1"/>
                        </a:solidFill>
                        <a:latin typeface="Cambria Math" panose="02040503050406030204" pitchFamily="18" charset="0"/>
                        <a:ea typeface="黑体" panose="02010609060101010101" pitchFamily="49" charset="-122"/>
                      </a:rPr>
                      <m:t>=</m:t>
                    </m:r>
                    <m:r>
                      <a:rPr lang="en-US" altLang="zh-CN" sz="1800" b="1" i="1" smtClean="0">
                        <a:solidFill>
                          <a:schemeClr val="bg1"/>
                        </a:solidFill>
                        <a:latin typeface="Cambria Math" panose="02040503050406030204" pitchFamily="18" charset="0"/>
                        <a:ea typeface="黑体" panose="02010609060101010101" pitchFamily="49" charset="-122"/>
                      </a:rPr>
                      <m:t>𝟎</m:t>
                    </m:r>
                    <m:r>
                      <a:rPr lang="en-US" altLang="zh-CN" sz="1800" b="1" i="1" smtClean="0">
                        <a:solidFill>
                          <a:schemeClr val="bg1"/>
                        </a:solidFill>
                        <a:latin typeface="Cambria Math" panose="02040503050406030204" pitchFamily="18" charset="0"/>
                        <a:ea typeface="黑体" panose="02010609060101010101" pitchFamily="49" charset="-122"/>
                      </a:rPr>
                      <m:t>.</m:t>
                    </m:r>
                    <m:r>
                      <a:rPr lang="en-US" altLang="zh-CN" sz="1800" b="1" i="1" smtClean="0">
                        <a:solidFill>
                          <a:schemeClr val="bg1"/>
                        </a:solidFill>
                        <a:latin typeface="Cambria Math" panose="02040503050406030204" pitchFamily="18" charset="0"/>
                        <a:ea typeface="黑体" panose="02010609060101010101" pitchFamily="49" charset="-122"/>
                      </a:rPr>
                      <m:t>𝟐𝟖𝟕𝟔</m:t>
                    </m:r>
                    <m:r>
                      <a:rPr lang="en-US" altLang="zh-CN" sz="1800" b="1" i="1" smtClean="0">
                        <a:solidFill>
                          <a:schemeClr val="bg1"/>
                        </a:solidFill>
                        <a:latin typeface="Cambria Math" panose="02040503050406030204" pitchFamily="18" charset="0"/>
                        <a:ea typeface="黑体" panose="02010609060101010101" pitchFamily="49" charset="-122"/>
                      </a:rPr>
                      <m:t>𝒉</m:t>
                    </m:r>
                  </m:oMath>
                </a14:m>
                <a:endParaRPr lang="en-US" altLang="zh-CN" sz="1800" b="1" dirty="0">
                  <a:solidFill>
                    <a:schemeClr val="tx1"/>
                  </a:solidFill>
                  <a:latin typeface="黑体" panose="02010609060101010101" pitchFamily="49" charset="-122"/>
                  <a:ea typeface="黑体" panose="02010609060101010101" pitchFamily="49" charset="-122"/>
                </a:endParaRPr>
              </a:p>
              <a:p>
                <a:pPr marL="0" lvl="0" indent="0">
                  <a:lnSpc>
                    <a:spcPct val="150000"/>
                  </a:lnSpc>
                </a:pPr>
                <a:endParaRPr lang="en-US" altLang="zh-CN" sz="1800" b="1" dirty="0">
                  <a:solidFill>
                    <a:srgbClr val="6600CC"/>
                  </a:solidFill>
                  <a:latin typeface="黑体" panose="02010609060101010101" pitchFamily="49" charset="-122"/>
                  <a:ea typeface="黑体" panose="02010609060101010101" pitchFamily="49" charset="-122"/>
                </a:endParaRPr>
              </a:p>
              <a:p>
                <a:pPr marL="0" lvl="0" indent="0" algn="l" rtl="0">
                  <a:lnSpc>
                    <a:spcPct val="150000"/>
                  </a:lnSpc>
                  <a:spcBef>
                    <a:spcPts val="0"/>
                  </a:spcBef>
                  <a:spcAft>
                    <a:spcPts val="0"/>
                  </a:spcAft>
                  <a:buNone/>
                </a:pPr>
                <a:r>
                  <a:rPr lang="en-US" sz="1600" dirty="0">
                    <a:latin typeface="黑体" panose="02010609060101010101" pitchFamily="49" charset="-122"/>
                    <a:ea typeface="黑体" panose="02010609060101010101" pitchFamily="49" charset="-122"/>
                  </a:rPr>
                  <a:t>    </a:t>
                </a:r>
                <a:endParaRPr lang="en-US" sz="1600" dirty="0">
                  <a:solidFill>
                    <a:srgbClr val="2B9375"/>
                  </a:solidFill>
                  <a:latin typeface="黑体" panose="02010609060101010101" pitchFamily="49" charset="-122"/>
                  <a:ea typeface="黑体" panose="02010609060101010101" pitchFamily="49" charset="-122"/>
                </a:endParaRPr>
              </a:p>
            </p:txBody>
          </p:sp>
        </mc:Choice>
        <mc:Fallback>
          <p:sp>
            <p:nvSpPr>
              <p:cNvPr id="1066" name="Google Shape;1066;p44"/>
              <p:cNvSpPr txBox="1">
                <a:spLocks noGrp="1" noRot="1" noChangeAspect="1" noMove="1" noResize="1" noEditPoints="1" noAdjustHandles="1" noChangeArrowheads="1" noChangeShapeType="1" noTextEdit="1"/>
              </p:cNvSpPr>
              <p:nvPr>
                <p:ph type="subTitle" idx="1"/>
              </p:nvPr>
            </p:nvSpPr>
            <p:spPr>
              <a:xfrm>
                <a:off x="824104" y="614489"/>
                <a:ext cx="7759200" cy="4382054"/>
              </a:xfrm>
              <a:prstGeom prst="rect">
                <a:avLst/>
              </a:prstGeom>
              <a:blipFill>
                <a:blip r:embed="rId4"/>
                <a:stretch>
                  <a:fillRect l="-628"/>
                </a:stretch>
              </a:blipFill>
            </p:spPr>
            <p:txBody>
              <a:bodyPr/>
              <a:lstStyle/>
              <a:p>
                <a:r>
                  <a:rPr lang="zh-CN" altLang="en-US">
                    <a:noFill/>
                  </a:rPr>
                  <a:t> </a:t>
                </a:r>
              </a:p>
            </p:txBody>
          </p:sp>
        </mc:Fallback>
      </mc:AlternateContent>
      <p:grpSp>
        <p:nvGrpSpPr>
          <p:cNvPr id="1067" name="Google Shape;1067;p44"/>
          <p:cNvGrpSpPr/>
          <p:nvPr/>
        </p:nvGrpSpPr>
        <p:grpSpPr>
          <a:xfrm>
            <a:off x="7481057" y="4461745"/>
            <a:ext cx="1001486" cy="107122"/>
            <a:chOff x="6308362" y="2194519"/>
            <a:chExt cx="1268185" cy="135666"/>
          </a:xfrm>
        </p:grpSpPr>
        <p:sp>
          <p:nvSpPr>
            <p:cNvPr id="1068" name="Google Shape;1068;p44"/>
            <p:cNvSpPr/>
            <p:nvPr/>
          </p:nvSpPr>
          <p:spPr>
            <a:xfrm flipH="1">
              <a:off x="7530297"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4"/>
            <p:cNvSpPr/>
            <p:nvPr/>
          </p:nvSpPr>
          <p:spPr>
            <a:xfrm flipH="1">
              <a:off x="7285294"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4"/>
            <p:cNvSpPr/>
            <p:nvPr/>
          </p:nvSpPr>
          <p:spPr>
            <a:xfrm flipH="1">
              <a:off x="716362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4"/>
            <p:cNvSpPr/>
            <p:nvPr/>
          </p:nvSpPr>
          <p:spPr>
            <a:xfrm flipH="1">
              <a:off x="7041950"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4"/>
            <p:cNvSpPr/>
            <p:nvPr/>
          </p:nvSpPr>
          <p:spPr>
            <a:xfrm flipH="1">
              <a:off x="6911740" y="2194519"/>
              <a:ext cx="46487" cy="135666"/>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4"/>
            <p:cNvSpPr/>
            <p:nvPr/>
          </p:nvSpPr>
          <p:spPr>
            <a:xfrm flipH="1">
              <a:off x="6814735"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4"/>
            <p:cNvSpPr/>
            <p:nvPr/>
          </p:nvSpPr>
          <p:spPr>
            <a:xfrm flipH="1">
              <a:off x="6421733" y="2194519"/>
              <a:ext cx="46012" cy="135666"/>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4"/>
            <p:cNvSpPr/>
            <p:nvPr/>
          </p:nvSpPr>
          <p:spPr>
            <a:xfrm flipH="1">
              <a:off x="6652980"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4"/>
            <p:cNvSpPr/>
            <p:nvPr/>
          </p:nvSpPr>
          <p:spPr>
            <a:xfrm flipH="1">
              <a:off x="630836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44"/>
          <p:cNvGrpSpPr/>
          <p:nvPr/>
        </p:nvGrpSpPr>
        <p:grpSpPr>
          <a:xfrm>
            <a:off x="6860560" y="3373705"/>
            <a:ext cx="2671746" cy="927514"/>
            <a:chOff x="5693125" y="1658500"/>
            <a:chExt cx="4037700" cy="1401714"/>
          </a:xfrm>
        </p:grpSpPr>
        <p:sp>
          <p:nvSpPr>
            <p:cNvPr id="1078" name="Google Shape;1078;p44"/>
            <p:cNvSpPr/>
            <p:nvPr/>
          </p:nvSpPr>
          <p:spPr>
            <a:xfrm flipH="1">
              <a:off x="6216329" y="2179103"/>
              <a:ext cx="3514496" cy="842692"/>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4"/>
            <p:cNvSpPr/>
            <p:nvPr/>
          </p:nvSpPr>
          <p:spPr>
            <a:xfrm flipH="1">
              <a:off x="5741263" y="1658500"/>
              <a:ext cx="3514259" cy="842692"/>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4"/>
            <p:cNvSpPr/>
            <p:nvPr/>
          </p:nvSpPr>
          <p:spPr>
            <a:xfrm flipH="1">
              <a:off x="5693125" y="2443555"/>
              <a:ext cx="96057" cy="96057"/>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4"/>
            <p:cNvSpPr/>
            <p:nvPr/>
          </p:nvSpPr>
          <p:spPr>
            <a:xfrm flipH="1">
              <a:off x="5899460" y="1832113"/>
              <a:ext cx="3514496" cy="842692"/>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4"/>
            <p:cNvSpPr/>
            <p:nvPr/>
          </p:nvSpPr>
          <p:spPr>
            <a:xfrm flipH="1">
              <a:off x="5851559" y="2617168"/>
              <a:ext cx="96057" cy="96057"/>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4"/>
            <p:cNvSpPr/>
            <p:nvPr/>
          </p:nvSpPr>
          <p:spPr>
            <a:xfrm flipH="1">
              <a:off x="6057895" y="2005489"/>
              <a:ext cx="3514496" cy="842692"/>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4"/>
            <p:cNvSpPr/>
            <p:nvPr/>
          </p:nvSpPr>
          <p:spPr>
            <a:xfrm flipH="1">
              <a:off x="5989359" y="2790544"/>
              <a:ext cx="96057" cy="96294"/>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4"/>
            <p:cNvSpPr/>
            <p:nvPr/>
          </p:nvSpPr>
          <p:spPr>
            <a:xfrm flipH="1">
              <a:off x="6168665" y="2964158"/>
              <a:ext cx="95820" cy="96057"/>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4"/>
          <p:cNvGrpSpPr/>
          <p:nvPr/>
        </p:nvGrpSpPr>
        <p:grpSpPr>
          <a:xfrm>
            <a:off x="7737998" y="539512"/>
            <a:ext cx="734710" cy="81702"/>
            <a:chOff x="7435722" y="539507"/>
            <a:chExt cx="1036701" cy="115268"/>
          </a:xfrm>
        </p:grpSpPr>
        <p:sp>
          <p:nvSpPr>
            <p:cNvPr id="1087" name="Google Shape;1087;p44"/>
            <p:cNvSpPr/>
            <p:nvPr/>
          </p:nvSpPr>
          <p:spPr>
            <a:xfrm flipH="1">
              <a:off x="8376365" y="549231"/>
              <a:ext cx="96057" cy="96057"/>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4"/>
            <p:cNvSpPr/>
            <p:nvPr/>
          </p:nvSpPr>
          <p:spPr>
            <a:xfrm flipH="1">
              <a:off x="8178797" y="539507"/>
              <a:ext cx="115031" cy="115268"/>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4"/>
            <p:cNvSpPr/>
            <p:nvPr/>
          </p:nvSpPr>
          <p:spPr>
            <a:xfrm flipH="1">
              <a:off x="8000203" y="549231"/>
              <a:ext cx="96057" cy="96057"/>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4"/>
            <p:cNvSpPr/>
            <p:nvPr/>
          </p:nvSpPr>
          <p:spPr>
            <a:xfrm flipH="1">
              <a:off x="7812121" y="549231"/>
              <a:ext cx="96057" cy="96057"/>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4"/>
            <p:cNvSpPr/>
            <p:nvPr/>
          </p:nvSpPr>
          <p:spPr>
            <a:xfrm flipH="1">
              <a:off x="7623803" y="549231"/>
              <a:ext cx="96057" cy="96057"/>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4"/>
            <p:cNvSpPr/>
            <p:nvPr/>
          </p:nvSpPr>
          <p:spPr>
            <a:xfrm flipH="1">
              <a:off x="7435722" y="549231"/>
              <a:ext cx="96294" cy="96057"/>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 name="图片 29">
            <a:extLst>
              <a:ext uri="{FF2B5EF4-FFF2-40B4-BE49-F238E27FC236}">
                <a16:creationId xmlns:a16="http://schemas.microsoft.com/office/drawing/2014/main" id="{94BB7D77-C311-4575-B2D6-A6F17BE21887}"/>
              </a:ext>
            </a:extLst>
          </p:cNvPr>
          <p:cNvPicPr>
            <a:picLocks noChangeAspect="1"/>
          </p:cNvPicPr>
          <p:nvPr/>
        </p:nvPicPr>
        <p:blipFill>
          <a:blip r:embed="rId5"/>
          <a:stretch>
            <a:fillRect/>
          </a:stretch>
        </p:blipFill>
        <p:spPr>
          <a:xfrm>
            <a:off x="5020844" y="3373485"/>
            <a:ext cx="2028666" cy="15879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4740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6">
                                            <p:txEl>
                                              <p:pRg st="0" end="0"/>
                                            </p:txEl>
                                          </p:spTgt>
                                        </p:tgtEl>
                                        <p:attrNameLst>
                                          <p:attrName>style.visibility</p:attrName>
                                        </p:attrNameLst>
                                      </p:cBhvr>
                                      <p:to>
                                        <p:strVal val="visible"/>
                                      </p:to>
                                    </p:set>
                                    <p:animEffect transition="in" filter="fade">
                                      <p:cBhvr>
                                        <p:cTn id="7" dur="500"/>
                                        <p:tgtEl>
                                          <p:spTgt spid="10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66">
                                            <p:txEl>
                                              <p:pRg st="1" end="1"/>
                                            </p:txEl>
                                          </p:spTgt>
                                        </p:tgtEl>
                                        <p:attrNameLst>
                                          <p:attrName>style.visibility</p:attrName>
                                        </p:attrNameLst>
                                      </p:cBhvr>
                                      <p:to>
                                        <p:strVal val="visible"/>
                                      </p:to>
                                    </p:set>
                                    <p:animEffect transition="in" filter="fade">
                                      <p:cBhvr>
                                        <p:cTn id="12" dur="500"/>
                                        <p:tgtEl>
                                          <p:spTgt spid="10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66">
                                            <p:txEl>
                                              <p:pRg st="2" end="2"/>
                                            </p:txEl>
                                          </p:spTgt>
                                        </p:tgtEl>
                                        <p:attrNameLst>
                                          <p:attrName>style.visibility</p:attrName>
                                        </p:attrNameLst>
                                      </p:cBhvr>
                                      <p:to>
                                        <p:strVal val="visible"/>
                                      </p:to>
                                    </p:set>
                                    <p:animEffect transition="in" filter="fade">
                                      <p:cBhvr>
                                        <p:cTn id="17" dur="500"/>
                                        <p:tgtEl>
                                          <p:spTgt spid="106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65" name="Google Shape;1065;p44"/>
              <p:cNvSpPr txBox="1">
                <a:spLocks noGrp="1"/>
              </p:cNvSpPr>
              <p:nvPr>
                <p:ph type="title"/>
              </p:nvPr>
            </p:nvSpPr>
            <p:spPr>
              <a:xfrm>
                <a:off x="610335" y="308039"/>
                <a:ext cx="7759200" cy="612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zh-CN" altLang="en-US" sz="3200" dirty="0"/>
                  <a:t>总时间</a:t>
                </a:r>
                <a14:m>
                  <m:oMath xmlns:m="http://schemas.openxmlformats.org/officeDocument/2006/math">
                    <m:r>
                      <a:rPr lang="en-US" altLang="zh-CN" sz="3200" b="1" i="1" smtClean="0">
                        <a:latin typeface="Cambria Math" panose="02040503050406030204" pitchFamily="18" charset="0"/>
                      </a:rPr>
                      <m:t>𝑻</m:t>
                    </m:r>
                  </m:oMath>
                </a14:m>
                <a:r>
                  <a:rPr lang="zh-CN" altLang="en-US" sz="3200" dirty="0"/>
                  <a:t>的计算</a:t>
                </a:r>
                <a:endParaRPr sz="3200" dirty="0"/>
              </a:p>
            </p:txBody>
          </p:sp>
        </mc:Choice>
        <mc:Fallback>
          <p:sp>
            <p:nvSpPr>
              <p:cNvPr id="1065" name="Google Shape;1065;p44"/>
              <p:cNvSpPr txBox="1">
                <a:spLocks noGrp="1" noRot="1" noChangeAspect="1" noMove="1" noResize="1" noEditPoints="1" noAdjustHandles="1" noChangeArrowheads="1" noChangeShapeType="1" noTextEdit="1"/>
              </p:cNvSpPr>
              <p:nvPr>
                <p:ph type="title"/>
              </p:nvPr>
            </p:nvSpPr>
            <p:spPr>
              <a:xfrm>
                <a:off x="610335" y="308039"/>
                <a:ext cx="7759200" cy="612900"/>
              </a:xfrm>
              <a:prstGeom prst="rect">
                <a:avLst/>
              </a:prstGeom>
              <a:blipFill>
                <a:blip r:embed="rId3"/>
                <a:stretch>
                  <a:fillRect t="-7000" b="-34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66" name="Google Shape;1066;p44"/>
              <p:cNvSpPr txBox="1">
                <a:spLocks noGrp="1"/>
              </p:cNvSpPr>
              <p:nvPr>
                <p:ph type="subTitle" idx="1"/>
              </p:nvPr>
            </p:nvSpPr>
            <p:spPr>
              <a:xfrm>
                <a:off x="802333" y="841726"/>
                <a:ext cx="7759200" cy="4382054"/>
              </a:xfrm>
              <a:prstGeom prst="rect">
                <a:avLst/>
              </a:prstGeom>
            </p:spPr>
            <p:txBody>
              <a:bodyPr spcFirstLastPara="1" wrap="square" lIns="91425" tIns="91425" rIns="91425" bIns="91425" anchor="t" anchorCtr="0">
                <a:noAutofit/>
              </a:bodyPr>
              <a:lstStyle/>
              <a:p>
                <a:pPr marL="0" lvl="0" indent="0">
                  <a:lnSpc>
                    <a:spcPct val="150000"/>
                  </a:lnSpc>
                </a:pPr>
                <a:r>
                  <a:rPr lang="en-US" altLang="zh-CN" sz="1800"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综上，</a:t>
                </a:r>
                <a:r>
                  <a:rPr lang="en-US" altLang="zh-CN" sz="1800" dirty="0">
                    <a:latin typeface="黑体" panose="02010609060101010101" pitchFamily="49" charset="-122"/>
                    <a:ea typeface="黑体" panose="02010609060101010101" pitchFamily="49" charset="-122"/>
                  </a:rPr>
                  <a:t>20</a:t>
                </a:r>
                <a:r>
                  <a:rPr lang="zh-CN" altLang="en-US" sz="1800" dirty="0">
                    <a:latin typeface="黑体" panose="02010609060101010101" pitchFamily="49" charset="-122"/>
                    <a:ea typeface="黑体" panose="02010609060101010101" pitchFamily="49" charset="-122"/>
                  </a:rPr>
                  <a:t>人小组完成任务的时间为：</a:t>
                </a:r>
                <a:endParaRPr lang="en-US" altLang="zh-CN" sz="1800" dirty="0">
                  <a:latin typeface="黑体" panose="02010609060101010101" pitchFamily="49" charset="-122"/>
                  <a:ea typeface="黑体" panose="02010609060101010101" pitchFamily="49" charset="-122"/>
                </a:endParaRPr>
              </a:p>
              <a:p>
                <a:pPr marL="0" indent="0">
                  <a:lnSpc>
                    <a:spcPct val="200000"/>
                  </a:lnSpc>
                </a:pPr>
                <a14:m>
                  <m:oMathPara xmlns:m="http://schemas.openxmlformats.org/officeDocument/2006/math">
                    <m:oMathParaPr>
                      <m:jc m:val="centerGroup"/>
                    </m:oMathParaPr>
                    <m:oMath xmlns:m="http://schemas.openxmlformats.org/officeDocument/2006/math">
                      <m:r>
                        <a:rPr lang="en-US" altLang="zh-CN" sz="1800" b="1" i="1" smtClean="0">
                          <a:solidFill>
                            <a:srgbClr val="72528A"/>
                          </a:solidFill>
                          <a:latin typeface="Cambria Math" panose="02040503050406030204" pitchFamily="18" charset="0"/>
                        </a:rPr>
                        <m:t>𝑻</m:t>
                      </m:r>
                      <m:r>
                        <a:rPr lang="en-US" altLang="zh-CN" sz="1800" b="1" i="1" smtClean="0">
                          <a:solidFill>
                            <a:srgbClr val="72528A"/>
                          </a:solidFill>
                          <a:latin typeface="Cambria Math" panose="02040503050406030204" pitchFamily="18" charset="0"/>
                        </a:rPr>
                        <m:t>=</m:t>
                      </m:r>
                      <m:func>
                        <m:funcPr>
                          <m:ctrlPr>
                            <a:rPr lang="en-US" altLang="zh-CN" sz="1800" b="1" i="1" smtClean="0">
                              <a:solidFill>
                                <a:srgbClr val="72528A"/>
                              </a:solidFill>
                              <a:latin typeface="Cambria Math" panose="02040503050406030204" pitchFamily="18" charset="0"/>
                            </a:rPr>
                          </m:ctrlPr>
                        </m:funcPr>
                        <m:fName>
                          <m:r>
                            <a:rPr lang="en-US" altLang="zh-CN" sz="1800" b="1" i="0" smtClean="0">
                              <a:solidFill>
                                <a:srgbClr val="72528A"/>
                              </a:solidFill>
                              <a:latin typeface="Cambria Math" panose="02040503050406030204" pitchFamily="18" charset="0"/>
                            </a:rPr>
                            <m:t>𝐦𝐚𝐱</m:t>
                          </m:r>
                        </m:fName>
                        <m:e>
                          <m:d>
                            <m:dPr>
                              <m:ctrlPr>
                                <a:rPr lang="en-US" altLang="zh-CN" sz="1800" b="1" i="1" smtClean="0">
                                  <a:solidFill>
                                    <a:srgbClr val="72528A"/>
                                  </a:solidFill>
                                  <a:latin typeface="Cambria Math" panose="02040503050406030204" pitchFamily="18" charset="0"/>
                                </a:rPr>
                              </m:ctrlPr>
                            </m:dPr>
                            <m:e>
                              <m:sSub>
                                <m:sSubPr>
                                  <m:ctrlPr>
                                    <a:rPr lang="en-US" altLang="zh-CN" sz="1800" b="1" i="1" smtClean="0">
                                      <a:solidFill>
                                        <a:srgbClr val="72528A"/>
                                      </a:solidFill>
                                      <a:latin typeface="Cambria Math" panose="02040503050406030204" pitchFamily="18" charset="0"/>
                                    </a:rPr>
                                  </m:ctrlPr>
                                </m:sSubPr>
                                <m:e>
                                  <m:r>
                                    <a:rPr lang="en-US" altLang="zh-CN" sz="1800" b="1" i="1" smtClean="0">
                                      <a:solidFill>
                                        <a:srgbClr val="72528A"/>
                                      </a:solidFill>
                                      <a:latin typeface="Cambria Math" panose="02040503050406030204" pitchFamily="18" charset="0"/>
                                    </a:rPr>
                                    <m:t>𝑻</m:t>
                                  </m:r>
                                </m:e>
                                <m:sub>
                                  <m:r>
                                    <a:rPr lang="en-US" altLang="zh-CN" sz="1800" b="1" i="1" smtClean="0">
                                      <a:solidFill>
                                        <a:srgbClr val="72528A"/>
                                      </a:solidFill>
                                      <a:latin typeface="Cambria Math" panose="02040503050406030204" pitchFamily="18" charset="0"/>
                                    </a:rPr>
                                    <m:t>𝒊</m:t>
                                  </m:r>
                                </m:sub>
                              </m:sSub>
                            </m:e>
                          </m:d>
                          <m:r>
                            <a:rPr lang="en-US" altLang="zh-CN" sz="1800" b="1" i="0" smtClean="0">
                              <a:solidFill>
                                <a:srgbClr val="72528A"/>
                              </a:solidFill>
                              <a:latin typeface="Cambria Math" panose="02040503050406030204" pitchFamily="18" charset="0"/>
                            </a:rPr>
                            <m:t>=</m:t>
                          </m:r>
                          <m:r>
                            <a:rPr lang="en-US" altLang="zh-CN" sz="1800" b="1" i="0" smtClean="0">
                              <a:solidFill>
                                <a:srgbClr val="72528A"/>
                              </a:solidFill>
                              <a:latin typeface="Cambria Math" panose="02040503050406030204" pitchFamily="18" charset="0"/>
                            </a:rPr>
                            <m:t>𝐦𝐚𝐱</m:t>
                          </m:r>
                          <m:d>
                            <m:dPr>
                              <m:ctrlPr>
                                <a:rPr lang="en-US" altLang="zh-CN" sz="1800" b="1" i="1" smtClean="0">
                                  <a:solidFill>
                                    <a:srgbClr val="72528A"/>
                                  </a:solidFill>
                                  <a:latin typeface="Cambria Math" panose="02040503050406030204" pitchFamily="18" charset="0"/>
                                </a:rPr>
                              </m:ctrlPr>
                            </m:dPr>
                            <m:e>
                              <m:sSub>
                                <m:sSubPr>
                                  <m:ctrlPr>
                                    <a:rPr lang="en-US" altLang="zh-CN" sz="1800" b="1" i="1" smtClean="0">
                                      <a:solidFill>
                                        <a:srgbClr val="72528A"/>
                                      </a:solidFill>
                                      <a:latin typeface="Cambria Math" panose="02040503050406030204" pitchFamily="18" charset="0"/>
                                    </a:rPr>
                                  </m:ctrlPr>
                                </m:sSubPr>
                                <m:e>
                                  <m:r>
                                    <a:rPr lang="en-US" altLang="zh-CN" sz="1800" b="1" i="1" smtClean="0">
                                      <a:solidFill>
                                        <a:srgbClr val="72528A"/>
                                      </a:solidFill>
                                      <a:latin typeface="Cambria Math" panose="02040503050406030204" pitchFamily="18" charset="0"/>
                                    </a:rPr>
                                    <m:t>𝑻</m:t>
                                  </m:r>
                                </m:e>
                                <m:sub>
                                  <m:r>
                                    <a:rPr lang="en-US" altLang="zh-CN" sz="1800" b="1" i="1" smtClean="0">
                                      <a:solidFill>
                                        <a:srgbClr val="72528A"/>
                                      </a:solidFill>
                                      <a:latin typeface="Cambria Math" panose="02040503050406030204" pitchFamily="18" charset="0"/>
                                    </a:rPr>
                                    <m:t>𝒊𝒃</m:t>
                                  </m:r>
                                </m:sub>
                              </m:sSub>
                              <m:r>
                                <a:rPr lang="en-US" altLang="zh-CN" sz="1800" b="1" i="1" smtClean="0">
                                  <a:solidFill>
                                    <a:srgbClr val="72528A"/>
                                  </a:solidFill>
                                  <a:latin typeface="Cambria Math" panose="02040503050406030204" pitchFamily="18" charset="0"/>
                                </a:rPr>
                                <m:t>+</m:t>
                              </m:r>
                              <m:sSub>
                                <m:sSubPr>
                                  <m:ctrlPr>
                                    <a:rPr lang="en-US" altLang="zh-CN" sz="1800" b="1" i="1" smtClean="0">
                                      <a:solidFill>
                                        <a:srgbClr val="72528A"/>
                                      </a:solidFill>
                                      <a:latin typeface="Cambria Math" panose="02040503050406030204" pitchFamily="18" charset="0"/>
                                    </a:rPr>
                                  </m:ctrlPr>
                                </m:sSubPr>
                                <m:e>
                                  <m:r>
                                    <a:rPr lang="en-US" altLang="zh-CN" sz="1800" b="1" i="1" smtClean="0">
                                      <a:solidFill>
                                        <a:srgbClr val="72528A"/>
                                      </a:solidFill>
                                      <a:latin typeface="Cambria Math" panose="02040503050406030204" pitchFamily="18" charset="0"/>
                                    </a:rPr>
                                    <m:t>𝑻</m:t>
                                  </m:r>
                                </m:e>
                                <m:sub>
                                  <m:r>
                                    <a:rPr lang="en-US" altLang="zh-CN" sz="1800" b="1" i="1" smtClean="0">
                                      <a:solidFill>
                                        <a:srgbClr val="72528A"/>
                                      </a:solidFill>
                                      <a:latin typeface="Cambria Math" panose="02040503050406030204" pitchFamily="18" charset="0"/>
                                    </a:rPr>
                                    <m:t>𝒊𝒔</m:t>
                                  </m:r>
                                  <m:r>
                                    <a:rPr lang="en-US" altLang="zh-CN" sz="1800" b="1" i="1" smtClean="0">
                                      <a:solidFill>
                                        <a:srgbClr val="72528A"/>
                                      </a:solidFill>
                                      <a:latin typeface="Cambria Math" panose="02040503050406030204" pitchFamily="18" charset="0"/>
                                    </a:rPr>
                                    <m:t>𝟏</m:t>
                                  </m:r>
                                </m:sub>
                              </m:sSub>
                              <m:r>
                                <a:rPr lang="en-US" altLang="zh-CN" sz="1800" b="1" i="1" smtClean="0">
                                  <a:solidFill>
                                    <a:srgbClr val="72528A"/>
                                  </a:solidFill>
                                  <a:latin typeface="Cambria Math" panose="02040503050406030204" pitchFamily="18" charset="0"/>
                                </a:rPr>
                                <m:t>+</m:t>
                              </m:r>
                              <m:sSub>
                                <m:sSubPr>
                                  <m:ctrlPr>
                                    <a:rPr lang="en-US" altLang="zh-CN" sz="1800" b="1" i="1" smtClean="0">
                                      <a:solidFill>
                                        <a:srgbClr val="72528A"/>
                                      </a:solidFill>
                                      <a:latin typeface="Cambria Math" panose="02040503050406030204" pitchFamily="18" charset="0"/>
                                    </a:rPr>
                                  </m:ctrlPr>
                                </m:sSubPr>
                                <m:e>
                                  <m:r>
                                    <a:rPr lang="en-US" altLang="zh-CN" sz="1800" b="1" i="1" smtClean="0">
                                      <a:solidFill>
                                        <a:srgbClr val="72528A"/>
                                      </a:solidFill>
                                      <a:latin typeface="Cambria Math" panose="02040503050406030204" pitchFamily="18" charset="0"/>
                                    </a:rPr>
                                    <m:t>𝑻</m:t>
                                  </m:r>
                                </m:e>
                                <m:sub>
                                  <m:r>
                                    <a:rPr lang="en-US" altLang="zh-CN" sz="1800" b="1" i="1" smtClean="0">
                                      <a:solidFill>
                                        <a:srgbClr val="72528A"/>
                                      </a:solidFill>
                                      <a:latin typeface="Cambria Math" panose="02040503050406030204" pitchFamily="18" charset="0"/>
                                    </a:rPr>
                                    <m:t>𝒊𝒔</m:t>
                                  </m:r>
                                  <m:r>
                                    <a:rPr lang="en-US" altLang="zh-CN" sz="1800" b="1" i="1" smtClean="0">
                                      <a:solidFill>
                                        <a:srgbClr val="72528A"/>
                                      </a:solidFill>
                                      <a:latin typeface="Cambria Math" panose="02040503050406030204" pitchFamily="18" charset="0"/>
                                    </a:rPr>
                                    <m:t>𝟐</m:t>
                                  </m:r>
                                </m:sub>
                              </m:sSub>
                            </m:e>
                          </m:d>
                        </m:e>
                      </m:func>
                      <m:d>
                        <m:dPr>
                          <m:begChr m:val="（"/>
                          <m:endChr m:val="）"/>
                          <m:ctrlPr>
                            <a:rPr lang="zh-CN" altLang="en-US" sz="1800" b="1" i="1">
                              <a:solidFill>
                                <a:srgbClr val="72528A"/>
                              </a:solidFill>
                              <a:latin typeface="Cambria Math" panose="02040503050406030204" pitchFamily="18" charset="0"/>
                            </a:rPr>
                          </m:ctrlPr>
                        </m:dPr>
                        <m:e>
                          <m:r>
                            <a:rPr lang="en-US" altLang="zh-CN" sz="1800" b="1" i="1" smtClean="0">
                              <a:solidFill>
                                <a:srgbClr val="72528A"/>
                              </a:solidFill>
                              <a:latin typeface="Cambria Math" panose="02040503050406030204" pitchFamily="18" charset="0"/>
                            </a:rPr>
                            <m:t>𝒊</m:t>
                          </m:r>
                          <m:r>
                            <a:rPr lang="en-US" altLang="zh-CN" sz="1800" b="1" i="1" smtClean="0">
                              <a:solidFill>
                                <a:srgbClr val="72528A"/>
                              </a:solidFill>
                              <a:latin typeface="Cambria Math" panose="02040503050406030204" pitchFamily="18" charset="0"/>
                            </a:rPr>
                            <m:t>=</m:t>
                          </m:r>
                          <m:r>
                            <a:rPr lang="en-US" altLang="zh-CN" sz="1800" b="1" i="1" smtClean="0">
                              <a:solidFill>
                                <a:srgbClr val="72528A"/>
                              </a:solidFill>
                              <a:latin typeface="Cambria Math" panose="02040503050406030204" pitchFamily="18" charset="0"/>
                            </a:rPr>
                            <m:t>𝟏</m:t>
                          </m:r>
                          <m:r>
                            <a:rPr lang="en-US" altLang="zh-CN" sz="1800" b="1" i="1" smtClean="0">
                              <a:solidFill>
                                <a:srgbClr val="72528A"/>
                              </a:solidFill>
                              <a:latin typeface="Cambria Math" panose="02040503050406030204" pitchFamily="18" charset="0"/>
                            </a:rPr>
                            <m:t>,</m:t>
                          </m:r>
                          <m:r>
                            <a:rPr lang="en-US" altLang="zh-CN" sz="1800" b="1" i="1" smtClean="0">
                              <a:solidFill>
                                <a:srgbClr val="72528A"/>
                              </a:solidFill>
                              <a:latin typeface="Cambria Math" panose="02040503050406030204" pitchFamily="18" charset="0"/>
                            </a:rPr>
                            <m:t>𝟐</m:t>
                          </m:r>
                          <m:r>
                            <a:rPr lang="en-US" altLang="zh-CN" sz="1800" b="1" i="1" smtClean="0">
                              <a:solidFill>
                                <a:srgbClr val="72528A"/>
                              </a:solidFill>
                              <a:latin typeface="Cambria Math" panose="02040503050406030204" pitchFamily="18" charset="0"/>
                            </a:rPr>
                            <m:t>…</m:t>
                          </m:r>
                          <m:r>
                            <a:rPr lang="en-US" altLang="zh-CN" sz="1800" b="1" i="1" smtClean="0">
                              <a:solidFill>
                                <a:srgbClr val="72528A"/>
                              </a:solidFill>
                              <a:latin typeface="Cambria Math" panose="02040503050406030204" pitchFamily="18" charset="0"/>
                            </a:rPr>
                            <m:t>𝟐𝟎</m:t>
                          </m:r>
                        </m:e>
                      </m:d>
                    </m:oMath>
                  </m:oMathPara>
                </a14:m>
                <a:endParaRPr lang="en-US" altLang="zh-CN" sz="1800" b="1" dirty="0">
                  <a:solidFill>
                    <a:srgbClr val="72528A"/>
                  </a:solidFill>
                </a:endParaRPr>
              </a:p>
              <a:p>
                <a:pPr marL="0" indent="0">
                  <a:lnSpc>
                    <a:spcPct val="200000"/>
                  </a:lnSpc>
                </a:pPr>
                <a:r>
                  <a:rPr lang="en-US" altLang="zh-CN" sz="1800" b="1" dirty="0">
                    <a:solidFill>
                      <a:srgbClr val="72528A"/>
                    </a:solidFill>
                  </a:rPr>
                  <a:t>		          </a:t>
                </a:r>
                <a14:m>
                  <m:oMath xmlns:m="http://schemas.openxmlformats.org/officeDocument/2006/math">
                    <m:r>
                      <a:rPr lang="en-US" altLang="zh-CN" sz="1800" b="1" i="1" smtClean="0">
                        <a:solidFill>
                          <a:srgbClr val="72528A"/>
                        </a:solidFill>
                        <a:latin typeface="Cambria Math" panose="02040503050406030204" pitchFamily="18" charset="0"/>
                      </a:rPr>
                      <m:t>=</m:t>
                    </m:r>
                    <m:sSub>
                      <m:sSubPr>
                        <m:ctrlPr>
                          <a:rPr lang="en-US" altLang="zh-CN" sz="1800" b="1" i="1" smtClean="0">
                            <a:solidFill>
                              <a:srgbClr val="72528A"/>
                            </a:solidFill>
                            <a:latin typeface="Cambria Math" panose="02040503050406030204" pitchFamily="18" charset="0"/>
                          </a:rPr>
                        </m:ctrlPr>
                      </m:sSubPr>
                      <m:e>
                        <m:r>
                          <a:rPr lang="en-US" altLang="zh-CN" sz="1800" b="1" i="1" smtClean="0">
                            <a:solidFill>
                              <a:srgbClr val="72528A"/>
                            </a:solidFill>
                            <a:latin typeface="Cambria Math" panose="02040503050406030204" pitchFamily="18" charset="0"/>
                          </a:rPr>
                          <m:t>𝑻</m:t>
                        </m:r>
                      </m:e>
                      <m:sub>
                        <m:r>
                          <a:rPr lang="en-US" altLang="zh-CN" sz="1800" b="1" i="1" smtClean="0">
                            <a:solidFill>
                              <a:srgbClr val="72528A"/>
                            </a:solidFill>
                            <a:latin typeface="Cambria Math" panose="02040503050406030204" pitchFamily="18" charset="0"/>
                          </a:rPr>
                          <m:t>𝒊𝒃</m:t>
                        </m:r>
                      </m:sub>
                    </m:sSub>
                    <m:r>
                      <a:rPr lang="en-US" altLang="zh-CN" sz="1800" b="1" i="1" smtClean="0">
                        <a:solidFill>
                          <a:srgbClr val="72528A"/>
                        </a:solidFill>
                        <a:latin typeface="Cambria Math" panose="02040503050406030204" pitchFamily="18" charset="0"/>
                      </a:rPr>
                      <m:t>+</m:t>
                    </m:r>
                    <m:r>
                      <a:rPr lang="en-US" altLang="zh-CN" sz="1800" b="1" i="1" smtClean="0">
                        <a:solidFill>
                          <a:srgbClr val="72528A"/>
                        </a:solidFill>
                        <a:latin typeface="Cambria Math" panose="02040503050406030204" pitchFamily="18" charset="0"/>
                      </a:rPr>
                      <m:t>𝒎𝒂𝒙</m:t>
                    </m:r>
                    <m:d>
                      <m:dPr>
                        <m:ctrlPr>
                          <a:rPr lang="en-US" altLang="zh-CN" sz="1800" b="1" i="1" smtClean="0">
                            <a:solidFill>
                              <a:srgbClr val="72528A"/>
                            </a:solidFill>
                            <a:latin typeface="Cambria Math" panose="02040503050406030204" pitchFamily="18" charset="0"/>
                          </a:rPr>
                        </m:ctrlPr>
                      </m:dPr>
                      <m:e>
                        <m:sSub>
                          <m:sSubPr>
                            <m:ctrlPr>
                              <a:rPr lang="en-US" altLang="zh-CN" sz="1800" b="1" i="1" smtClean="0">
                                <a:solidFill>
                                  <a:srgbClr val="72528A"/>
                                </a:solidFill>
                                <a:latin typeface="Cambria Math" panose="02040503050406030204" pitchFamily="18" charset="0"/>
                              </a:rPr>
                            </m:ctrlPr>
                          </m:sSubPr>
                          <m:e>
                            <m:r>
                              <a:rPr lang="en-US" altLang="zh-CN" sz="1800" b="1" i="1" smtClean="0">
                                <a:solidFill>
                                  <a:srgbClr val="72528A"/>
                                </a:solidFill>
                                <a:latin typeface="Cambria Math" panose="02040503050406030204" pitchFamily="18" charset="0"/>
                              </a:rPr>
                              <m:t>𝑻</m:t>
                            </m:r>
                          </m:e>
                          <m:sub>
                            <m:r>
                              <a:rPr lang="en-US" altLang="zh-CN" sz="1800" b="1" i="1" smtClean="0">
                                <a:solidFill>
                                  <a:srgbClr val="72528A"/>
                                </a:solidFill>
                                <a:latin typeface="Cambria Math" panose="02040503050406030204" pitchFamily="18" charset="0"/>
                              </a:rPr>
                              <m:t>𝒊𝒔</m:t>
                            </m:r>
                            <m:r>
                              <a:rPr lang="en-US" altLang="zh-CN" sz="1800" b="1" i="1" smtClean="0">
                                <a:solidFill>
                                  <a:srgbClr val="72528A"/>
                                </a:solidFill>
                                <a:latin typeface="Cambria Math" panose="02040503050406030204" pitchFamily="18" charset="0"/>
                              </a:rPr>
                              <m:t>𝟏</m:t>
                            </m:r>
                          </m:sub>
                        </m:sSub>
                      </m:e>
                    </m:d>
                    <m:r>
                      <a:rPr lang="en-US" altLang="zh-CN" sz="1800" b="1" i="1" smtClean="0">
                        <a:solidFill>
                          <a:srgbClr val="72528A"/>
                        </a:solidFill>
                        <a:latin typeface="Cambria Math" panose="02040503050406030204" pitchFamily="18" charset="0"/>
                      </a:rPr>
                      <m:t>+</m:t>
                    </m:r>
                    <m:sSub>
                      <m:sSubPr>
                        <m:ctrlPr>
                          <a:rPr lang="en-US" altLang="zh-CN" sz="1800" b="1" i="1" smtClean="0">
                            <a:solidFill>
                              <a:srgbClr val="72528A"/>
                            </a:solidFill>
                            <a:latin typeface="Cambria Math" panose="02040503050406030204" pitchFamily="18" charset="0"/>
                          </a:rPr>
                        </m:ctrlPr>
                      </m:sSubPr>
                      <m:e>
                        <m:r>
                          <a:rPr lang="en-US" altLang="zh-CN" sz="1800" b="1" i="1" smtClean="0">
                            <a:solidFill>
                              <a:srgbClr val="72528A"/>
                            </a:solidFill>
                            <a:latin typeface="Cambria Math" panose="02040503050406030204" pitchFamily="18" charset="0"/>
                          </a:rPr>
                          <m:t>𝑻</m:t>
                        </m:r>
                      </m:e>
                      <m:sub>
                        <m:r>
                          <a:rPr lang="en-US" altLang="zh-CN" sz="1800" b="1" i="1" smtClean="0">
                            <a:solidFill>
                              <a:srgbClr val="72528A"/>
                            </a:solidFill>
                            <a:latin typeface="Cambria Math" panose="02040503050406030204" pitchFamily="18" charset="0"/>
                          </a:rPr>
                          <m:t>𝒊𝒔</m:t>
                        </m:r>
                        <m:r>
                          <a:rPr lang="en-US" altLang="zh-CN" sz="1800" b="1" i="1" smtClean="0">
                            <a:solidFill>
                              <a:srgbClr val="72528A"/>
                            </a:solidFill>
                            <a:latin typeface="Cambria Math" panose="02040503050406030204" pitchFamily="18" charset="0"/>
                          </a:rPr>
                          <m:t>𝟐</m:t>
                        </m:r>
                      </m:sub>
                    </m:sSub>
                    <m:r>
                      <a:rPr lang="zh-CN" altLang="en-US" sz="1800" b="1" i="1">
                        <a:solidFill>
                          <a:srgbClr val="72528A"/>
                        </a:solidFill>
                        <a:latin typeface="Cambria Math" panose="02040503050406030204" pitchFamily="18" charset="0"/>
                      </a:rPr>
                      <m:t>（</m:t>
                    </m:r>
                    <m:r>
                      <a:rPr lang="en-US" altLang="zh-CN" sz="1800" b="1" i="1" smtClean="0">
                        <a:solidFill>
                          <a:srgbClr val="72528A"/>
                        </a:solidFill>
                        <a:latin typeface="Cambria Math" panose="02040503050406030204" pitchFamily="18" charset="0"/>
                      </a:rPr>
                      <m:t>𝒊</m:t>
                    </m:r>
                    <m:r>
                      <a:rPr lang="en-US" altLang="zh-CN" sz="1800" b="1" i="1" smtClean="0">
                        <a:solidFill>
                          <a:srgbClr val="72528A"/>
                        </a:solidFill>
                        <a:latin typeface="Cambria Math" panose="02040503050406030204" pitchFamily="18" charset="0"/>
                      </a:rPr>
                      <m:t>=</m:t>
                    </m:r>
                    <m:r>
                      <a:rPr lang="en-US" altLang="zh-CN" sz="1800" b="1" i="1" smtClean="0">
                        <a:solidFill>
                          <a:srgbClr val="72528A"/>
                        </a:solidFill>
                        <a:latin typeface="Cambria Math" panose="02040503050406030204" pitchFamily="18" charset="0"/>
                      </a:rPr>
                      <m:t>𝟏</m:t>
                    </m:r>
                    <m:r>
                      <a:rPr lang="en-US" altLang="zh-CN" sz="1800" b="1" i="1" smtClean="0">
                        <a:solidFill>
                          <a:srgbClr val="72528A"/>
                        </a:solidFill>
                        <a:latin typeface="Cambria Math" panose="02040503050406030204" pitchFamily="18" charset="0"/>
                      </a:rPr>
                      <m:t>,</m:t>
                    </m:r>
                    <m:r>
                      <a:rPr lang="en-US" altLang="zh-CN" sz="1800" b="1" i="1" smtClean="0">
                        <a:solidFill>
                          <a:srgbClr val="72528A"/>
                        </a:solidFill>
                        <a:latin typeface="Cambria Math" panose="02040503050406030204" pitchFamily="18" charset="0"/>
                      </a:rPr>
                      <m:t>𝟐</m:t>
                    </m:r>
                    <m:r>
                      <a:rPr lang="en-US" altLang="zh-CN" sz="1800" b="1" i="1" smtClean="0">
                        <a:solidFill>
                          <a:srgbClr val="72528A"/>
                        </a:solidFill>
                        <a:latin typeface="Cambria Math" panose="02040503050406030204" pitchFamily="18" charset="0"/>
                      </a:rPr>
                      <m:t>…</m:t>
                    </m:r>
                    <m:r>
                      <a:rPr lang="en-US" altLang="zh-CN" sz="1800" b="1" i="1" smtClean="0">
                        <a:solidFill>
                          <a:srgbClr val="72528A"/>
                        </a:solidFill>
                        <a:latin typeface="Cambria Math" panose="02040503050406030204" pitchFamily="18" charset="0"/>
                      </a:rPr>
                      <m:t>𝟐𝟎</m:t>
                    </m:r>
                    <m:r>
                      <a:rPr lang="zh-CN" altLang="en-US" sz="1800" b="1" i="1" smtClean="0">
                        <a:solidFill>
                          <a:srgbClr val="72528A"/>
                        </a:solidFill>
                        <a:latin typeface="Cambria Math" panose="02040503050406030204" pitchFamily="18" charset="0"/>
                      </a:rPr>
                      <m:t>）</m:t>
                    </m:r>
                  </m:oMath>
                </a14:m>
                <a:endParaRPr lang="en-US" altLang="zh-CN" sz="1800" b="1" dirty="0">
                  <a:solidFill>
                    <a:srgbClr val="72528A"/>
                  </a:solidFill>
                </a:endParaRPr>
              </a:p>
              <a:p>
                <a:pPr marL="0" indent="0">
                  <a:lnSpc>
                    <a:spcPct val="150000"/>
                  </a:lnSpc>
                </a:pPr>
                <a:r>
                  <a:rPr lang="en-US" altLang="zh-CN" sz="1800" b="1" dirty="0">
                    <a:solidFill>
                      <a:srgbClr val="7030A0"/>
                    </a:solidFill>
                  </a:rPr>
                  <a:t>       </a:t>
                </a:r>
                <a:r>
                  <a:rPr lang="zh-CN" altLang="en-US" sz="1800" b="1" dirty="0">
                    <a:solidFill>
                      <a:schemeClr val="tx1"/>
                    </a:solidFill>
                    <a:latin typeface="黑体" panose="02010609060101010101" pitchFamily="49" charset="-122"/>
                    <a:ea typeface="黑体" panose="02010609060101010101" pitchFamily="49" charset="-122"/>
                  </a:rPr>
                  <a:t>经计算得 </a:t>
                </a:r>
                <a:r>
                  <a:rPr lang="en-US" altLang="zh-CN" sz="1800" b="1" dirty="0">
                    <a:solidFill>
                      <a:schemeClr val="tx1"/>
                    </a:solidFill>
                    <a:latin typeface="黑体" panose="02010609060101010101" pitchFamily="49" charset="-122"/>
                    <a:ea typeface="黑体" panose="02010609060101010101" pitchFamily="49" charset="-122"/>
                  </a:rPr>
                  <a:t>20 </a:t>
                </a:r>
                <a:r>
                  <a:rPr lang="zh-CN" altLang="en-US" sz="1800" b="1" dirty="0">
                    <a:solidFill>
                      <a:schemeClr val="tx1"/>
                    </a:solidFill>
                    <a:latin typeface="黑体" panose="02010609060101010101" pitchFamily="49" charset="-122"/>
                    <a:ea typeface="黑体" panose="02010609060101010101" pitchFamily="49" charset="-122"/>
                  </a:rPr>
                  <a:t>人小组快速全面搜索矩形区域的完成时间为</a:t>
                </a:r>
                <a:r>
                  <a:rPr lang="en-US" altLang="zh-CN" sz="1800" b="1" dirty="0">
                    <a:solidFill>
                      <a:schemeClr val="tx1"/>
                    </a:solidFill>
                    <a:latin typeface="黑体" panose="02010609060101010101" pitchFamily="49" charset="-122"/>
                    <a:ea typeface="黑体" panose="02010609060101010101" pitchFamily="49" charset="-122"/>
                  </a:rPr>
                  <a:t>:</a:t>
                </a:r>
              </a:p>
              <a:p>
                <a:pPr marL="0" indent="0">
                  <a:lnSpc>
                    <a:spcPct val="150000"/>
                  </a:lnSpc>
                </a:pPr>
                <a14:m>
                  <m:oMathPara xmlns:m="http://schemas.openxmlformats.org/officeDocument/2006/math">
                    <m:oMathParaPr>
                      <m:jc m:val="centerGroup"/>
                    </m:oMathParaPr>
                    <m:oMath xmlns:m="http://schemas.openxmlformats.org/officeDocument/2006/math">
                      <m:r>
                        <a:rPr lang="en-US" altLang="zh-CN" sz="1800" b="1" i="1" smtClean="0">
                          <a:solidFill>
                            <a:srgbClr val="72528A"/>
                          </a:solidFill>
                          <a:latin typeface="Cambria Math" panose="02040503050406030204" pitchFamily="18" charset="0"/>
                          <a:ea typeface="黑体" panose="02010609060101010101" pitchFamily="49" charset="-122"/>
                        </a:rPr>
                        <m:t>𝑻</m:t>
                      </m:r>
                      <m:r>
                        <a:rPr lang="en-US" altLang="zh-CN" sz="1800" b="1" i="1" smtClean="0">
                          <a:solidFill>
                            <a:srgbClr val="72528A"/>
                          </a:solidFill>
                          <a:latin typeface="Cambria Math" panose="02040503050406030204" pitchFamily="18" charset="0"/>
                          <a:ea typeface="黑体" panose="02010609060101010101" pitchFamily="49" charset="-122"/>
                        </a:rPr>
                        <m:t>=</m:t>
                      </m:r>
                      <m:sSub>
                        <m:sSubPr>
                          <m:ctrlPr>
                            <a:rPr lang="en-US" altLang="zh-CN" sz="1800" b="1" i="1" smtClean="0">
                              <a:solidFill>
                                <a:srgbClr val="72528A"/>
                              </a:solidFill>
                              <a:latin typeface="Cambria Math" panose="02040503050406030204" pitchFamily="18" charset="0"/>
                              <a:ea typeface="黑体" panose="02010609060101010101" pitchFamily="49" charset="-122"/>
                            </a:rPr>
                          </m:ctrlPr>
                        </m:sSubPr>
                        <m:e>
                          <m:r>
                            <a:rPr lang="en-US" altLang="zh-CN" sz="1800" b="1" i="1" smtClean="0">
                              <a:solidFill>
                                <a:srgbClr val="72528A"/>
                              </a:solidFill>
                              <a:latin typeface="Cambria Math" panose="02040503050406030204" pitchFamily="18" charset="0"/>
                              <a:ea typeface="黑体" panose="02010609060101010101" pitchFamily="49" charset="-122"/>
                            </a:rPr>
                            <m:t>𝑻</m:t>
                          </m:r>
                        </m:e>
                        <m:sub>
                          <m:r>
                            <a:rPr lang="en-US" altLang="zh-CN" sz="1800" b="1" i="1" smtClean="0">
                              <a:solidFill>
                                <a:srgbClr val="72528A"/>
                              </a:solidFill>
                              <a:latin typeface="Cambria Math" panose="02040503050406030204" pitchFamily="18" charset="0"/>
                              <a:ea typeface="黑体" panose="02010609060101010101" pitchFamily="49" charset="-122"/>
                            </a:rPr>
                            <m:t>𝟐𝟎</m:t>
                          </m:r>
                        </m:sub>
                      </m:sSub>
                      <m:r>
                        <a:rPr lang="en-US" altLang="zh-CN" sz="1800" b="1" i="1" smtClean="0">
                          <a:solidFill>
                            <a:srgbClr val="72528A"/>
                          </a:solidFill>
                          <a:latin typeface="Cambria Math" panose="02040503050406030204" pitchFamily="18" charset="0"/>
                          <a:ea typeface="黑体" panose="02010609060101010101" pitchFamily="49" charset="-122"/>
                        </a:rPr>
                        <m:t>=</m:t>
                      </m:r>
                      <m:r>
                        <a:rPr lang="en-US" altLang="zh-CN" sz="1800" b="1" i="1" smtClean="0">
                          <a:solidFill>
                            <a:srgbClr val="72528A"/>
                          </a:solidFill>
                          <a:latin typeface="Cambria Math" panose="02040503050406030204" pitchFamily="18" charset="0"/>
                          <a:ea typeface="黑体" panose="02010609060101010101" pitchFamily="49" charset="-122"/>
                        </a:rPr>
                        <m:t>𝟒𝟕</m:t>
                      </m:r>
                      <m:r>
                        <a:rPr lang="en-US" altLang="zh-CN" sz="1800" b="1" i="1" smtClean="0">
                          <a:solidFill>
                            <a:srgbClr val="72528A"/>
                          </a:solidFill>
                          <a:latin typeface="Cambria Math" panose="02040503050406030204" pitchFamily="18" charset="0"/>
                          <a:ea typeface="黑体" panose="02010609060101010101" pitchFamily="49" charset="-122"/>
                        </a:rPr>
                        <m:t>.</m:t>
                      </m:r>
                      <m:r>
                        <a:rPr lang="en-US" altLang="zh-CN" sz="1800" b="1" i="1" smtClean="0">
                          <a:solidFill>
                            <a:srgbClr val="72528A"/>
                          </a:solidFill>
                          <a:latin typeface="Cambria Math" panose="02040503050406030204" pitchFamily="18" charset="0"/>
                          <a:ea typeface="黑体" panose="02010609060101010101" pitchFamily="49" charset="-122"/>
                        </a:rPr>
                        <m:t>𝟖𝟒𝟑𝟏</m:t>
                      </m:r>
                      <m:r>
                        <a:rPr lang="en-US" altLang="zh-CN" sz="1800" b="1" i="1" smtClean="0">
                          <a:solidFill>
                            <a:srgbClr val="72528A"/>
                          </a:solidFill>
                          <a:latin typeface="Cambria Math" panose="02040503050406030204" pitchFamily="18" charset="0"/>
                          <a:ea typeface="黑体" panose="02010609060101010101" pitchFamily="49" charset="-122"/>
                        </a:rPr>
                        <m:t> </m:t>
                      </m:r>
                      <m:r>
                        <a:rPr lang="en-US" altLang="zh-CN" sz="1800" b="1" i="1" smtClean="0">
                          <a:solidFill>
                            <a:srgbClr val="72528A"/>
                          </a:solidFill>
                          <a:latin typeface="Cambria Math" panose="02040503050406030204" pitchFamily="18" charset="0"/>
                          <a:ea typeface="黑体" panose="02010609060101010101" pitchFamily="49" charset="-122"/>
                        </a:rPr>
                        <m:t>𝒉</m:t>
                      </m:r>
                    </m:oMath>
                  </m:oMathPara>
                </a14:m>
                <a:endParaRPr lang="en-US" altLang="zh-CN" sz="1800" b="1" dirty="0">
                  <a:solidFill>
                    <a:srgbClr val="72528A"/>
                  </a:solidFill>
                  <a:latin typeface="黑体" panose="02010609060101010101" pitchFamily="49" charset="-122"/>
                  <a:ea typeface="黑体" panose="02010609060101010101" pitchFamily="49" charset="-122"/>
                </a:endParaRPr>
              </a:p>
              <a:p>
                <a:pPr marL="0" indent="0">
                  <a:lnSpc>
                    <a:spcPct val="150000"/>
                  </a:lnSpc>
                </a:pPr>
                <a:r>
                  <a:rPr lang="en-US" altLang="zh-CN" sz="2000" b="1" dirty="0">
                    <a:solidFill>
                      <a:schemeClr val="bg1"/>
                    </a:solidFill>
                    <a:latin typeface="黑体" panose="02010609060101010101" pitchFamily="49" charset="-122"/>
                    <a:ea typeface="黑体" panose="02010609060101010101" pitchFamily="49" charset="-122"/>
                  </a:rPr>
                  <a:t>   </a:t>
                </a:r>
                <a:r>
                  <a:rPr lang="zh-CN" altLang="en-US" sz="2000" b="1" i="0" dirty="0">
                    <a:solidFill>
                      <a:schemeClr val="bg1"/>
                    </a:solidFill>
                    <a:effectLst/>
                    <a:latin typeface="黑体" panose="02010609060101010101" pitchFamily="49" charset="-122"/>
                    <a:ea typeface="黑体" panose="02010609060101010101" pitchFamily="49" charset="-122"/>
                  </a:rPr>
                  <a:t>故</a:t>
                </a:r>
                <a:r>
                  <a:rPr lang="en-US" altLang="zh-CN" sz="2000" b="1" i="0" dirty="0">
                    <a:solidFill>
                      <a:schemeClr val="bg1"/>
                    </a:solidFill>
                    <a:effectLst/>
                    <a:latin typeface="黑体" panose="02010609060101010101" pitchFamily="49" charset="-122"/>
                    <a:ea typeface="黑体" panose="02010609060101010101" pitchFamily="49" charset="-122"/>
                  </a:rPr>
                  <a:t>20</a:t>
                </a:r>
                <a:r>
                  <a:rPr lang="zh-CN" altLang="en-US" sz="2000" b="1" i="0" dirty="0">
                    <a:solidFill>
                      <a:schemeClr val="bg1"/>
                    </a:solidFill>
                    <a:effectLst/>
                    <a:latin typeface="黑体" panose="02010609060101010101" pitchFamily="49" charset="-122"/>
                    <a:ea typeface="黑体" panose="02010609060101010101" pitchFamily="49" charset="-122"/>
                  </a:rPr>
                  <a:t>人小组可以按如图一所示搜索路径在 </a:t>
                </a:r>
                <a:r>
                  <a:rPr lang="en-US" altLang="zh-CN" sz="2000" b="1" i="0" dirty="0">
                    <a:solidFill>
                      <a:schemeClr val="bg1"/>
                    </a:solidFill>
                    <a:effectLst/>
                    <a:latin typeface="黑体" panose="02010609060101010101" pitchFamily="49" charset="-122"/>
                    <a:ea typeface="黑体" panose="02010609060101010101" pitchFamily="49" charset="-122"/>
                  </a:rPr>
                  <a:t>48 </a:t>
                </a:r>
                <a:r>
                  <a:rPr lang="zh-CN" altLang="en-US" sz="2000" b="1" i="0" dirty="0">
                    <a:solidFill>
                      <a:schemeClr val="bg1"/>
                    </a:solidFill>
                    <a:effectLst/>
                    <a:latin typeface="黑体" panose="02010609060101010101" pitchFamily="49" charset="-122"/>
                    <a:ea typeface="黑体" panose="02010609060101010101" pitchFamily="49" charset="-122"/>
                  </a:rPr>
                  <a:t>小时内完成</a:t>
                </a:r>
                <a:r>
                  <a:rPr lang="zh-CN" altLang="en-US" sz="2000" b="1" i="0" dirty="0">
                    <a:solidFill>
                      <a:schemeClr val="bg1"/>
                    </a:solidFill>
                    <a:effectLst/>
                    <a:latin typeface="STZhongsong" panose="02010600040101010101" pitchFamily="2" charset="-122"/>
                    <a:ea typeface="STZhongsong" panose="02010600040101010101" pitchFamily="2" charset="-122"/>
                  </a:rPr>
                  <a:t>。</a:t>
                </a:r>
                <a:r>
                  <a:rPr lang="zh-CN" altLang="en-US" sz="2800" b="1" dirty="0">
                    <a:solidFill>
                      <a:schemeClr val="bg1"/>
                    </a:solidFill>
                  </a:rPr>
                  <a:t> </a:t>
                </a:r>
                <a:br>
                  <a:rPr lang="zh-CN" altLang="en-US" sz="2400" dirty="0"/>
                </a:br>
                <a:endParaRPr lang="en-US" altLang="zh-CN" sz="1800" b="1" dirty="0">
                  <a:solidFill>
                    <a:srgbClr val="6600CC"/>
                  </a:solidFill>
                  <a:latin typeface="黑体" panose="02010609060101010101" pitchFamily="49" charset="-122"/>
                  <a:ea typeface="黑体" panose="02010609060101010101" pitchFamily="49" charset="-122"/>
                </a:endParaRPr>
              </a:p>
              <a:p>
                <a:pPr marL="0" indent="0">
                  <a:lnSpc>
                    <a:spcPct val="150000"/>
                  </a:lnSpc>
                </a:pPr>
                <a:r>
                  <a:rPr lang="en-US" altLang="zh-CN" sz="1800" b="1" dirty="0">
                    <a:solidFill>
                      <a:schemeClr val="tx1"/>
                    </a:solidFill>
                    <a:latin typeface="黑体" panose="02010609060101010101" pitchFamily="49" charset="-122"/>
                    <a:ea typeface="黑体" panose="02010609060101010101" pitchFamily="49" charset="-122"/>
                  </a:rPr>
                  <a:t>    </a:t>
                </a:r>
              </a:p>
              <a:p>
                <a:pPr marL="0" lvl="0" indent="0">
                  <a:lnSpc>
                    <a:spcPct val="150000"/>
                  </a:lnSpc>
                </a:pPr>
                <a:endParaRPr lang="en-US" altLang="zh-CN" sz="1800" dirty="0">
                  <a:latin typeface="黑体" panose="02010609060101010101" pitchFamily="49" charset="-122"/>
                  <a:ea typeface="黑体" panose="02010609060101010101" pitchFamily="49" charset="-122"/>
                </a:endParaRPr>
              </a:p>
              <a:p>
                <a:pPr marL="0" lvl="0" indent="0">
                  <a:lnSpc>
                    <a:spcPct val="150000"/>
                  </a:lnSpc>
                </a:pPr>
                <a:endParaRPr lang="en-US" altLang="zh-CN" sz="1800" b="1" dirty="0">
                  <a:solidFill>
                    <a:srgbClr val="6600CC"/>
                  </a:solidFill>
                  <a:latin typeface="黑体" panose="02010609060101010101" pitchFamily="49" charset="-122"/>
                  <a:ea typeface="黑体" panose="02010609060101010101" pitchFamily="49" charset="-122"/>
                </a:endParaRPr>
              </a:p>
              <a:p>
                <a:pPr marL="0" lvl="0" indent="0" algn="l" rtl="0">
                  <a:lnSpc>
                    <a:spcPct val="150000"/>
                  </a:lnSpc>
                  <a:spcBef>
                    <a:spcPts val="0"/>
                  </a:spcBef>
                  <a:spcAft>
                    <a:spcPts val="0"/>
                  </a:spcAft>
                  <a:buNone/>
                </a:pPr>
                <a:r>
                  <a:rPr lang="en-US" sz="1600" dirty="0">
                    <a:latin typeface="黑体" panose="02010609060101010101" pitchFamily="49" charset="-122"/>
                    <a:ea typeface="黑体" panose="02010609060101010101" pitchFamily="49" charset="-122"/>
                  </a:rPr>
                  <a:t>    </a:t>
                </a:r>
                <a:endParaRPr lang="en-US" sz="1600" dirty="0">
                  <a:solidFill>
                    <a:srgbClr val="2B9375"/>
                  </a:solidFill>
                  <a:latin typeface="黑体" panose="02010609060101010101" pitchFamily="49" charset="-122"/>
                  <a:ea typeface="黑体" panose="02010609060101010101" pitchFamily="49" charset="-122"/>
                </a:endParaRPr>
              </a:p>
            </p:txBody>
          </p:sp>
        </mc:Choice>
        <mc:Fallback>
          <p:sp>
            <p:nvSpPr>
              <p:cNvPr id="1066" name="Google Shape;1066;p44"/>
              <p:cNvSpPr txBox="1">
                <a:spLocks noGrp="1" noRot="1" noChangeAspect="1" noMove="1" noResize="1" noEditPoints="1" noAdjustHandles="1" noChangeArrowheads="1" noChangeShapeType="1" noTextEdit="1"/>
              </p:cNvSpPr>
              <p:nvPr>
                <p:ph type="subTitle" idx="1"/>
              </p:nvPr>
            </p:nvSpPr>
            <p:spPr>
              <a:xfrm>
                <a:off x="802333" y="841726"/>
                <a:ext cx="7759200" cy="4382054"/>
              </a:xfrm>
              <a:prstGeom prst="rect">
                <a:avLst/>
              </a:prstGeom>
              <a:blipFill>
                <a:blip r:embed="rId4"/>
                <a:stretch>
                  <a:fillRect/>
                </a:stretch>
              </a:blipFill>
            </p:spPr>
            <p:txBody>
              <a:bodyPr/>
              <a:lstStyle/>
              <a:p>
                <a:r>
                  <a:rPr lang="zh-CN" altLang="en-US">
                    <a:noFill/>
                  </a:rPr>
                  <a:t> </a:t>
                </a:r>
              </a:p>
            </p:txBody>
          </p:sp>
        </mc:Fallback>
      </mc:AlternateContent>
      <p:grpSp>
        <p:nvGrpSpPr>
          <p:cNvPr id="1067" name="Google Shape;1067;p44"/>
          <p:cNvGrpSpPr/>
          <p:nvPr/>
        </p:nvGrpSpPr>
        <p:grpSpPr>
          <a:xfrm>
            <a:off x="7481057" y="4461745"/>
            <a:ext cx="1001486" cy="107122"/>
            <a:chOff x="6308362" y="2194519"/>
            <a:chExt cx="1268185" cy="135666"/>
          </a:xfrm>
        </p:grpSpPr>
        <p:sp>
          <p:nvSpPr>
            <p:cNvPr id="1068" name="Google Shape;1068;p44"/>
            <p:cNvSpPr/>
            <p:nvPr/>
          </p:nvSpPr>
          <p:spPr>
            <a:xfrm flipH="1">
              <a:off x="7530297"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4"/>
            <p:cNvSpPr/>
            <p:nvPr/>
          </p:nvSpPr>
          <p:spPr>
            <a:xfrm flipH="1">
              <a:off x="7285294"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4"/>
            <p:cNvSpPr/>
            <p:nvPr/>
          </p:nvSpPr>
          <p:spPr>
            <a:xfrm flipH="1">
              <a:off x="716362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4"/>
            <p:cNvSpPr/>
            <p:nvPr/>
          </p:nvSpPr>
          <p:spPr>
            <a:xfrm flipH="1">
              <a:off x="7041950"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4"/>
            <p:cNvSpPr/>
            <p:nvPr/>
          </p:nvSpPr>
          <p:spPr>
            <a:xfrm flipH="1">
              <a:off x="6911740" y="2194519"/>
              <a:ext cx="46487" cy="135666"/>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4"/>
            <p:cNvSpPr/>
            <p:nvPr/>
          </p:nvSpPr>
          <p:spPr>
            <a:xfrm flipH="1">
              <a:off x="6814735"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4"/>
            <p:cNvSpPr/>
            <p:nvPr/>
          </p:nvSpPr>
          <p:spPr>
            <a:xfrm flipH="1">
              <a:off x="6421733" y="2194519"/>
              <a:ext cx="46012" cy="135666"/>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4"/>
            <p:cNvSpPr/>
            <p:nvPr/>
          </p:nvSpPr>
          <p:spPr>
            <a:xfrm flipH="1">
              <a:off x="6652980"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4"/>
            <p:cNvSpPr/>
            <p:nvPr/>
          </p:nvSpPr>
          <p:spPr>
            <a:xfrm flipH="1">
              <a:off x="630836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44"/>
          <p:cNvGrpSpPr/>
          <p:nvPr/>
        </p:nvGrpSpPr>
        <p:grpSpPr>
          <a:xfrm>
            <a:off x="6860560" y="3373705"/>
            <a:ext cx="2671746" cy="927514"/>
            <a:chOff x="5693125" y="1658500"/>
            <a:chExt cx="4037700" cy="1401714"/>
          </a:xfrm>
        </p:grpSpPr>
        <p:sp>
          <p:nvSpPr>
            <p:cNvPr id="1078" name="Google Shape;1078;p44"/>
            <p:cNvSpPr/>
            <p:nvPr/>
          </p:nvSpPr>
          <p:spPr>
            <a:xfrm flipH="1">
              <a:off x="6216329" y="2179103"/>
              <a:ext cx="3514496" cy="842692"/>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4"/>
            <p:cNvSpPr/>
            <p:nvPr/>
          </p:nvSpPr>
          <p:spPr>
            <a:xfrm flipH="1">
              <a:off x="5741263" y="1658500"/>
              <a:ext cx="3514259" cy="842692"/>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4"/>
            <p:cNvSpPr/>
            <p:nvPr/>
          </p:nvSpPr>
          <p:spPr>
            <a:xfrm flipH="1">
              <a:off x="5693125" y="2443555"/>
              <a:ext cx="96057" cy="96057"/>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4"/>
            <p:cNvSpPr/>
            <p:nvPr/>
          </p:nvSpPr>
          <p:spPr>
            <a:xfrm flipH="1">
              <a:off x="5899460" y="1832113"/>
              <a:ext cx="3514496" cy="842692"/>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4"/>
            <p:cNvSpPr/>
            <p:nvPr/>
          </p:nvSpPr>
          <p:spPr>
            <a:xfrm flipH="1">
              <a:off x="5851559" y="2617168"/>
              <a:ext cx="96057" cy="96057"/>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4"/>
            <p:cNvSpPr/>
            <p:nvPr/>
          </p:nvSpPr>
          <p:spPr>
            <a:xfrm flipH="1">
              <a:off x="6057895" y="2005489"/>
              <a:ext cx="3514496" cy="842692"/>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4"/>
            <p:cNvSpPr/>
            <p:nvPr/>
          </p:nvSpPr>
          <p:spPr>
            <a:xfrm flipH="1">
              <a:off x="5989359" y="2790544"/>
              <a:ext cx="96057" cy="96294"/>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4"/>
            <p:cNvSpPr/>
            <p:nvPr/>
          </p:nvSpPr>
          <p:spPr>
            <a:xfrm flipH="1">
              <a:off x="6168665" y="2964158"/>
              <a:ext cx="95820" cy="96057"/>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4"/>
          <p:cNvGrpSpPr/>
          <p:nvPr/>
        </p:nvGrpSpPr>
        <p:grpSpPr>
          <a:xfrm>
            <a:off x="7737998" y="539512"/>
            <a:ext cx="734710" cy="81702"/>
            <a:chOff x="7435722" y="539507"/>
            <a:chExt cx="1036701" cy="115268"/>
          </a:xfrm>
        </p:grpSpPr>
        <p:sp>
          <p:nvSpPr>
            <p:cNvPr id="1087" name="Google Shape;1087;p44"/>
            <p:cNvSpPr/>
            <p:nvPr/>
          </p:nvSpPr>
          <p:spPr>
            <a:xfrm flipH="1">
              <a:off x="8376365" y="549231"/>
              <a:ext cx="96057" cy="96057"/>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4"/>
            <p:cNvSpPr/>
            <p:nvPr/>
          </p:nvSpPr>
          <p:spPr>
            <a:xfrm flipH="1">
              <a:off x="8178797" y="539507"/>
              <a:ext cx="115031" cy="115268"/>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4"/>
            <p:cNvSpPr/>
            <p:nvPr/>
          </p:nvSpPr>
          <p:spPr>
            <a:xfrm flipH="1">
              <a:off x="8000203" y="549231"/>
              <a:ext cx="96057" cy="96057"/>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4"/>
            <p:cNvSpPr/>
            <p:nvPr/>
          </p:nvSpPr>
          <p:spPr>
            <a:xfrm flipH="1">
              <a:off x="7812121" y="549231"/>
              <a:ext cx="96057" cy="96057"/>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4"/>
            <p:cNvSpPr/>
            <p:nvPr/>
          </p:nvSpPr>
          <p:spPr>
            <a:xfrm flipH="1">
              <a:off x="7623803" y="549231"/>
              <a:ext cx="96057" cy="96057"/>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4"/>
            <p:cNvSpPr/>
            <p:nvPr/>
          </p:nvSpPr>
          <p:spPr>
            <a:xfrm flipH="1">
              <a:off x="7435722" y="549231"/>
              <a:ext cx="96294" cy="96057"/>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3478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6">
                                            <p:txEl>
                                              <p:pRg st="0" end="0"/>
                                            </p:txEl>
                                          </p:spTgt>
                                        </p:tgtEl>
                                        <p:attrNameLst>
                                          <p:attrName>style.visibility</p:attrName>
                                        </p:attrNameLst>
                                      </p:cBhvr>
                                      <p:to>
                                        <p:strVal val="visible"/>
                                      </p:to>
                                    </p:set>
                                    <p:animEffect transition="in" filter="fade">
                                      <p:cBhvr>
                                        <p:cTn id="7" dur="500"/>
                                        <p:tgtEl>
                                          <p:spTgt spid="106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66">
                                            <p:txEl>
                                              <p:pRg st="1" end="1"/>
                                            </p:txEl>
                                          </p:spTgt>
                                        </p:tgtEl>
                                        <p:attrNameLst>
                                          <p:attrName>style.visibility</p:attrName>
                                        </p:attrNameLst>
                                      </p:cBhvr>
                                      <p:to>
                                        <p:strVal val="visible"/>
                                      </p:to>
                                    </p:set>
                                    <p:animEffect transition="in" filter="fade">
                                      <p:cBhvr>
                                        <p:cTn id="11" dur="500"/>
                                        <p:tgtEl>
                                          <p:spTgt spid="1066">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66">
                                            <p:txEl>
                                              <p:pRg st="2" end="2"/>
                                            </p:txEl>
                                          </p:spTgt>
                                        </p:tgtEl>
                                        <p:attrNameLst>
                                          <p:attrName>style.visibility</p:attrName>
                                        </p:attrNameLst>
                                      </p:cBhvr>
                                      <p:to>
                                        <p:strVal val="visible"/>
                                      </p:to>
                                    </p:set>
                                    <p:animEffect transition="in" filter="fade">
                                      <p:cBhvr>
                                        <p:cTn id="15" dur="500"/>
                                        <p:tgtEl>
                                          <p:spTgt spid="106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66">
                                            <p:txEl>
                                              <p:pRg st="3" end="3"/>
                                            </p:txEl>
                                          </p:spTgt>
                                        </p:tgtEl>
                                        <p:attrNameLst>
                                          <p:attrName>style.visibility</p:attrName>
                                        </p:attrNameLst>
                                      </p:cBhvr>
                                      <p:to>
                                        <p:strVal val="visible"/>
                                      </p:to>
                                    </p:set>
                                    <p:animEffect transition="in" filter="fade">
                                      <p:cBhvr>
                                        <p:cTn id="20" dur="500"/>
                                        <p:tgtEl>
                                          <p:spTgt spid="1066">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066">
                                            <p:txEl>
                                              <p:pRg st="4" end="4"/>
                                            </p:txEl>
                                          </p:spTgt>
                                        </p:tgtEl>
                                        <p:attrNameLst>
                                          <p:attrName>style.visibility</p:attrName>
                                        </p:attrNameLst>
                                      </p:cBhvr>
                                      <p:to>
                                        <p:strVal val="visible"/>
                                      </p:to>
                                    </p:set>
                                    <p:animEffect transition="in" filter="fade">
                                      <p:cBhvr>
                                        <p:cTn id="23" dur="500"/>
                                        <p:tgtEl>
                                          <p:spTgt spid="1066">
                                            <p:txEl>
                                              <p:pRg st="4" end="4"/>
                                            </p:txEl>
                                          </p:spTgt>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1066">
                                            <p:txEl>
                                              <p:pRg st="5" end="5"/>
                                            </p:txEl>
                                          </p:spTgt>
                                        </p:tgtEl>
                                        <p:attrNameLst>
                                          <p:attrName>style.visibility</p:attrName>
                                        </p:attrNameLst>
                                      </p:cBhvr>
                                      <p:to>
                                        <p:strVal val="visible"/>
                                      </p:to>
                                    </p:set>
                                    <p:animEffect transition="in" filter="fade">
                                      <p:cBhvr>
                                        <p:cTn id="27" dur="500"/>
                                        <p:tgtEl>
                                          <p:spTgt spid="106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5" name="Google Shape;1065;p44"/>
          <p:cNvSpPr txBox="1">
            <a:spLocks noGrp="1"/>
          </p:cNvSpPr>
          <p:nvPr>
            <p:ph type="title"/>
          </p:nvPr>
        </p:nvSpPr>
        <p:spPr>
          <a:xfrm>
            <a:off x="616185" y="0"/>
            <a:ext cx="7759200" cy="612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zh-CN" altLang="en-US" sz="3200" dirty="0"/>
              <a:t>模型优化</a:t>
            </a:r>
            <a:endParaRPr sz="3200" dirty="0"/>
          </a:p>
        </p:txBody>
      </p:sp>
      <p:sp>
        <p:nvSpPr>
          <p:cNvPr id="1066" name="Google Shape;1066;p44"/>
          <p:cNvSpPr txBox="1">
            <a:spLocks noGrp="1"/>
          </p:cNvSpPr>
          <p:nvPr>
            <p:ph type="subTitle" idx="1"/>
          </p:nvPr>
        </p:nvSpPr>
        <p:spPr>
          <a:xfrm>
            <a:off x="854936" y="380723"/>
            <a:ext cx="7759200" cy="4382054"/>
          </a:xfrm>
          <a:prstGeom prst="rect">
            <a:avLst/>
          </a:prstGeom>
        </p:spPr>
        <p:txBody>
          <a:bodyPr spcFirstLastPara="1" wrap="square" lIns="91425" tIns="91425" rIns="91425" bIns="91425" anchor="t" anchorCtr="0">
            <a:noAutofit/>
          </a:bodyPr>
          <a:lstStyle/>
          <a:p>
            <a:pPr marL="0" lvl="0" indent="0">
              <a:lnSpc>
                <a:spcPct val="150000"/>
              </a:lnSpc>
            </a:pPr>
            <a:r>
              <a:rPr lang="en-US" altLang="zh-CN" sz="1800" dirty="0">
                <a:latin typeface="黑体" panose="02010609060101010101" pitchFamily="49" charset="-122"/>
                <a:ea typeface="黑体" panose="02010609060101010101" pitchFamily="49" charset="-122"/>
              </a:rPr>
              <a:t>    </a:t>
            </a:r>
            <a:r>
              <a:rPr lang="zh-CN" altLang="en-US" sz="1600" dirty="0">
                <a:latin typeface="黑体" panose="02010609060101010101" pitchFamily="49" charset="-122"/>
                <a:ea typeface="黑体" panose="02010609060101010101" pitchFamily="49" charset="-122"/>
              </a:rPr>
              <a:t>在模型一中，搜索区域虽无重复，但搜索成员的搜索面积不相等。本模型采用“</a:t>
            </a:r>
            <a:r>
              <a:rPr lang="zh-CN" altLang="en-US" sz="1600" dirty="0">
                <a:solidFill>
                  <a:schemeClr val="bg1"/>
                </a:solidFill>
                <a:latin typeface="黑体" panose="02010609060101010101" pitchFamily="49" charset="-122"/>
                <a:ea typeface="黑体" panose="02010609060101010101" pitchFamily="49" charset="-122"/>
              </a:rPr>
              <a:t>交换路径</a:t>
            </a:r>
            <a:r>
              <a:rPr lang="zh-CN" altLang="en-US" sz="1600" dirty="0">
                <a:latin typeface="黑体" panose="02010609060101010101" pitchFamily="49" charset="-122"/>
                <a:ea typeface="黑体" panose="02010609060101010101" pitchFamily="49" charset="-122"/>
              </a:rPr>
              <a:t>”的方法来改建，以期用更短的时间来完成搜索任务。</a:t>
            </a:r>
            <a:br>
              <a:rPr lang="zh-CN" altLang="en-US" sz="2400" dirty="0"/>
            </a:br>
            <a:r>
              <a:rPr lang="en-US" altLang="zh-CN" sz="2400" dirty="0"/>
              <a:t>      </a:t>
            </a:r>
            <a:r>
              <a:rPr lang="zh-CN" altLang="en-US" sz="1600" dirty="0">
                <a:latin typeface="黑体" panose="02010609060101010101" pitchFamily="49" charset="-122"/>
                <a:ea typeface="黑体" panose="02010609060101010101" pitchFamily="49" charset="-122"/>
              </a:rPr>
              <a:t>根据 </a:t>
            </a:r>
            <a:r>
              <a:rPr lang="en-US" altLang="zh-CN" sz="1600" dirty="0">
                <a:latin typeface="黑体" panose="02010609060101010101" pitchFamily="49" charset="-122"/>
                <a:ea typeface="黑体" panose="02010609060101010101" pitchFamily="49" charset="-122"/>
              </a:rPr>
              <a:t>20</a:t>
            </a:r>
            <a:r>
              <a:rPr lang="zh-CN" altLang="en-US" sz="1600" dirty="0">
                <a:latin typeface="黑体" panose="02010609060101010101" pitchFamily="49" charset="-122"/>
                <a:ea typeface="黑体" panose="02010609060101010101" pitchFamily="49" charset="-122"/>
              </a:rPr>
              <a:t>个成员的“地毯式”搜索路程成</a:t>
            </a:r>
            <a:r>
              <a:rPr lang="zh-CN" altLang="en-US" sz="1600" b="1" dirty="0">
                <a:solidFill>
                  <a:schemeClr val="bg1"/>
                </a:solidFill>
                <a:latin typeface="黑体" panose="02010609060101010101" pitchFamily="49" charset="-122"/>
                <a:ea typeface="黑体" panose="02010609060101010101" pitchFamily="49" charset="-122"/>
              </a:rPr>
              <a:t>等差数列，</a:t>
            </a:r>
            <a:r>
              <a:rPr lang="zh-CN" altLang="en-US" sz="1600" b="0" i="0" dirty="0">
                <a:solidFill>
                  <a:schemeClr val="tx1"/>
                </a:solidFill>
                <a:effectLst/>
                <a:latin typeface="黑体" panose="02010609060101010101" pitchFamily="49" charset="-122"/>
                <a:ea typeface="黑体" panose="02010609060101010101" pitchFamily="49" charset="-122"/>
              </a:rPr>
              <a:t>可以找到他们“地毯式” 搜索路程的“中点”在</a:t>
            </a:r>
            <a:r>
              <a:rPr lang="en-US" altLang="zh-CN" sz="1600" b="0" i="0" dirty="0">
                <a:solidFill>
                  <a:schemeClr val="tx1"/>
                </a:solidFill>
                <a:effectLst/>
                <a:latin typeface="黑体" panose="02010609060101010101" pitchFamily="49" charset="-122"/>
                <a:ea typeface="黑体" panose="02010609060101010101" pitchFamily="49" charset="-122"/>
              </a:rPr>
              <a:t>AB</a:t>
            </a:r>
            <a:r>
              <a:rPr lang="zh-CN" altLang="en-US" sz="1600" b="0" i="0" dirty="0">
                <a:solidFill>
                  <a:schemeClr val="tx1"/>
                </a:solidFill>
                <a:effectLst/>
                <a:latin typeface="黑体" panose="02010609060101010101" pitchFamily="49" charset="-122"/>
                <a:ea typeface="黑体" panose="02010609060101010101" pitchFamily="49" charset="-122"/>
              </a:rPr>
              <a:t>上。</a:t>
            </a:r>
            <a:r>
              <a:rPr lang="zh-CN" altLang="en-US" sz="1600" dirty="0">
                <a:solidFill>
                  <a:schemeClr val="tx1"/>
                </a:solidFill>
                <a:latin typeface="黑体" panose="02010609060101010101" pitchFamily="49" charset="-122"/>
                <a:ea typeface="黑体" panose="02010609060101010101" pitchFamily="49" charset="-122"/>
              </a:rPr>
              <a:t> </a:t>
            </a:r>
            <a:br>
              <a:rPr lang="zh-CN" altLang="en-US" sz="2000" dirty="0"/>
            </a:br>
            <a:endParaRPr lang="en-US" altLang="zh-CN" sz="1600" b="1" dirty="0">
              <a:solidFill>
                <a:schemeClr val="bg1"/>
              </a:solidFill>
              <a:latin typeface="黑体" panose="02010609060101010101" pitchFamily="49" charset="-122"/>
              <a:ea typeface="黑体" panose="02010609060101010101" pitchFamily="49" charset="-122"/>
            </a:endParaRPr>
          </a:p>
          <a:p>
            <a:pPr marL="0" indent="0">
              <a:lnSpc>
                <a:spcPct val="150000"/>
              </a:lnSpc>
            </a:pPr>
            <a:r>
              <a:rPr lang="en-US" altLang="zh-CN" sz="1800" b="1" dirty="0">
                <a:solidFill>
                  <a:schemeClr val="tx1"/>
                </a:solidFill>
                <a:latin typeface="黑体" panose="02010609060101010101" pitchFamily="49" charset="-122"/>
                <a:ea typeface="黑体" panose="02010609060101010101" pitchFamily="49" charset="-122"/>
              </a:rPr>
              <a:t>    </a:t>
            </a:r>
          </a:p>
          <a:p>
            <a:pPr marL="0" lvl="0" indent="0">
              <a:lnSpc>
                <a:spcPct val="150000"/>
              </a:lnSpc>
            </a:pPr>
            <a:endParaRPr lang="en-US" altLang="zh-CN" sz="1800" dirty="0">
              <a:latin typeface="黑体" panose="02010609060101010101" pitchFamily="49" charset="-122"/>
              <a:ea typeface="黑体" panose="02010609060101010101" pitchFamily="49" charset="-122"/>
            </a:endParaRPr>
          </a:p>
          <a:p>
            <a:pPr marL="0" lvl="0" indent="0">
              <a:lnSpc>
                <a:spcPct val="150000"/>
              </a:lnSpc>
            </a:pPr>
            <a:endParaRPr lang="en-US" altLang="zh-CN" sz="1800" b="1" dirty="0">
              <a:solidFill>
                <a:srgbClr val="6600CC"/>
              </a:solidFill>
              <a:latin typeface="黑体" panose="02010609060101010101" pitchFamily="49" charset="-122"/>
              <a:ea typeface="黑体" panose="02010609060101010101" pitchFamily="49" charset="-122"/>
            </a:endParaRPr>
          </a:p>
          <a:p>
            <a:pPr marL="0" lvl="0" indent="0" algn="l" rtl="0">
              <a:lnSpc>
                <a:spcPct val="150000"/>
              </a:lnSpc>
              <a:spcBef>
                <a:spcPts val="0"/>
              </a:spcBef>
              <a:spcAft>
                <a:spcPts val="0"/>
              </a:spcAft>
              <a:buNone/>
            </a:pPr>
            <a:r>
              <a:rPr lang="en-US" sz="1600" dirty="0">
                <a:latin typeface="黑体" panose="02010609060101010101" pitchFamily="49" charset="-122"/>
                <a:ea typeface="黑体" panose="02010609060101010101" pitchFamily="49" charset="-122"/>
              </a:rPr>
              <a:t>    </a:t>
            </a:r>
            <a:endParaRPr lang="en-US" sz="1600" dirty="0">
              <a:solidFill>
                <a:srgbClr val="2B9375"/>
              </a:solidFill>
              <a:latin typeface="黑体" panose="02010609060101010101" pitchFamily="49" charset="-122"/>
              <a:ea typeface="黑体" panose="02010609060101010101" pitchFamily="49" charset="-122"/>
            </a:endParaRPr>
          </a:p>
        </p:txBody>
      </p:sp>
      <p:grpSp>
        <p:nvGrpSpPr>
          <p:cNvPr id="1067" name="Google Shape;1067;p44"/>
          <p:cNvGrpSpPr/>
          <p:nvPr/>
        </p:nvGrpSpPr>
        <p:grpSpPr>
          <a:xfrm>
            <a:off x="7481057" y="4461745"/>
            <a:ext cx="1001486" cy="107122"/>
            <a:chOff x="6308362" y="2194519"/>
            <a:chExt cx="1268185" cy="135666"/>
          </a:xfrm>
        </p:grpSpPr>
        <p:sp>
          <p:nvSpPr>
            <p:cNvPr id="1068" name="Google Shape;1068;p44"/>
            <p:cNvSpPr/>
            <p:nvPr/>
          </p:nvSpPr>
          <p:spPr>
            <a:xfrm flipH="1">
              <a:off x="7530297"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4"/>
            <p:cNvSpPr/>
            <p:nvPr/>
          </p:nvSpPr>
          <p:spPr>
            <a:xfrm flipH="1">
              <a:off x="7285294"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4"/>
            <p:cNvSpPr/>
            <p:nvPr/>
          </p:nvSpPr>
          <p:spPr>
            <a:xfrm flipH="1">
              <a:off x="716362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4"/>
            <p:cNvSpPr/>
            <p:nvPr/>
          </p:nvSpPr>
          <p:spPr>
            <a:xfrm flipH="1">
              <a:off x="7041950"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4"/>
            <p:cNvSpPr/>
            <p:nvPr/>
          </p:nvSpPr>
          <p:spPr>
            <a:xfrm flipH="1">
              <a:off x="6911740" y="2194519"/>
              <a:ext cx="46487" cy="135666"/>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4"/>
            <p:cNvSpPr/>
            <p:nvPr/>
          </p:nvSpPr>
          <p:spPr>
            <a:xfrm flipH="1">
              <a:off x="6814735"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4"/>
            <p:cNvSpPr/>
            <p:nvPr/>
          </p:nvSpPr>
          <p:spPr>
            <a:xfrm flipH="1">
              <a:off x="6421733" y="2194519"/>
              <a:ext cx="46012" cy="135666"/>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4"/>
            <p:cNvSpPr/>
            <p:nvPr/>
          </p:nvSpPr>
          <p:spPr>
            <a:xfrm flipH="1">
              <a:off x="6652980"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4"/>
            <p:cNvSpPr/>
            <p:nvPr/>
          </p:nvSpPr>
          <p:spPr>
            <a:xfrm flipH="1">
              <a:off x="630836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44"/>
          <p:cNvGrpSpPr/>
          <p:nvPr/>
        </p:nvGrpSpPr>
        <p:grpSpPr>
          <a:xfrm>
            <a:off x="6860560" y="3373705"/>
            <a:ext cx="2671746" cy="927514"/>
            <a:chOff x="5693125" y="1658500"/>
            <a:chExt cx="4037700" cy="1401714"/>
          </a:xfrm>
        </p:grpSpPr>
        <p:sp>
          <p:nvSpPr>
            <p:cNvPr id="1078" name="Google Shape;1078;p44"/>
            <p:cNvSpPr/>
            <p:nvPr/>
          </p:nvSpPr>
          <p:spPr>
            <a:xfrm flipH="1">
              <a:off x="6216329" y="2179103"/>
              <a:ext cx="3514496" cy="842692"/>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4"/>
            <p:cNvSpPr/>
            <p:nvPr/>
          </p:nvSpPr>
          <p:spPr>
            <a:xfrm flipH="1">
              <a:off x="5741263" y="1658500"/>
              <a:ext cx="3514259" cy="842692"/>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4"/>
            <p:cNvSpPr/>
            <p:nvPr/>
          </p:nvSpPr>
          <p:spPr>
            <a:xfrm flipH="1">
              <a:off x="5693125" y="2443555"/>
              <a:ext cx="96057" cy="96057"/>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4"/>
            <p:cNvSpPr/>
            <p:nvPr/>
          </p:nvSpPr>
          <p:spPr>
            <a:xfrm flipH="1">
              <a:off x="5899460" y="1832113"/>
              <a:ext cx="3514496" cy="842692"/>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4"/>
            <p:cNvSpPr/>
            <p:nvPr/>
          </p:nvSpPr>
          <p:spPr>
            <a:xfrm flipH="1">
              <a:off x="5851559" y="2617168"/>
              <a:ext cx="96057" cy="96057"/>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4"/>
            <p:cNvSpPr/>
            <p:nvPr/>
          </p:nvSpPr>
          <p:spPr>
            <a:xfrm flipH="1">
              <a:off x="6057895" y="2005489"/>
              <a:ext cx="3514496" cy="842692"/>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4"/>
            <p:cNvSpPr/>
            <p:nvPr/>
          </p:nvSpPr>
          <p:spPr>
            <a:xfrm flipH="1">
              <a:off x="5989359" y="2790544"/>
              <a:ext cx="96057" cy="96294"/>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4"/>
            <p:cNvSpPr/>
            <p:nvPr/>
          </p:nvSpPr>
          <p:spPr>
            <a:xfrm flipH="1">
              <a:off x="6168665" y="2964158"/>
              <a:ext cx="95820" cy="96057"/>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4"/>
          <p:cNvGrpSpPr/>
          <p:nvPr/>
        </p:nvGrpSpPr>
        <p:grpSpPr>
          <a:xfrm>
            <a:off x="7737998" y="539512"/>
            <a:ext cx="734710" cy="81702"/>
            <a:chOff x="7435722" y="539507"/>
            <a:chExt cx="1036701" cy="115268"/>
          </a:xfrm>
        </p:grpSpPr>
        <p:sp>
          <p:nvSpPr>
            <p:cNvPr id="1087" name="Google Shape;1087;p44"/>
            <p:cNvSpPr/>
            <p:nvPr/>
          </p:nvSpPr>
          <p:spPr>
            <a:xfrm flipH="1">
              <a:off x="8376365" y="549231"/>
              <a:ext cx="96057" cy="96057"/>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4"/>
            <p:cNvSpPr/>
            <p:nvPr/>
          </p:nvSpPr>
          <p:spPr>
            <a:xfrm flipH="1">
              <a:off x="8178797" y="539507"/>
              <a:ext cx="115031" cy="115268"/>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4"/>
            <p:cNvSpPr/>
            <p:nvPr/>
          </p:nvSpPr>
          <p:spPr>
            <a:xfrm flipH="1">
              <a:off x="8000203" y="549231"/>
              <a:ext cx="96057" cy="96057"/>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4"/>
            <p:cNvSpPr/>
            <p:nvPr/>
          </p:nvSpPr>
          <p:spPr>
            <a:xfrm flipH="1">
              <a:off x="7812121" y="549231"/>
              <a:ext cx="96057" cy="96057"/>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4"/>
            <p:cNvSpPr/>
            <p:nvPr/>
          </p:nvSpPr>
          <p:spPr>
            <a:xfrm flipH="1">
              <a:off x="7623803" y="549231"/>
              <a:ext cx="96057" cy="96057"/>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4"/>
            <p:cNvSpPr/>
            <p:nvPr/>
          </p:nvSpPr>
          <p:spPr>
            <a:xfrm flipH="1">
              <a:off x="7435722" y="549231"/>
              <a:ext cx="96294" cy="96057"/>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图片 2">
            <a:extLst>
              <a:ext uri="{FF2B5EF4-FFF2-40B4-BE49-F238E27FC236}">
                <a16:creationId xmlns:a16="http://schemas.microsoft.com/office/drawing/2014/main" id="{7F704710-21F2-45E3-8D11-367A842A1DD0}"/>
              </a:ext>
            </a:extLst>
          </p:cNvPr>
          <p:cNvPicPr>
            <a:picLocks noChangeAspect="1"/>
          </p:cNvPicPr>
          <p:nvPr/>
        </p:nvPicPr>
        <p:blipFill>
          <a:blip r:embed="rId3"/>
          <a:stretch>
            <a:fillRect/>
          </a:stretch>
        </p:blipFill>
        <p:spPr>
          <a:xfrm>
            <a:off x="3632844" y="1755883"/>
            <a:ext cx="4656220" cy="3165683"/>
          </a:xfrm>
          <a:prstGeom prst="rect">
            <a:avLst/>
          </a:prstGeom>
        </p:spPr>
      </p:pic>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F2794228-FE39-4220-BDE4-F477EBFF9F4A}"/>
                  </a:ext>
                </a:extLst>
              </p:cNvPr>
              <p:cNvSpPr txBox="1"/>
              <p:nvPr/>
            </p:nvSpPr>
            <p:spPr>
              <a:xfrm>
                <a:off x="1017063" y="2340940"/>
                <a:ext cx="2195959" cy="2677656"/>
              </a:xfrm>
              <a:prstGeom prst="rect">
                <a:avLst/>
              </a:prstGeom>
              <a:noFill/>
            </p:spPr>
            <p:txBody>
              <a:bodyPr wrap="square" rtlCol="0">
                <a:spAutoFit/>
              </a:bodyPr>
              <a:lstStyle/>
              <a:p>
                <a:r>
                  <a:rPr lang="zh-CN" altLang="en-US" dirty="0">
                    <a:solidFill>
                      <a:srgbClr val="72528A"/>
                    </a:solidFill>
                    <a:latin typeface="楷体" panose="02010609060101010101" pitchFamily="49" charset="-122"/>
                    <a:ea typeface="楷体" panose="02010609060101010101" pitchFamily="49" charset="-122"/>
                  </a:rPr>
                  <a:t>根据 </a:t>
                </a:r>
                <a:r>
                  <a:rPr lang="en-US" altLang="zh-CN" dirty="0">
                    <a:solidFill>
                      <a:srgbClr val="72528A"/>
                    </a:solidFill>
                    <a:latin typeface="楷体" panose="02010609060101010101" pitchFamily="49" charset="-122"/>
                    <a:ea typeface="楷体" panose="02010609060101010101" pitchFamily="49" charset="-122"/>
                  </a:rPr>
                  <a:t>20</a:t>
                </a:r>
                <a:r>
                  <a:rPr lang="zh-CN" altLang="en-US" dirty="0">
                    <a:solidFill>
                      <a:srgbClr val="72528A"/>
                    </a:solidFill>
                    <a:latin typeface="楷体" panose="02010609060101010101" pitchFamily="49" charset="-122"/>
                    <a:ea typeface="楷体" panose="02010609060101010101" pitchFamily="49" charset="-122"/>
                  </a:rPr>
                  <a:t>个成员的“地毯式”搜索路程成等差数列</a:t>
                </a:r>
                <a:r>
                  <a:rPr lang="en-US" altLang="zh-CN" dirty="0">
                    <a:solidFill>
                      <a:srgbClr val="72528A"/>
                    </a:solidFill>
                    <a:latin typeface="楷体" panose="02010609060101010101" pitchFamily="49" charset="-122"/>
                    <a:ea typeface="楷体" panose="02010609060101010101" pitchFamily="49" charset="-122"/>
                  </a:rPr>
                  <a:t>,</a:t>
                </a:r>
                <a:r>
                  <a:rPr lang="zh-CN" altLang="en-US" dirty="0">
                    <a:solidFill>
                      <a:srgbClr val="72528A"/>
                    </a:solidFill>
                    <a:latin typeface="楷体" panose="02010609060101010101" pitchFamily="49" charset="-122"/>
                    <a:ea typeface="楷体" panose="02010609060101010101" pitchFamily="49" charset="-122"/>
                  </a:rPr>
                  <a:t>可以找到他们“地毯式” 搜索路程的“中点” 在 </a:t>
                </a:r>
                <a:r>
                  <a:rPr lang="en-US" altLang="zh-CN" dirty="0">
                    <a:solidFill>
                      <a:srgbClr val="72528A"/>
                    </a:solidFill>
                    <a:latin typeface="楷体" panose="02010609060101010101" pitchFamily="49" charset="-122"/>
                    <a:ea typeface="楷体" panose="02010609060101010101" pitchFamily="49" charset="-122"/>
                  </a:rPr>
                  <a:t>AB</a:t>
                </a:r>
                <a:r>
                  <a:rPr lang="zh-CN" altLang="en-US" dirty="0">
                    <a:solidFill>
                      <a:srgbClr val="72528A"/>
                    </a:solidFill>
                    <a:latin typeface="楷体" panose="02010609060101010101" pitchFamily="49" charset="-122"/>
                    <a:ea typeface="楷体" panose="02010609060101010101" pitchFamily="49" charset="-122"/>
                  </a:rPr>
                  <a:t>上（见图）。在上述模型的基础上，让搜索队</a:t>
                </a:r>
                <a14:m>
                  <m:oMath xmlns:m="http://schemas.openxmlformats.org/officeDocument/2006/math">
                    <m:r>
                      <a:rPr lang="en-US" altLang="zh-CN" b="0" i="1" smtClean="0">
                        <a:solidFill>
                          <a:srgbClr val="72528A"/>
                        </a:solidFill>
                        <a:latin typeface="Cambria Math" panose="02040503050406030204" pitchFamily="18" charset="0"/>
                        <a:ea typeface="楷体" panose="02010609060101010101" pitchFamily="49" charset="-122"/>
                      </a:rPr>
                      <m:t>𝑖</m:t>
                    </m:r>
                    <m:r>
                      <a:rPr lang="en-US" altLang="zh-CN" b="0" i="1" smtClean="0">
                        <a:solidFill>
                          <a:srgbClr val="72528A"/>
                        </a:solidFill>
                        <a:latin typeface="Cambria Math" panose="02040503050406030204" pitchFamily="18" charset="0"/>
                        <a:ea typeface="楷体" panose="02010609060101010101" pitchFamily="49" charset="-122"/>
                      </a:rPr>
                      <m:t>   (</m:t>
                    </m:r>
                    <m:r>
                      <a:rPr lang="en-US" altLang="zh-CN" b="0" i="1" smtClean="0">
                        <a:solidFill>
                          <a:srgbClr val="72528A"/>
                        </a:solidFill>
                        <a:latin typeface="Cambria Math" panose="02040503050406030204" pitchFamily="18" charset="0"/>
                        <a:ea typeface="楷体" panose="02010609060101010101" pitchFamily="49" charset="-122"/>
                      </a:rPr>
                      <m:t>𝑖</m:t>
                    </m:r>
                    <m:r>
                      <a:rPr lang="en-US" altLang="zh-CN" b="0" i="1" smtClean="0">
                        <a:solidFill>
                          <a:srgbClr val="72528A"/>
                        </a:solidFill>
                        <a:latin typeface="Cambria Math" panose="02040503050406030204" pitchFamily="18" charset="0"/>
                        <a:ea typeface="楷体" panose="02010609060101010101" pitchFamily="49" charset="-122"/>
                      </a:rPr>
                      <m:t>=1,2,3…10)</m:t>
                    </m:r>
                  </m:oMath>
                </a14:m>
                <a:r>
                  <a:rPr lang="zh-CN" altLang="en-US" dirty="0">
                    <a:solidFill>
                      <a:srgbClr val="72528A"/>
                    </a:solidFill>
                    <a:latin typeface="楷体" panose="02010609060101010101" pitchFamily="49" charset="-122"/>
                    <a:ea typeface="楷体" panose="02010609060101010101" pitchFamily="49" charset="-122"/>
                  </a:rPr>
                  <a:t>和搜索队员</a:t>
                </a:r>
                <a14:m>
                  <m:oMath xmlns:m="http://schemas.openxmlformats.org/officeDocument/2006/math">
                    <m:r>
                      <a:rPr lang="en-US" altLang="zh-CN" b="0" i="1" smtClean="0">
                        <a:solidFill>
                          <a:srgbClr val="72528A"/>
                        </a:solidFill>
                        <a:latin typeface="Cambria Math" panose="02040503050406030204" pitchFamily="18" charset="0"/>
                        <a:ea typeface="楷体" panose="02010609060101010101" pitchFamily="49" charset="-122"/>
                      </a:rPr>
                      <m:t>(2</m:t>
                    </m:r>
                    <m:r>
                      <a:rPr lang="en-US" altLang="zh-CN" b="0" i="1" smtClean="0">
                        <a:solidFill>
                          <a:srgbClr val="72528A"/>
                        </a:solidFill>
                        <a:latin typeface="Cambria Math" panose="02040503050406030204" pitchFamily="18" charset="0"/>
                        <a:ea typeface="楷体" panose="02010609060101010101" pitchFamily="49" charset="-122"/>
                      </a:rPr>
                      <m:t>𝑖</m:t>
                    </m:r>
                    <m:r>
                      <a:rPr lang="en-US" altLang="zh-CN" b="0" i="1" smtClean="0">
                        <a:solidFill>
                          <a:srgbClr val="72528A"/>
                        </a:solidFill>
                        <a:latin typeface="Cambria Math" panose="02040503050406030204" pitchFamily="18" charset="0"/>
                        <a:ea typeface="楷体" panose="02010609060101010101" pitchFamily="49" charset="-122"/>
                      </a:rPr>
                      <m:t>−1)</m:t>
                    </m:r>
                  </m:oMath>
                </a14:m>
                <a:r>
                  <a:rPr lang="zh-CN" altLang="en-US" dirty="0">
                    <a:solidFill>
                      <a:srgbClr val="72528A"/>
                    </a:solidFill>
                    <a:latin typeface="楷体" panose="02010609060101010101" pitchFamily="49" charset="-122"/>
                    <a:ea typeface="楷体" panose="02010609060101010101" pitchFamily="49" charset="-122"/>
                  </a:rPr>
                  <a:t>分别搜索到自己“中点”时，沿 </a:t>
                </a:r>
                <a:r>
                  <a:rPr lang="en-US" altLang="zh-CN" dirty="0">
                    <a:solidFill>
                      <a:srgbClr val="72528A"/>
                    </a:solidFill>
                    <a:latin typeface="楷体" panose="02010609060101010101" pitchFamily="49" charset="-122"/>
                    <a:ea typeface="楷体" panose="02010609060101010101" pitchFamily="49" charset="-122"/>
                  </a:rPr>
                  <a:t>AB </a:t>
                </a:r>
                <a:r>
                  <a:rPr lang="zh-CN" altLang="en-US" dirty="0">
                    <a:solidFill>
                      <a:srgbClr val="72528A"/>
                    </a:solidFill>
                    <a:latin typeface="楷体" panose="02010609060101010101" pitchFamily="49" charset="-122"/>
                    <a:ea typeface="楷体" panose="02010609060101010101" pitchFamily="49" charset="-122"/>
                  </a:rPr>
                  <a:t>步行到对方的“中点”，完成对方剩下的一半搜索路程。</a:t>
                </a:r>
                <a:endParaRPr lang="zh-CN" altLang="en-US" dirty="0">
                  <a:latin typeface="楷体" panose="02010609060101010101" pitchFamily="49" charset="-122"/>
                  <a:ea typeface="楷体" panose="02010609060101010101" pitchFamily="49" charset="-122"/>
                </a:endParaRPr>
              </a:p>
            </p:txBody>
          </p:sp>
        </mc:Choice>
        <mc:Fallback>
          <p:sp>
            <p:nvSpPr>
              <p:cNvPr id="4" name="文本框 3">
                <a:extLst>
                  <a:ext uri="{FF2B5EF4-FFF2-40B4-BE49-F238E27FC236}">
                    <a16:creationId xmlns:a16="http://schemas.microsoft.com/office/drawing/2014/main" id="{F2794228-FE39-4220-BDE4-F477EBFF9F4A}"/>
                  </a:ext>
                </a:extLst>
              </p:cNvPr>
              <p:cNvSpPr txBox="1">
                <a:spLocks noRot="1" noChangeAspect="1" noMove="1" noResize="1" noEditPoints="1" noAdjustHandles="1" noChangeArrowheads="1" noChangeShapeType="1" noTextEdit="1"/>
              </p:cNvSpPr>
              <p:nvPr/>
            </p:nvSpPr>
            <p:spPr>
              <a:xfrm>
                <a:off x="1017063" y="2340940"/>
                <a:ext cx="2195959" cy="2677656"/>
              </a:xfrm>
              <a:prstGeom prst="rect">
                <a:avLst/>
              </a:prstGeom>
              <a:blipFill>
                <a:blip r:embed="rId4"/>
                <a:stretch>
                  <a:fillRect l="-833" t="-456" r="-2222" b="-15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10785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6">
                                            <p:txEl>
                                              <p:pRg st="0" end="0"/>
                                            </p:txEl>
                                          </p:spTgt>
                                        </p:tgtEl>
                                        <p:attrNameLst>
                                          <p:attrName>style.visibility</p:attrName>
                                        </p:attrNameLst>
                                      </p:cBhvr>
                                      <p:to>
                                        <p:strVal val="visible"/>
                                      </p:to>
                                    </p:set>
                                    <p:animEffect transition="in" filter="fade">
                                      <p:cBhvr>
                                        <p:cTn id="7" dur="500"/>
                                        <p:tgtEl>
                                          <p:spTgt spid="10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副标题 1">
                <a:extLst>
                  <a:ext uri="{FF2B5EF4-FFF2-40B4-BE49-F238E27FC236}">
                    <a16:creationId xmlns:a16="http://schemas.microsoft.com/office/drawing/2014/main" id="{196F0F0B-01C8-4305-9531-3D46F5FAF561}"/>
                  </a:ext>
                </a:extLst>
              </p:cNvPr>
              <p:cNvSpPr>
                <a:spLocks noGrp="1"/>
              </p:cNvSpPr>
              <p:nvPr>
                <p:ph type="subTitle" idx="1"/>
              </p:nvPr>
            </p:nvSpPr>
            <p:spPr>
              <a:xfrm>
                <a:off x="692400" y="780524"/>
                <a:ext cx="7194350" cy="3956575"/>
              </a:xfrm>
            </p:spPr>
            <p:txBody>
              <a:bodyPr/>
              <a:lstStyle/>
              <a:p>
                <a:pPr>
                  <a:lnSpc>
                    <a:spcPct val="150000"/>
                  </a:lnSpc>
                </a:pPr>
                <a:r>
                  <a:rPr lang="en-US" altLang="zh-CN" dirty="0"/>
                  <a:t>	</a:t>
                </a:r>
                <a:r>
                  <a:rPr lang="zh-CN" altLang="en-US" sz="1800" dirty="0">
                    <a:latin typeface="黑体" panose="02010609060101010101" pitchFamily="49" charset="-122"/>
                    <a:ea typeface="黑体" panose="02010609060101010101" pitchFamily="49" charset="-122"/>
                  </a:rPr>
                  <a:t>“交换路径”后每个每个队员的“地毯式”搜索路程均为</a:t>
                </a:r>
                <a:r>
                  <a:rPr lang="en-US" altLang="zh-CN" sz="1800" dirty="0">
                    <a:latin typeface="黑体" panose="02010609060101010101" pitchFamily="49" charset="-122"/>
                    <a:ea typeface="黑体" panose="02010609060101010101" pitchFamily="49" charset="-122"/>
                  </a:rPr>
                  <a:t>:</a:t>
                </a: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800" b="1" i="1" smtClean="0">
                              <a:solidFill>
                                <a:srgbClr val="72528A"/>
                              </a:solidFill>
                              <a:latin typeface="Cambria Math" panose="02040503050406030204" pitchFamily="18" charset="0"/>
                            </a:rPr>
                          </m:ctrlPr>
                        </m:sSubPr>
                        <m:e>
                          <m:r>
                            <a:rPr lang="en-US" altLang="zh-CN" sz="1800" b="1" i="1" smtClean="0">
                              <a:solidFill>
                                <a:srgbClr val="72528A"/>
                              </a:solidFill>
                              <a:latin typeface="Cambria Math" panose="02040503050406030204" pitchFamily="18" charset="0"/>
                            </a:rPr>
                            <m:t>𝑺</m:t>
                          </m:r>
                        </m:e>
                        <m:sub>
                          <m:r>
                            <a:rPr lang="en-US" altLang="zh-CN" sz="1800" b="1" i="1" smtClean="0">
                              <a:solidFill>
                                <a:srgbClr val="72528A"/>
                              </a:solidFill>
                              <a:latin typeface="Cambria Math" panose="02040503050406030204" pitchFamily="18" charset="0"/>
                            </a:rPr>
                            <m:t>𝒊𝒔</m:t>
                          </m:r>
                        </m:sub>
                      </m:sSub>
                      <m:r>
                        <a:rPr lang="en-US" altLang="zh-CN" sz="1800" b="1" i="1" smtClean="0">
                          <a:solidFill>
                            <a:srgbClr val="72528A"/>
                          </a:solidFill>
                          <a:latin typeface="Cambria Math" panose="02040503050406030204" pitchFamily="18" charset="0"/>
                        </a:rPr>
                        <m:t>=</m:t>
                      </m:r>
                      <m:r>
                        <a:rPr lang="en-US" altLang="zh-CN" sz="1800" b="1" i="1" smtClean="0">
                          <a:solidFill>
                            <a:srgbClr val="72528A"/>
                          </a:solidFill>
                          <a:latin typeface="Cambria Math" panose="02040503050406030204" pitchFamily="18" charset="0"/>
                        </a:rPr>
                        <m:t>𝟏𝟎𝟎𝟖𝟎𝟎</m:t>
                      </m:r>
                      <m:r>
                        <a:rPr lang="en-US" altLang="zh-CN" sz="1800" b="1" i="1" smtClean="0">
                          <a:solidFill>
                            <a:srgbClr val="72528A"/>
                          </a:solidFill>
                          <a:latin typeface="Cambria Math" panose="02040503050406030204" pitchFamily="18" charset="0"/>
                        </a:rPr>
                        <m:t> </m:t>
                      </m:r>
                      <m:r>
                        <a:rPr lang="en-US" altLang="zh-CN" sz="1800" b="1" i="1" smtClean="0">
                          <a:solidFill>
                            <a:srgbClr val="72528A"/>
                          </a:solidFill>
                          <a:latin typeface="Cambria Math" panose="02040503050406030204" pitchFamily="18" charset="0"/>
                        </a:rPr>
                        <m:t>𝒎</m:t>
                      </m:r>
                    </m:oMath>
                  </m:oMathPara>
                </a14:m>
                <a:endParaRPr lang="en-US" altLang="zh-CN" sz="1800" b="1" dirty="0">
                  <a:solidFill>
                    <a:srgbClr val="72528A"/>
                  </a:solidFill>
                </a:endParaRPr>
              </a:p>
              <a:p>
                <a:pPr>
                  <a:lnSpc>
                    <a:spcPct val="150000"/>
                  </a:lnSpc>
                </a:pPr>
                <a:r>
                  <a:rPr lang="en-US" altLang="zh-CN" sz="1800" b="1" dirty="0">
                    <a:solidFill>
                      <a:srgbClr val="72528A"/>
                    </a:solidFill>
                  </a:rPr>
                  <a:t>	</a:t>
                </a:r>
                <a:r>
                  <a:rPr lang="en-US" altLang="zh-CN" sz="1800" b="1"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步行路程为：</a:t>
                </a:r>
                <a:endParaRPr lang="en-US" altLang="zh-CN" sz="1800" dirty="0">
                  <a:solidFill>
                    <a:schemeClr val="tx1"/>
                  </a:solidFill>
                  <a:latin typeface="黑体" panose="02010609060101010101" pitchFamily="49" charset="-122"/>
                  <a:ea typeface="黑体" panose="02010609060101010101" pitchFamily="49" charset="-122"/>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800" b="1" i="1" smtClean="0">
                              <a:solidFill>
                                <a:srgbClr val="72528A"/>
                              </a:solidFill>
                              <a:latin typeface="Cambria Math" panose="02040503050406030204" pitchFamily="18" charset="0"/>
                            </a:rPr>
                          </m:ctrlPr>
                        </m:sSubPr>
                        <m:e>
                          <m:r>
                            <a:rPr lang="en-US" altLang="zh-CN" sz="1800" b="1" i="1" smtClean="0">
                              <a:solidFill>
                                <a:srgbClr val="72528A"/>
                              </a:solidFill>
                              <a:latin typeface="Cambria Math" panose="02040503050406030204" pitchFamily="18" charset="0"/>
                            </a:rPr>
                            <m:t>𝑺</m:t>
                          </m:r>
                        </m:e>
                        <m:sub>
                          <m:r>
                            <a:rPr lang="en-US" altLang="zh-CN" sz="1800" b="1" i="1" smtClean="0">
                              <a:solidFill>
                                <a:srgbClr val="72528A"/>
                              </a:solidFill>
                              <a:latin typeface="Cambria Math" panose="02040503050406030204" pitchFamily="18" charset="0"/>
                            </a:rPr>
                            <m:t>𝒊𝒃</m:t>
                          </m:r>
                        </m:sub>
                      </m:sSub>
                      <m:r>
                        <a:rPr lang="en-US" altLang="zh-CN" sz="1800" b="1" i="1" smtClean="0">
                          <a:solidFill>
                            <a:srgbClr val="72528A"/>
                          </a:solidFill>
                          <a:latin typeface="Cambria Math" panose="02040503050406030204" pitchFamily="18" charset="0"/>
                        </a:rPr>
                        <m:t>=</m:t>
                      </m:r>
                      <m:r>
                        <a:rPr lang="en-US" altLang="zh-CN" sz="1800" b="1" i="1" smtClean="0">
                          <a:solidFill>
                            <a:srgbClr val="72528A"/>
                          </a:solidFill>
                          <a:latin typeface="Cambria Math" panose="02040503050406030204" pitchFamily="18" charset="0"/>
                        </a:rPr>
                        <m:t>𝟐</m:t>
                      </m:r>
                      <m:d>
                        <m:dPr>
                          <m:begChr m:val="["/>
                          <m:endChr m:val="]"/>
                          <m:ctrlPr>
                            <a:rPr lang="en-US" altLang="zh-CN" sz="1800" b="1" i="1" smtClean="0">
                              <a:solidFill>
                                <a:srgbClr val="72528A"/>
                              </a:solidFill>
                              <a:latin typeface="Cambria Math" panose="02040503050406030204" pitchFamily="18" charset="0"/>
                            </a:rPr>
                          </m:ctrlPr>
                        </m:dPr>
                        <m:e>
                          <m:r>
                            <a:rPr lang="en-US" altLang="zh-CN" sz="1800" b="1" i="1" smtClean="0">
                              <a:solidFill>
                                <a:srgbClr val="72528A"/>
                              </a:solidFill>
                              <a:latin typeface="Cambria Math" panose="02040503050406030204" pitchFamily="18" charset="0"/>
                            </a:rPr>
                            <m:t>𝒓</m:t>
                          </m:r>
                          <m:r>
                            <a:rPr lang="en-US" altLang="zh-CN" sz="1800" b="1" i="1" smtClean="0">
                              <a:solidFill>
                                <a:srgbClr val="72528A"/>
                              </a:solidFill>
                              <a:latin typeface="Cambria Math" panose="02040503050406030204" pitchFamily="18" charset="0"/>
                            </a:rPr>
                            <m:t>+</m:t>
                          </m:r>
                          <m:r>
                            <a:rPr lang="en-US" altLang="zh-CN" sz="1800" b="1" i="1" smtClean="0">
                              <a:solidFill>
                                <a:srgbClr val="72528A"/>
                              </a:solidFill>
                              <a:latin typeface="Cambria Math" panose="02040503050406030204" pitchFamily="18" charset="0"/>
                            </a:rPr>
                            <m:t>𝟐</m:t>
                          </m:r>
                          <m:r>
                            <a:rPr lang="en-US" altLang="zh-CN" sz="1800" b="1" i="1" smtClean="0">
                              <a:solidFill>
                                <a:srgbClr val="72528A"/>
                              </a:solidFill>
                              <a:latin typeface="Cambria Math" panose="02040503050406030204" pitchFamily="18" charset="0"/>
                            </a:rPr>
                            <m:t>𝒓</m:t>
                          </m:r>
                          <m:d>
                            <m:dPr>
                              <m:ctrlPr>
                                <a:rPr lang="en-US" altLang="zh-CN" sz="1800" b="1" i="1" smtClean="0">
                                  <a:solidFill>
                                    <a:srgbClr val="72528A"/>
                                  </a:solidFill>
                                  <a:latin typeface="Cambria Math" panose="02040503050406030204" pitchFamily="18" charset="0"/>
                                </a:rPr>
                              </m:ctrlPr>
                            </m:dPr>
                            <m:e>
                              <m:r>
                                <a:rPr lang="en-US" altLang="zh-CN" sz="1800" b="1" i="1" smtClean="0">
                                  <a:solidFill>
                                    <a:srgbClr val="72528A"/>
                                  </a:solidFill>
                                  <a:latin typeface="Cambria Math" panose="02040503050406030204" pitchFamily="18" charset="0"/>
                                </a:rPr>
                                <m:t>𝒊</m:t>
                              </m:r>
                              <m:r>
                                <a:rPr lang="en-US" altLang="zh-CN" sz="1800" b="1" i="1" smtClean="0">
                                  <a:solidFill>
                                    <a:srgbClr val="72528A"/>
                                  </a:solidFill>
                                  <a:latin typeface="Cambria Math" panose="02040503050406030204" pitchFamily="18" charset="0"/>
                                </a:rPr>
                                <m:t>−</m:t>
                              </m:r>
                              <m:r>
                                <a:rPr lang="en-US" altLang="zh-CN" sz="1800" b="1" i="1" smtClean="0">
                                  <a:solidFill>
                                    <a:srgbClr val="72528A"/>
                                  </a:solidFill>
                                  <a:latin typeface="Cambria Math" panose="02040503050406030204" pitchFamily="18" charset="0"/>
                                </a:rPr>
                                <m:t>𝟏</m:t>
                              </m:r>
                            </m:e>
                          </m:d>
                        </m:e>
                      </m:d>
                      <m:r>
                        <a:rPr lang="en-US" altLang="zh-CN" sz="1800" b="1" i="1" smtClean="0">
                          <a:solidFill>
                            <a:srgbClr val="72528A"/>
                          </a:solidFill>
                          <a:latin typeface="Cambria Math" panose="02040503050406030204" pitchFamily="18" charset="0"/>
                        </a:rPr>
                        <m:t>  </m:t>
                      </m:r>
                      <m:d>
                        <m:dPr>
                          <m:ctrlPr>
                            <a:rPr lang="en-US" altLang="zh-CN" sz="1800" b="1" i="1" smtClean="0">
                              <a:solidFill>
                                <a:srgbClr val="72528A"/>
                              </a:solidFill>
                              <a:latin typeface="Cambria Math" panose="02040503050406030204" pitchFamily="18" charset="0"/>
                            </a:rPr>
                          </m:ctrlPr>
                        </m:dPr>
                        <m:e>
                          <m:r>
                            <a:rPr lang="en-US" altLang="zh-CN" sz="1800" b="1" i="1" smtClean="0">
                              <a:solidFill>
                                <a:srgbClr val="72528A"/>
                              </a:solidFill>
                              <a:latin typeface="Cambria Math" panose="02040503050406030204" pitchFamily="18" charset="0"/>
                            </a:rPr>
                            <m:t>𝒎</m:t>
                          </m:r>
                        </m:e>
                      </m:d>
                    </m:oMath>
                  </m:oMathPara>
                </a14:m>
                <a:endParaRPr lang="en-US" altLang="zh-CN" sz="1800" b="1" dirty="0">
                  <a:solidFill>
                    <a:srgbClr val="72528A"/>
                  </a:solidFill>
                </a:endParaRPr>
              </a:p>
              <a:p>
                <a:pPr>
                  <a:lnSpc>
                    <a:spcPct val="150000"/>
                  </a:lnSpc>
                </a:pPr>
                <a:r>
                  <a:rPr lang="en-US" altLang="zh-CN" sz="1800" b="1" dirty="0">
                    <a:solidFill>
                      <a:srgbClr val="72528A"/>
                    </a:solidFill>
                    <a:latin typeface="黑体" panose="02010609060101010101" pitchFamily="49" charset="-122"/>
                    <a:ea typeface="黑体" panose="02010609060101010101" pitchFamily="49" charset="-122"/>
                  </a:rPr>
                  <a:t>	 </a:t>
                </a:r>
                <a:r>
                  <a:rPr lang="en-US" altLang="zh-CN" sz="1800" b="1"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盲区搜索时间为：</a:t>
                </a:r>
                <a:endParaRPr lang="en-US" altLang="zh-CN" sz="1800" dirty="0">
                  <a:solidFill>
                    <a:schemeClr val="tx1"/>
                  </a:solidFill>
                  <a:latin typeface="黑体" panose="02010609060101010101" pitchFamily="49" charset="-122"/>
                  <a:ea typeface="黑体" panose="02010609060101010101" pitchFamily="49" charset="-122"/>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800" b="1" i="1" smtClean="0">
                              <a:solidFill>
                                <a:srgbClr val="72528A"/>
                              </a:solidFill>
                              <a:latin typeface="Cambria Math" panose="02040503050406030204" pitchFamily="18" charset="0"/>
                              <a:ea typeface="黑体" panose="02010609060101010101" pitchFamily="49" charset="-122"/>
                            </a:rPr>
                          </m:ctrlPr>
                        </m:sSubPr>
                        <m:e>
                          <m:r>
                            <a:rPr lang="en-US" altLang="zh-CN" sz="1800" b="1" i="1" smtClean="0">
                              <a:solidFill>
                                <a:srgbClr val="72528A"/>
                              </a:solidFill>
                              <a:latin typeface="Cambria Math" panose="02040503050406030204" pitchFamily="18" charset="0"/>
                              <a:ea typeface="黑体" panose="02010609060101010101" pitchFamily="49" charset="-122"/>
                            </a:rPr>
                            <m:t>𝑻</m:t>
                          </m:r>
                        </m:e>
                        <m:sub>
                          <m:r>
                            <a:rPr lang="en-US" altLang="zh-CN" sz="1800" b="1" i="1" smtClean="0">
                              <a:solidFill>
                                <a:srgbClr val="72528A"/>
                              </a:solidFill>
                              <a:latin typeface="Cambria Math" panose="02040503050406030204" pitchFamily="18" charset="0"/>
                              <a:ea typeface="黑体" panose="02010609060101010101" pitchFamily="49" charset="-122"/>
                            </a:rPr>
                            <m:t>𝒊𝒔</m:t>
                          </m:r>
                          <m:r>
                            <a:rPr lang="en-US" altLang="zh-CN" sz="1800" b="1" i="1" smtClean="0">
                              <a:solidFill>
                                <a:srgbClr val="72528A"/>
                              </a:solidFill>
                              <a:latin typeface="Cambria Math" panose="02040503050406030204" pitchFamily="18" charset="0"/>
                              <a:ea typeface="黑体" panose="02010609060101010101" pitchFamily="49" charset="-122"/>
                            </a:rPr>
                            <m:t>𝟐</m:t>
                          </m:r>
                        </m:sub>
                      </m:sSub>
                      <m:r>
                        <a:rPr lang="en-US" altLang="zh-CN" sz="1800" b="1" i="1" smtClean="0">
                          <a:solidFill>
                            <a:srgbClr val="72528A"/>
                          </a:solidFill>
                          <a:latin typeface="Cambria Math" panose="02040503050406030204" pitchFamily="18" charset="0"/>
                          <a:ea typeface="黑体" panose="02010609060101010101" pitchFamily="49" charset="-122"/>
                        </a:rPr>
                        <m:t>=</m:t>
                      </m:r>
                      <m:r>
                        <a:rPr lang="en-US" altLang="zh-CN" sz="1800" b="1" i="1" smtClean="0">
                          <a:solidFill>
                            <a:srgbClr val="72528A"/>
                          </a:solidFill>
                          <a:latin typeface="Cambria Math" panose="02040503050406030204" pitchFamily="18" charset="0"/>
                          <a:ea typeface="黑体" panose="02010609060101010101" pitchFamily="49" charset="-122"/>
                        </a:rPr>
                        <m:t>𝟎</m:t>
                      </m:r>
                      <m:r>
                        <a:rPr lang="en-US" altLang="zh-CN" sz="1800" b="1" i="1" smtClean="0">
                          <a:solidFill>
                            <a:srgbClr val="72528A"/>
                          </a:solidFill>
                          <a:latin typeface="Cambria Math" panose="02040503050406030204" pitchFamily="18" charset="0"/>
                          <a:ea typeface="黑体" panose="02010609060101010101" pitchFamily="49" charset="-122"/>
                        </a:rPr>
                        <m:t>.</m:t>
                      </m:r>
                      <m:r>
                        <a:rPr lang="en-US" altLang="zh-CN" sz="1800" b="1" i="1" smtClean="0">
                          <a:solidFill>
                            <a:srgbClr val="72528A"/>
                          </a:solidFill>
                          <a:latin typeface="Cambria Math" panose="02040503050406030204" pitchFamily="18" charset="0"/>
                          <a:ea typeface="黑体" panose="02010609060101010101" pitchFamily="49" charset="-122"/>
                        </a:rPr>
                        <m:t>𝟐𝟖𝟕𝟔</m:t>
                      </m:r>
                      <m:r>
                        <a:rPr lang="en-US" altLang="zh-CN" sz="1800" b="1" i="1" smtClean="0">
                          <a:solidFill>
                            <a:srgbClr val="72528A"/>
                          </a:solidFill>
                          <a:latin typeface="Cambria Math" panose="02040503050406030204" pitchFamily="18" charset="0"/>
                          <a:ea typeface="黑体" panose="02010609060101010101" pitchFamily="49" charset="-122"/>
                        </a:rPr>
                        <m:t> </m:t>
                      </m:r>
                      <m:r>
                        <a:rPr lang="en-US" altLang="zh-CN" sz="1800" b="1" i="1" smtClean="0">
                          <a:solidFill>
                            <a:srgbClr val="72528A"/>
                          </a:solidFill>
                          <a:latin typeface="Cambria Math" panose="02040503050406030204" pitchFamily="18" charset="0"/>
                          <a:ea typeface="黑体" panose="02010609060101010101" pitchFamily="49" charset="-122"/>
                        </a:rPr>
                        <m:t>𝒉</m:t>
                      </m:r>
                    </m:oMath>
                  </m:oMathPara>
                </a14:m>
                <a:endParaRPr lang="en-US" altLang="zh-CN" sz="1800" b="1"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1800" b="1"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交换路径时间：</a:t>
                </a:r>
                <a:endParaRPr lang="en-US" altLang="zh-CN" sz="1800" dirty="0">
                  <a:solidFill>
                    <a:schemeClr val="tx1"/>
                  </a:solidFill>
                  <a:latin typeface="黑体" panose="02010609060101010101" pitchFamily="49" charset="-122"/>
                  <a:ea typeface="黑体" panose="02010609060101010101" pitchFamily="49" charset="-122"/>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800" b="1" i="1" smtClean="0">
                              <a:solidFill>
                                <a:srgbClr val="72528A"/>
                              </a:solidFill>
                              <a:latin typeface="Cambria Math" panose="02040503050406030204" pitchFamily="18" charset="0"/>
                              <a:ea typeface="黑体" panose="02010609060101010101" pitchFamily="49" charset="-122"/>
                            </a:rPr>
                          </m:ctrlPr>
                        </m:sSubPr>
                        <m:e>
                          <m:r>
                            <a:rPr lang="en-US" altLang="zh-CN" sz="1800" b="1" i="1" smtClean="0">
                              <a:solidFill>
                                <a:srgbClr val="72528A"/>
                              </a:solidFill>
                              <a:latin typeface="Cambria Math" panose="02040503050406030204" pitchFamily="18" charset="0"/>
                              <a:ea typeface="黑体" panose="02010609060101010101" pitchFamily="49" charset="-122"/>
                            </a:rPr>
                            <m:t>𝑻</m:t>
                          </m:r>
                        </m:e>
                        <m:sub>
                          <m:r>
                            <a:rPr lang="en-US" altLang="zh-CN" sz="1800" b="1" i="1" smtClean="0">
                              <a:solidFill>
                                <a:srgbClr val="72528A"/>
                              </a:solidFill>
                              <a:latin typeface="Cambria Math" panose="02040503050406030204" pitchFamily="18" charset="0"/>
                              <a:ea typeface="黑体" panose="02010609060101010101" pitchFamily="49" charset="-122"/>
                            </a:rPr>
                            <m:t>𝒊𝒋</m:t>
                          </m:r>
                        </m:sub>
                      </m:sSub>
                      <m:r>
                        <a:rPr lang="en-US" altLang="zh-CN" sz="1800" b="1" i="1" smtClean="0">
                          <a:solidFill>
                            <a:srgbClr val="72528A"/>
                          </a:solidFill>
                          <a:latin typeface="Cambria Math" panose="02040503050406030204" pitchFamily="18" charset="0"/>
                          <a:ea typeface="黑体" panose="02010609060101010101" pitchFamily="49" charset="-122"/>
                        </a:rPr>
                        <m:t>=</m:t>
                      </m:r>
                      <m:f>
                        <m:fPr>
                          <m:ctrlPr>
                            <a:rPr lang="en-US" altLang="zh-CN" sz="1800" b="1" i="1" smtClean="0">
                              <a:solidFill>
                                <a:srgbClr val="72528A"/>
                              </a:solidFill>
                              <a:latin typeface="Cambria Math" panose="02040503050406030204" pitchFamily="18" charset="0"/>
                              <a:ea typeface="黑体" panose="02010609060101010101" pitchFamily="49" charset="-122"/>
                            </a:rPr>
                          </m:ctrlPr>
                        </m:fPr>
                        <m:num>
                          <m:r>
                            <a:rPr lang="en-US" altLang="zh-CN" sz="1800" b="1" i="1" smtClean="0">
                              <a:solidFill>
                                <a:srgbClr val="72528A"/>
                              </a:solidFill>
                              <a:latin typeface="Cambria Math" panose="02040503050406030204" pitchFamily="18" charset="0"/>
                              <a:ea typeface="黑体" panose="02010609060101010101" pitchFamily="49" charset="-122"/>
                            </a:rPr>
                            <m:t>𝟖𝟎𝟎</m:t>
                          </m:r>
                          <m:r>
                            <a:rPr lang="en-US" altLang="zh-CN" sz="1800" b="1" i="1" smtClean="0">
                              <a:solidFill>
                                <a:srgbClr val="72528A"/>
                              </a:solidFill>
                              <a:latin typeface="Cambria Math" panose="02040503050406030204" pitchFamily="18" charset="0"/>
                              <a:ea typeface="黑体" panose="02010609060101010101" pitchFamily="49" charset="-122"/>
                            </a:rPr>
                            <m:t>−</m:t>
                          </m:r>
                          <m:r>
                            <a:rPr lang="en-US" altLang="zh-CN" sz="1800" b="1" i="1" smtClean="0">
                              <a:solidFill>
                                <a:srgbClr val="72528A"/>
                              </a:solidFill>
                              <a:latin typeface="Cambria Math" panose="02040503050406030204" pitchFamily="18" charset="0"/>
                              <a:ea typeface="黑体" panose="02010609060101010101" pitchFamily="49" charset="-122"/>
                            </a:rPr>
                            <m:t>𝟐</m:t>
                          </m:r>
                          <m:d>
                            <m:dPr>
                              <m:ctrlPr>
                                <a:rPr lang="en-US" altLang="zh-CN" sz="1800" b="1" i="1" smtClean="0">
                                  <a:solidFill>
                                    <a:srgbClr val="72528A"/>
                                  </a:solidFill>
                                  <a:latin typeface="Cambria Math" panose="02040503050406030204" pitchFamily="18" charset="0"/>
                                  <a:ea typeface="黑体" panose="02010609060101010101" pitchFamily="49" charset="-122"/>
                                </a:rPr>
                              </m:ctrlPr>
                            </m:dPr>
                            <m:e>
                              <m:r>
                                <a:rPr lang="en-US" altLang="zh-CN" sz="1800" b="1" i="1" smtClean="0">
                                  <a:solidFill>
                                    <a:srgbClr val="72528A"/>
                                  </a:solidFill>
                                  <a:latin typeface="Cambria Math" panose="02040503050406030204" pitchFamily="18" charset="0"/>
                                  <a:ea typeface="黑体" panose="02010609060101010101" pitchFamily="49" charset="-122"/>
                                </a:rPr>
                                <m:t>𝟐</m:t>
                              </m:r>
                              <m:r>
                                <a:rPr lang="en-US" altLang="zh-CN" sz="1800" b="1" i="1" smtClean="0">
                                  <a:solidFill>
                                    <a:srgbClr val="72528A"/>
                                  </a:solidFill>
                                  <a:latin typeface="Cambria Math" panose="02040503050406030204" pitchFamily="18" charset="0"/>
                                  <a:ea typeface="黑体" panose="02010609060101010101" pitchFamily="49" charset="-122"/>
                                </a:rPr>
                                <m:t>𝒊</m:t>
                              </m:r>
                              <m:r>
                                <a:rPr lang="en-US" altLang="zh-CN" sz="1800" b="1" i="1" smtClean="0">
                                  <a:solidFill>
                                    <a:srgbClr val="72528A"/>
                                  </a:solidFill>
                                  <a:latin typeface="Cambria Math" panose="02040503050406030204" pitchFamily="18" charset="0"/>
                                  <a:ea typeface="黑体" panose="02010609060101010101" pitchFamily="49" charset="-122"/>
                                </a:rPr>
                                <m:t>−</m:t>
                              </m:r>
                              <m:r>
                                <a:rPr lang="en-US" altLang="zh-CN" sz="1800" b="1" i="1" smtClean="0">
                                  <a:solidFill>
                                    <a:srgbClr val="72528A"/>
                                  </a:solidFill>
                                  <a:latin typeface="Cambria Math" panose="02040503050406030204" pitchFamily="18" charset="0"/>
                                  <a:ea typeface="黑体" panose="02010609060101010101" pitchFamily="49" charset="-122"/>
                                </a:rPr>
                                <m:t>𝟏</m:t>
                              </m:r>
                            </m:e>
                          </m:d>
                          <m:r>
                            <a:rPr lang="en-US" altLang="zh-CN" sz="1800" b="1" i="1" smtClean="0">
                              <a:solidFill>
                                <a:srgbClr val="72528A"/>
                              </a:solidFill>
                              <a:latin typeface="Cambria Math" panose="02040503050406030204" pitchFamily="18" charset="0"/>
                              <a:ea typeface="黑体" panose="02010609060101010101" pitchFamily="49" charset="-122"/>
                            </a:rPr>
                            <m:t>𝒓</m:t>
                          </m:r>
                        </m:num>
                        <m:den>
                          <m:sSub>
                            <m:sSubPr>
                              <m:ctrlPr>
                                <a:rPr lang="en-US" altLang="zh-CN" sz="1800" b="1" i="1" smtClean="0">
                                  <a:solidFill>
                                    <a:srgbClr val="72528A"/>
                                  </a:solidFill>
                                  <a:latin typeface="Cambria Math" panose="02040503050406030204" pitchFamily="18" charset="0"/>
                                  <a:ea typeface="黑体" panose="02010609060101010101" pitchFamily="49" charset="-122"/>
                                </a:rPr>
                              </m:ctrlPr>
                            </m:sSubPr>
                            <m:e>
                              <m:r>
                                <a:rPr lang="en-US" altLang="zh-CN" sz="1800" b="1" i="1" smtClean="0">
                                  <a:solidFill>
                                    <a:srgbClr val="72528A"/>
                                  </a:solidFill>
                                  <a:latin typeface="Cambria Math" panose="02040503050406030204" pitchFamily="18" charset="0"/>
                                  <a:ea typeface="黑体" panose="02010609060101010101" pitchFamily="49" charset="-122"/>
                                </a:rPr>
                                <m:t>𝒗</m:t>
                              </m:r>
                            </m:e>
                            <m:sub>
                              <m:r>
                                <a:rPr lang="en-US" altLang="zh-CN" sz="1800" b="1" i="1" smtClean="0">
                                  <a:solidFill>
                                    <a:srgbClr val="72528A"/>
                                  </a:solidFill>
                                  <a:latin typeface="Cambria Math" panose="02040503050406030204" pitchFamily="18" charset="0"/>
                                  <a:ea typeface="黑体" panose="02010609060101010101" pitchFamily="49" charset="-122"/>
                                </a:rPr>
                                <m:t>𝒃</m:t>
                              </m:r>
                            </m:sub>
                          </m:sSub>
                          <m:sSub>
                            <m:sSubPr>
                              <m:ctrlPr>
                                <a:rPr lang="en-US" altLang="zh-CN" sz="1800" b="1" i="1" smtClean="0">
                                  <a:solidFill>
                                    <a:srgbClr val="72528A"/>
                                  </a:solidFill>
                                  <a:latin typeface="Cambria Math" panose="02040503050406030204" pitchFamily="18" charset="0"/>
                                  <a:ea typeface="黑体" panose="02010609060101010101" pitchFamily="49" charset="-122"/>
                                </a:rPr>
                              </m:ctrlPr>
                            </m:sSubPr>
                            <m:e>
                              <m:r>
                                <a:rPr lang="en-US" altLang="zh-CN" sz="1800" b="1" i="1" smtClean="0">
                                  <a:solidFill>
                                    <a:srgbClr val="72528A"/>
                                  </a:solidFill>
                                  <a:latin typeface="Cambria Math" panose="02040503050406030204" pitchFamily="18" charset="0"/>
                                  <a:ea typeface="黑体" panose="02010609060101010101" pitchFamily="49" charset="-122"/>
                                </a:rPr>
                                <m:t>𝑹</m:t>
                              </m:r>
                            </m:e>
                            <m:sub>
                              <m:r>
                                <a:rPr lang="en-US" altLang="zh-CN" sz="1800" b="1" i="1" smtClean="0">
                                  <a:solidFill>
                                    <a:srgbClr val="72528A"/>
                                  </a:solidFill>
                                  <a:latin typeface="Cambria Math" panose="02040503050406030204" pitchFamily="18" charset="0"/>
                                  <a:ea typeface="黑体" panose="02010609060101010101" pitchFamily="49" charset="-122"/>
                                </a:rPr>
                                <m:t>𝒕</m:t>
                              </m:r>
                            </m:sub>
                          </m:sSub>
                        </m:den>
                      </m:f>
                    </m:oMath>
                  </m:oMathPara>
                </a14:m>
                <a:endParaRPr lang="zh-CN" altLang="en-US" sz="1800" b="1" dirty="0">
                  <a:solidFill>
                    <a:schemeClr val="tx1"/>
                  </a:solidFill>
                  <a:latin typeface="黑体" panose="02010609060101010101" pitchFamily="49" charset="-122"/>
                  <a:ea typeface="黑体" panose="02010609060101010101" pitchFamily="49" charset="-122"/>
                </a:endParaRPr>
              </a:p>
            </p:txBody>
          </p:sp>
        </mc:Choice>
        <mc:Fallback>
          <p:sp>
            <p:nvSpPr>
              <p:cNvPr id="2" name="副标题 1">
                <a:extLst>
                  <a:ext uri="{FF2B5EF4-FFF2-40B4-BE49-F238E27FC236}">
                    <a16:creationId xmlns:a16="http://schemas.microsoft.com/office/drawing/2014/main" id="{196F0F0B-01C8-4305-9531-3D46F5FAF561}"/>
                  </a:ext>
                </a:extLst>
              </p:cNvPr>
              <p:cNvSpPr>
                <a:spLocks noGrp="1" noRot="1" noChangeAspect="1" noMove="1" noResize="1" noEditPoints="1" noAdjustHandles="1" noChangeArrowheads="1" noChangeShapeType="1" noTextEdit="1"/>
              </p:cNvSpPr>
              <p:nvPr>
                <p:ph type="subTitle" idx="1"/>
              </p:nvPr>
            </p:nvSpPr>
            <p:spPr>
              <a:xfrm>
                <a:off x="692400" y="780524"/>
                <a:ext cx="7194350" cy="3956575"/>
              </a:xfrm>
              <a:blipFill>
                <a:blip r:embed="rId2"/>
                <a:stretch>
                  <a:fillRect/>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D13FFBE2-0CF6-4C10-8471-6BA87A8A2D1D}"/>
              </a:ext>
            </a:extLst>
          </p:cNvPr>
          <p:cNvSpPr>
            <a:spLocks noGrp="1"/>
          </p:cNvSpPr>
          <p:nvPr>
            <p:ph type="title"/>
          </p:nvPr>
        </p:nvSpPr>
        <p:spPr>
          <a:xfrm>
            <a:off x="692400" y="0"/>
            <a:ext cx="7759200" cy="612900"/>
          </a:xfrm>
        </p:spPr>
        <p:txBody>
          <a:bodyPr/>
          <a:lstStyle/>
          <a:p>
            <a:pPr algn="ctr"/>
            <a:r>
              <a:rPr lang="zh-CN" altLang="en-US" dirty="0"/>
              <a:t>优化后的模型</a:t>
            </a:r>
          </a:p>
        </p:txBody>
      </p:sp>
    </p:spTree>
    <p:extLst>
      <p:ext uri="{BB962C8B-B14F-4D97-AF65-F5344CB8AC3E}">
        <p14:creationId xmlns:p14="http://schemas.microsoft.com/office/powerpoint/2010/main" val="3513935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500"/>
                                        <p:tgtEl>
                                          <p:spTgt spid="2">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fade">
                                      <p:cBhvr>
                                        <p:cTn id="34"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标题 2">
                <a:extLst>
                  <a:ext uri="{FF2B5EF4-FFF2-40B4-BE49-F238E27FC236}">
                    <a16:creationId xmlns:a16="http://schemas.microsoft.com/office/drawing/2014/main" id="{FBB31DF2-066A-455F-9763-506FA81FE955}"/>
                  </a:ext>
                </a:extLst>
              </p:cNvPr>
              <p:cNvSpPr>
                <a:spLocks noGrp="1"/>
              </p:cNvSpPr>
              <p:nvPr>
                <p:ph type="title"/>
              </p:nvPr>
            </p:nvSpPr>
            <p:spPr>
              <a:xfrm>
                <a:off x="713225" y="158500"/>
                <a:ext cx="7759200" cy="612900"/>
              </a:xfrm>
            </p:spPr>
            <p:txBody>
              <a:bodyPr/>
              <a:lstStyle/>
              <a:p>
                <a:pPr algn="ctr"/>
                <a:r>
                  <a:rPr lang="zh-CN" altLang="en-US" dirty="0"/>
                  <a:t>优化后</a:t>
                </a:r>
                <a:r>
                  <a:rPr lang="zh-CN" altLang="en-US" sz="3600" dirty="0"/>
                  <a:t>总时间</a:t>
                </a:r>
                <a14:m>
                  <m:oMath xmlns:m="http://schemas.openxmlformats.org/officeDocument/2006/math">
                    <m:r>
                      <a:rPr lang="en-US" altLang="zh-CN" sz="3600" b="1" i="1" smtClean="0">
                        <a:latin typeface="Cambria Math" panose="02040503050406030204" pitchFamily="18" charset="0"/>
                      </a:rPr>
                      <m:t>𝑻</m:t>
                    </m:r>
                  </m:oMath>
                </a14:m>
                <a:r>
                  <a:rPr lang="zh-CN" altLang="en-US" sz="3600" dirty="0"/>
                  <a:t>的计算</a:t>
                </a:r>
                <a:br>
                  <a:rPr lang="en-US" altLang="zh-CN" sz="3600" dirty="0"/>
                </a:br>
                <a:br>
                  <a:rPr lang="en-US" altLang="zh-CN" sz="2000" b="1" i="1" dirty="0">
                    <a:solidFill>
                      <a:srgbClr val="72528A"/>
                    </a:solidFill>
                    <a:latin typeface="Cambria Math" panose="02040503050406030204" pitchFamily="18" charset="0"/>
                  </a:rPr>
                </a:br>
                <a:endParaRPr lang="zh-CN" altLang="en-US" i="1" dirty="0"/>
              </a:p>
            </p:txBody>
          </p:sp>
        </mc:Choice>
        <mc:Fallback>
          <p:sp>
            <p:nvSpPr>
              <p:cNvPr id="3" name="标题 2">
                <a:extLst>
                  <a:ext uri="{FF2B5EF4-FFF2-40B4-BE49-F238E27FC236}">
                    <a16:creationId xmlns:a16="http://schemas.microsoft.com/office/drawing/2014/main" id="{FBB31DF2-066A-455F-9763-506FA81FE955}"/>
                  </a:ext>
                </a:extLst>
              </p:cNvPr>
              <p:cNvSpPr>
                <a:spLocks noGrp="1" noRot="1" noChangeAspect="1" noMove="1" noResize="1" noEditPoints="1" noAdjustHandles="1" noChangeArrowheads="1" noChangeShapeType="1" noTextEdit="1"/>
              </p:cNvSpPr>
              <p:nvPr>
                <p:ph type="title"/>
              </p:nvPr>
            </p:nvSpPr>
            <p:spPr>
              <a:xfrm>
                <a:off x="713225" y="158500"/>
                <a:ext cx="7759200" cy="612900"/>
              </a:xfrm>
              <a:blipFill>
                <a:blip r:embed="rId2"/>
                <a:stretch>
                  <a:fillRect t="-8911" b="-475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3C8E557D-71B5-450C-9E1A-AE2A5070EC6F}"/>
                  </a:ext>
                </a:extLst>
              </p:cNvPr>
              <p:cNvSpPr txBox="1"/>
              <p:nvPr/>
            </p:nvSpPr>
            <p:spPr>
              <a:xfrm>
                <a:off x="1004375" y="612650"/>
                <a:ext cx="7176900" cy="4605171"/>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2000" b="1" i="1" smtClean="0">
                          <a:solidFill>
                            <a:srgbClr val="72528A"/>
                          </a:solidFill>
                          <a:latin typeface="Cambria Math" panose="02040503050406030204" pitchFamily="18" charset="0"/>
                        </a:rPr>
                        <m:t>𝑻</m:t>
                      </m:r>
                      <m:r>
                        <a:rPr lang="en-US" altLang="zh-CN" sz="2000" b="1" i="1" smtClean="0">
                          <a:solidFill>
                            <a:srgbClr val="72528A"/>
                          </a:solidFill>
                          <a:latin typeface="Cambria Math" panose="02040503050406030204" pitchFamily="18" charset="0"/>
                        </a:rPr>
                        <m:t>=</m:t>
                      </m:r>
                      <m:r>
                        <a:rPr lang="en-US" altLang="zh-CN" sz="2000" b="1" i="0" smtClean="0">
                          <a:solidFill>
                            <a:srgbClr val="72528A"/>
                          </a:solidFill>
                          <a:latin typeface="Cambria Math" panose="02040503050406030204" pitchFamily="18" charset="0"/>
                        </a:rPr>
                        <m:t>𝐦𝐚𝐱</m:t>
                      </m:r>
                      <m:d>
                        <m:dPr>
                          <m:ctrlPr>
                            <a:rPr lang="en-US" altLang="zh-CN" sz="2000" b="1" i="1" smtClean="0">
                              <a:solidFill>
                                <a:srgbClr val="72528A"/>
                              </a:solidFill>
                              <a:latin typeface="Cambria Math" panose="02040503050406030204" pitchFamily="18" charset="0"/>
                            </a:rPr>
                          </m:ctrlPr>
                        </m:dPr>
                        <m:e>
                          <m:sSub>
                            <m:sSubPr>
                              <m:ctrlPr>
                                <a:rPr lang="en-US" altLang="zh-CN" sz="2000" b="1" i="1" smtClean="0">
                                  <a:solidFill>
                                    <a:srgbClr val="72528A"/>
                                  </a:solidFill>
                                  <a:latin typeface="Cambria Math" panose="02040503050406030204" pitchFamily="18" charset="0"/>
                                </a:rPr>
                              </m:ctrlPr>
                            </m:sSubPr>
                            <m:e>
                              <m:r>
                                <a:rPr lang="en-US" altLang="zh-CN" sz="2000" b="1" i="1" smtClean="0">
                                  <a:solidFill>
                                    <a:srgbClr val="72528A"/>
                                  </a:solidFill>
                                  <a:latin typeface="Cambria Math" panose="02040503050406030204" pitchFamily="18" charset="0"/>
                                </a:rPr>
                                <m:t>𝑻</m:t>
                              </m:r>
                            </m:e>
                            <m:sub>
                              <m:r>
                                <a:rPr lang="en-US" altLang="zh-CN" sz="2000" b="1" i="1" smtClean="0">
                                  <a:solidFill>
                                    <a:srgbClr val="72528A"/>
                                  </a:solidFill>
                                  <a:latin typeface="Cambria Math" panose="02040503050406030204" pitchFamily="18" charset="0"/>
                                </a:rPr>
                                <m:t>𝒊</m:t>
                              </m:r>
                            </m:sub>
                          </m:sSub>
                        </m:e>
                      </m:d>
                      <m:r>
                        <a:rPr lang="en-US" altLang="zh-CN" sz="2000" b="1" i="1" smtClean="0">
                          <a:solidFill>
                            <a:srgbClr val="72528A"/>
                          </a:solidFill>
                          <a:latin typeface="Cambria Math" panose="02040503050406030204" pitchFamily="18" charset="0"/>
                        </a:rPr>
                        <m:t>=</m:t>
                      </m:r>
                      <m:r>
                        <a:rPr lang="en-US" altLang="zh-CN" sz="2000" b="1" i="0" smtClean="0">
                          <a:solidFill>
                            <a:srgbClr val="72528A"/>
                          </a:solidFill>
                          <a:latin typeface="Cambria Math" panose="02040503050406030204" pitchFamily="18" charset="0"/>
                        </a:rPr>
                        <m:t>𝐦𝐚𝐱</m:t>
                      </m:r>
                      <m:d>
                        <m:dPr>
                          <m:ctrlPr>
                            <a:rPr lang="en-US" altLang="zh-CN" sz="2000" b="1" i="1" smtClean="0">
                              <a:solidFill>
                                <a:srgbClr val="72528A"/>
                              </a:solidFill>
                              <a:latin typeface="Cambria Math" panose="02040503050406030204" pitchFamily="18" charset="0"/>
                            </a:rPr>
                          </m:ctrlPr>
                        </m:dPr>
                        <m:e>
                          <m:sSub>
                            <m:sSubPr>
                              <m:ctrlPr>
                                <a:rPr lang="en-US" altLang="zh-CN" sz="2000" b="1" i="1" smtClean="0">
                                  <a:solidFill>
                                    <a:srgbClr val="72528A"/>
                                  </a:solidFill>
                                  <a:latin typeface="Cambria Math" panose="02040503050406030204" pitchFamily="18" charset="0"/>
                                </a:rPr>
                              </m:ctrlPr>
                            </m:sSubPr>
                            <m:e>
                              <m:r>
                                <a:rPr lang="en-US" altLang="zh-CN" sz="2000" b="1" i="1" smtClean="0">
                                  <a:solidFill>
                                    <a:srgbClr val="72528A"/>
                                  </a:solidFill>
                                  <a:latin typeface="Cambria Math" panose="02040503050406030204" pitchFamily="18" charset="0"/>
                                </a:rPr>
                                <m:t>𝑻</m:t>
                              </m:r>
                            </m:e>
                            <m:sub>
                              <m:r>
                                <a:rPr lang="en-US" altLang="zh-CN" sz="2000" b="1" i="1" smtClean="0">
                                  <a:solidFill>
                                    <a:srgbClr val="72528A"/>
                                  </a:solidFill>
                                  <a:latin typeface="Cambria Math" panose="02040503050406030204" pitchFamily="18" charset="0"/>
                                </a:rPr>
                                <m:t>𝒊𝒃</m:t>
                              </m:r>
                            </m:sub>
                          </m:sSub>
                          <m:r>
                            <a:rPr lang="en-US" altLang="zh-CN" sz="2000" b="1" i="1" smtClean="0">
                              <a:solidFill>
                                <a:srgbClr val="72528A"/>
                              </a:solidFill>
                              <a:latin typeface="Cambria Math" panose="02040503050406030204" pitchFamily="18" charset="0"/>
                            </a:rPr>
                            <m:t>+</m:t>
                          </m:r>
                          <m:sSub>
                            <m:sSubPr>
                              <m:ctrlPr>
                                <a:rPr lang="en-US" altLang="zh-CN" sz="2000" b="1" i="1" smtClean="0">
                                  <a:solidFill>
                                    <a:srgbClr val="72528A"/>
                                  </a:solidFill>
                                  <a:latin typeface="Cambria Math" panose="02040503050406030204" pitchFamily="18" charset="0"/>
                                </a:rPr>
                              </m:ctrlPr>
                            </m:sSubPr>
                            <m:e>
                              <m:r>
                                <a:rPr lang="en-US" altLang="zh-CN" sz="2000" b="1" i="1" smtClean="0">
                                  <a:solidFill>
                                    <a:srgbClr val="72528A"/>
                                  </a:solidFill>
                                  <a:latin typeface="Cambria Math" panose="02040503050406030204" pitchFamily="18" charset="0"/>
                                </a:rPr>
                                <m:t>𝑻</m:t>
                              </m:r>
                            </m:e>
                            <m:sub>
                              <m:r>
                                <a:rPr lang="en-US" altLang="zh-CN" sz="2000" b="1" i="1" smtClean="0">
                                  <a:solidFill>
                                    <a:srgbClr val="72528A"/>
                                  </a:solidFill>
                                  <a:latin typeface="Cambria Math" panose="02040503050406030204" pitchFamily="18" charset="0"/>
                                </a:rPr>
                                <m:t>𝒊𝒔</m:t>
                              </m:r>
                              <m:r>
                                <a:rPr lang="en-US" altLang="zh-CN" sz="2000" b="1" i="1" smtClean="0">
                                  <a:solidFill>
                                    <a:srgbClr val="72528A"/>
                                  </a:solidFill>
                                  <a:latin typeface="Cambria Math" panose="02040503050406030204" pitchFamily="18" charset="0"/>
                                </a:rPr>
                                <m:t>𝟏</m:t>
                              </m:r>
                            </m:sub>
                          </m:sSub>
                          <m:r>
                            <a:rPr lang="en-US" altLang="zh-CN" sz="2000" b="1" i="1" smtClean="0">
                              <a:solidFill>
                                <a:srgbClr val="72528A"/>
                              </a:solidFill>
                              <a:latin typeface="Cambria Math" panose="02040503050406030204" pitchFamily="18" charset="0"/>
                            </a:rPr>
                            <m:t>+</m:t>
                          </m:r>
                          <m:sSub>
                            <m:sSubPr>
                              <m:ctrlPr>
                                <a:rPr lang="en-US" altLang="zh-CN" sz="2000" b="1" i="1" smtClean="0">
                                  <a:solidFill>
                                    <a:srgbClr val="72528A"/>
                                  </a:solidFill>
                                  <a:latin typeface="Cambria Math" panose="02040503050406030204" pitchFamily="18" charset="0"/>
                                </a:rPr>
                              </m:ctrlPr>
                            </m:sSubPr>
                            <m:e>
                              <m:r>
                                <a:rPr lang="en-US" altLang="zh-CN" sz="2000" b="1" i="1" smtClean="0">
                                  <a:solidFill>
                                    <a:srgbClr val="72528A"/>
                                  </a:solidFill>
                                  <a:latin typeface="Cambria Math" panose="02040503050406030204" pitchFamily="18" charset="0"/>
                                </a:rPr>
                                <m:t>𝑻</m:t>
                              </m:r>
                            </m:e>
                            <m:sub>
                              <m:r>
                                <a:rPr lang="en-US" altLang="zh-CN" sz="2000" b="1" i="1" smtClean="0">
                                  <a:solidFill>
                                    <a:srgbClr val="72528A"/>
                                  </a:solidFill>
                                  <a:latin typeface="Cambria Math" panose="02040503050406030204" pitchFamily="18" charset="0"/>
                                </a:rPr>
                                <m:t>𝒊𝒔</m:t>
                              </m:r>
                              <m:r>
                                <a:rPr lang="en-US" altLang="zh-CN" sz="2000" b="1" i="1" smtClean="0">
                                  <a:solidFill>
                                    <a:srgbClr val="72528A"/>
                                  </a:solidFill>
                                  <a:latin typeface="Cambria Math" panose="02040503050406030204" pitchFamily="18" charset="0"/>
                                </a:rPr>
                                <m:t>𝟐</m:t>
                              </m:r>
                            </m:sub>
                          </m:sSub>
                          <m:r>
                            <a:rPr lang="en-US" altLang="zh-CN" sz="2000" b="1" i="1" smtClean="0">
                              <a:solidFill>
                                <a:srgbClr val="72528A"/>
                              </a:solidFill>
                              <a:latin typeface="Cambria Math" panose="02040503050406030204" pitchFamily="18" charset="0"/>
                            </a:rPr>
                            <m:t>+</m:t>
                          </m:r>
                          <m:sSub>
                            <m:sSubPr>
                              <m:ctrlPr>
                                <a:rPr lang="en-US" altLang="zh-CN" sz="2000" b="1" i="1" smtClean="0">
                                  <a:solidFill>
                                    <a:srgbClr val="72528A"/>
                                  </a:solidFill>
                                  <a:latin typeface="Cambria Math" panose="02040503050406030204" pitchFamily="18" charset="0"/>
                                </a:rPr>
                              </m:ctrlPr>
                            </m:sSubPr>
                            <m:e>
                              <m:r>
                                <a:rPr lang="en-US" altLang="zh-CN" sz="2000" b="1" i="1" smtClean="0">
                                  <a:solidFill>
                                    <a:srgbClr val="72528A"/>
                                  </a:solidFill>
                                  <a:latin typeface="Cambria Math" panose="02040503050406030204" pitchFamily="18" charset="0"/>
                                </a:rPr>
                                <m:t>𝑻</m:t>
                              </m:r>
                            </m:e>
                            <m:sub>
                              <m:r>
                                <a:rPr lang="en-US" altLang="zh-CN" sz="2000" b="1" i="1" smtClean="0">
                                  <a:solidFill>
                                    <a:srgbClr val="72528A"/>
                                  </a:solidFill>
                                  <a:latin typeface="Cambria Math" panose="02040503050406030204" pitchFamily="18" charset="0"/>
                                </a:rPr>
                                <m:t>𝒊𝒋</m:t>
                              </m:r>
                            </m:sub>
                          </m:sSub>
                        </m:e>
                      </m:d>
                      <m:r>
                        <a:rPr lang="en-US" altLang="zh-CN" sz="2000" b="1" i="1" smtClean="0">
                          <a:solidFill>
                            <a:srgbClr val="72528A"/>
                          </a:solidFill>
                          <a:latin typeface="Cambria Math" panose="02040503050406030204" pitchFamily="18" charset="0"/>
                        </a:rPr>
                        <m:t> </m:t>
                      </m:r>
                      <m:d>
                        <m:dPr>
                          <m:ctrlPr>
                            <a:rPr lang="en-US" altLang="zh-CN" sz="2000" b="1" i="1" smtClean="0">
                              <a:solidFill>
                                <a:srgbClr val="72528A"/>
                              </a:solidFill>
                              <a:latin typeface="Cambria Math" panose="02040503050406030204" pitchFamily="18" charset="0"/>
                            </a:rPr>
                          </m:ctrlPr>
                        </m:dPr>
                        <m:e>
                          <m:r>
                            <a:rPr lang="en-US" altLang="zh-CN" sz="2000" b="1" i="1" smtClean="0">
                              <a:solidFill>
                                <a:srgbClr val="72528A"/>
                              </a:solidFill>
                              <a:latin typeface="Cambria Math" panose="02040503050406030204" pitchFamily="18" charset="0"/>
                            </a:rPr>
                            <m:t>𝒊</m:t>
                          </m:r>
                          <m:r>
                            <a:rPr lang="en-US" altLang="zh-CN" sz="2000" b="1" i="1" smtClean="0">
                              <a:solidFill>
                                <a:srgbClr val="72528A"/>
                              </a:solidFill>
                              <a:latin typeface="Cambria Math" panose="02040503050406030204" pitchFamily="18" charset="0"/>
                            </a:rPr>
                            <m:t>=</m:t>
                          </m:r>
                          <m:r>
                            <a:rPr lang="en-US" altLang="zh-CN" sz="2000" b="1" i="1" smtClean="0">
                              <a:solidFill>
                                <a:srgbClr val="72528A"/>
                              </a:solidFill>
                              <a:latin typeface="Cambria Math" panose="02040503050406030204" pitchFamily="18" charset="0"/>
                            </a:rPr>
                            <m:t>𝟏</m:t>
                          </m:r>
                          <m:r>
                            <a:rPr lang="en-US" altLang="zh-CN" sz="2000" b="1" i="1" smtClean="0">
                              <a:solidFill>
                                <a:srgbClr val="72528A"/>
                              </a:solidFill>
                              <a:latin typeface="Cambria Math" panose="02040503050406030204" pitchFamily="18" charset="0"/>
                            </a:rPr>
                            <m:t>,</m:t>
                          </m:r>
                          <m:r>
                            <a:rPr lang="en-US" altLang="zh-CN" sz="2000" b="1" i="1" smtClean="0">
                              <a:solidFill>
                                <a:srgbClr val="72528A"/>
                              </a:solidFill>
                              <a:latin typeface="Cambria Math" panose="02040503050406030204" pitchFamily="18" charset="0"/>
                            </a:rPr>
                            <m:t>𝟐</m:t>
                          </m:r>
                          <m:r>
                            <a:rPr lang="en-US" altLang="zh-CN" sz="2000" b="1" i="1" smtClean="0">
                              <a:solidFill>
                                <a:srgbClr val="72528A"/>
                              </a:solidFill>
                              <a:latin typeface="Cambria Math" panose="02040503050406030204" pitchFamily="18" charset="0"/>
                            </a:rPr>
                            <m:t>,</m:t>
                          </m:r>
                          <m:r>
                            <a:rPr lang="en-US" altLang="zh-CN" sz="2000" b="1" i="1" smtClean="0">
                              <a:solidFill>
                                <a:srgbClr val="72528A"/>
                              </a:solidFill>
                              <a:latin typeface="Cambria Math" panose="02040503050406030204" pitchFamily="18" charset="0"/>
                            </a:rPr>
                            <m:t>𝟑</m:t>
                          </m:r>
                          <m:r>
                            <a:rPr lang="en-US" altLang="zh-CN" sz="2000" b="1" i="1" smtClean="0">
                              <a:solidFill>
                                <a:srgbClr val="72528A"/>
                              </a:solidFill>
                              <a:latin typeface="Cambria Math" panose="02040503050406030204" pitchFamily="18" charset="0"/>
                            </a:rPr>
                            <m:t>…</m:t>
                          </m:r>
                          <m:r>
                            <a:rPr lang="en-US" altLang="zh-CN" sz="2000" b="1" i="1" smtClean="0">
                              <a:solidFill>
                                <a:srgbClr val="72528A"/>
                              </a:solidFill>
                              <a:latin typeface="Cambria Math" panose="02040503050406030204" pitchFamily="18" charset="0"/>
                            </a:rPr>
                            <m:t>𝟐𝟎</m:t>
                          </m:r>
                        </m:e>
                      </m:d>
                    </m:oMath>
                  </m:oMathPara>
                </a14:m>
                <a:endParaRPr lang="en-US" altLang="zh-CN" sz="2000" b="1" i="1" dirty="0"/>
              </a:p>
              <a:p>
                <a:pPr>
                  <a:lnSpc>
                    <a:spcPct val="150000"/>
                  </a:lnSpc>
                </a:pPr>
                <a:r>
                  <a:rPr lang="zh-CN" altLang="en-US" sz="2000" b="1" dirty="0">
                    <a:solidFill>
                      <a:schemeClr val="tx1"/>
                    </a:solidFill>
                  </a:rPr>
                  <a:t>        其中</a:t>
                </a:r>
                <a:r>
                  <a:rPr lang="en-US" altLang="zh-CN" sz="2000" b="1" dirty="0"/>
                  <a:t>:</a:t>
                </a:r>
                <a:endParaRPr lang="en-US" altLang="zh-CN" sz="2000" b="1" dirty="0">
                  <a:solidFill>
                    <a:schemeClr val="tx1"/>
                  </a:solidFill>
                </a:endParaRPr>
              </a:p>
              <a:p>
                <a:pPr>
                  <a:lnSpc>
                    <a:spcPct val="150000"/>
                  </a:lnSpc>
                </a:pPr>
                <a14:m>
                  <m:oMathPara xmlns:m="http://schemas.openxmlformats.org/officeDocument/2006/math">
                    <m:oMathParaPr>
                      <m:jc m:val="centerGroup"/>
                    </m:oMathParaPr>
                    <m:oMath xmlns:m="http://schemas.openxmlformats.org/officeDocument/2006/math">
                      <m:d>
                        <m:dPr>
                          <m:begChr m:val="{"/>
                          <m:endChr m:val=""/>
                          <m:ctrlPr>
                            <a:rPr lang="en-US" altLang="zh-CN" sz="2000" b="1" i="1" smtClean="0">
                              <a:solidFill>
                                <a:srgbClr val="72528A"/>
                              </a:solidFill>
                              <a:latin typeface="Cambria Math" panose="02040503050406030204" pitchFamily="18" charset="0"/>
                            </a:rPr>
                          </m:ctrlPr>
                        </m:dPr>
                        <m:e>
                          <m:eqArr>
                            <m:eqArrPr>
                              <m:ctrlPr>
                                <a:rPr lang="en-US" altLang="zh-CN" sz="2000" b="1" i="1" smtClean="0">
                                  <a:solidFill>
                                    <a:srgbClr val="72528A"/>
                                  </a:solidFill>
                                  <a:latin typeface="Cambria Math" panose="02040503050406030204" pitchFamily="18" charset="0"/>
                                </a:rPr>
                              </m:ctrlPr>
                            </m:eqArrPr>
                            <m:e>
                              <m:sSub>
                                <m:sSubPr>
                                  <m:ctrlPr>
                                    <a:rPr lang="en-US" altLang="zh-CN" sz="2000" b="1" i="1" smtClean="0">
                                      <a:solidFill>
                                        <a:srgbClr val="72528A"/>
                                      </a:solidFill>
                                      <a:latin typeface="Cambria Math" panose="02040503050406030204" pitchFamily="18" charset="0"/>
                                    </a:rPr>
                                  </m:ctrlPr>
                                </m:sSubPr>
                                <m:e>
                                  <m:r>
                                    <a:rPr lang="en-US" altLang="zh-CN" sz="2000" b="1" i="1" smtClean="0">
                                      <a:solidFill>
                                        <a:srgbClr val="72528A"/>
                                      </a:solidFill>
                                      <a:latin typeface="Cambria Math" panose="02040503050406030204" pitchFamily="18" charset="0"/>
                                    </a:rPr>
                                    <m:t>𝑻</m:t>
                                  </m:r>
                                </m:e>
                                <m:sub>
                                  <m:r>
                                    <a:rPr lang="en-US" altLang="zh-CN" sz="2000" b="1" i="1" smtClean="0">
                                      <a:solidFill>
                                        <a:srgbClr val="72528A"/>
                                      </a:solidFill>
                                      <a:latin typeface="Cambria Math" panose="02040503050406030204" pitchFamily="18" charset="0"/>
                                    </a:rPr>
                                    <m:t>𝒊𝒃</m:t>
                                  </m:r>
                                </m:sub>
                              </m:sSub>
                              <m:r>
                                <a:rPr lang="en-US" altLang="zh-CN" sz="2000" b="1" i="1" smtClean="0">
                                  <a:solidFill>
                                    <a:srgbClr val="72528A"/>
                                  </a:solidFill>
                                  <a:latin typeface="Cambria Math" panose="02040503050406030204" pitchFamily="18" charset="0"/>
                                </a:rPr>
                                <m:t>=</m:t>
                              </m:r>
                              <m:f>
                                <m:fPr>
                                  <m:ctrlPr>
                                    <a:rPr lang="en-US" altLang="zh-CN" sz="2000" b="1" i="1" smtClean="0">
                                      <a:solidFill>
                                        <a:srgbClr val="72528A"/>
                                      </a:solidFill>
                                      <a:latin typeface="Cambria Math" panose="02040503050406030204" pitchFamily="18" charset="0"/>
                                    </a:rPr>
                                  </m:ctrlPr>
                                </m:fPr>
                                <m:num>
                                  <m:sSub>
                                    <m:sSubPr>
                                      <m:ctrlPr>
                                        <a:rPr lang="en-US" altLang="zh-CN" sz="2000" b="1" i="1" smtClean="0">
                                          <a:solidFill>
                                            <a:srgbClr val="72528A"/>
                                          </a:solidFill>
                                          <a:latin typeface="Cambria Math" panose="02040503050406030204" pitchFamily="18" charset="0"/>
                                        </a:rPr>
                                      </m:ctrlPr>
                                    </m:sSubPr>
                                    <m:e>
                                      <m:r>
                                        <a:rPr lang="en-US" altLang="zh-CN" sz="2000" b="1" i="1" smtClean="0">
                                          <a:solidFill>
                                            <a:srgbClr val="72528A"/>
                                          </a:solidFill>
                                          <a:latin typeface="Cambria Math" panose="02040503050406030204" pitchFamily="18" charset="0"/>
                                        </a:rPr>
                                        <m:t>𝑺</m:t>
                                      </m:r>
                                    </m:e>
                                    <m:sub>
                                      <m:r>
                                        <a:rPr lang="en-US" altLang="zh-CN" sz="2000" b="1" i="1" smtClean="0">
                                          <a:solidFill>
                                            <a:srgbClr val="72528A"/>
                                          </a:solidFill>
                                          <a:latin typeface="Cambria Math" panose="02040503050406030204" pitchFamily="18" charset="0"/>
                                        </a:rPr>
                                        <m:t>𝒊𝒃</m:t>
                                      </m:r>
                                    </m:sub>
                                  </m:sSub>
                                </m:num>
                                <m:den>
                                  <m:sSub>
                                    <m:sSubPr>
                                      <m:ctrlPr>
                                        <a:rPr lang="en-US" altLang="zh-CN" sz="2000" b="1" i="1" smtClean="0">
                                          <a:solidFill>
                                            <a:srgbClr val="72528A"/>
                                          </a:solidFill>
                                          <a:latin typeface="Cambria Math" panose="02040503050406030204" pitchFamily="18" charset="0"/>
                                        </a:rPr>
                                      </m:ctrlPr>
                                    </m:sSubPr>
                                    <m:e>
                                      <m:r>
                                        <a:rPr lang="en-US" altLang="zh-CN" sz="2000" b="1" i="1" smtClean="0">
                                          <a:solidFill>
                                            <a:srgbClr val="72528A"/>
                                          </a:solidFill>
                                          <a:latin typeface="Cambria Math" panose="02040503050406030204" pitchFamily="18" charset="0"/>
                                        </a:rPr>
                                        <m:t>𝒗</m:t>
                                      </m:r>
                                    </m:e>
                                    <m:sub>
                                      <m:r>
                                        <a:rPr lang="en-US" altLang="zh-CN" sz="2000" b="1" i="1" smtClean="0">
                                          <a:solidFill>
                                            <a:srgbClr val="72528A"/>
                                          </a:solidFill>
                                          <a:latin typeface="Cambria Math" panose="02040503050406030204" pitchFamily="18" charset="0"/>
                                        </a:rPr>
                                        <m:t>𝒃</m:t>
                                      </m:r>
                                    </m:sub>
                                  </m:sSub>
                                  <m:sSub>
                                    <m:sSubPr>
                                      <m:ctrlPr>
                                        <a:rPr lang="en-US" altLang="zh-CN" sz="2000" b="1" i="1" smtClean="0">
                                          <a:solidFill>
                                            <a:srgbClr val="72528A"/>
                                          </a:solidFill>
                                          <a:latin typeface="Cambria Math" panose="02040503050406030204" pitchFamily="18" charset="0"/>
                                        </a:rPr>
                                      </m:ctrlPr>
                                    </m:sSubPr>
                                    <m:e>
                                      <m:r>
                                        <a:rPr lang="en-US" altLang="zh-CN" sz="2000" b="1" i="1" smtClean="0">
                                          <a:solidFill>
                                            <a:srgbClr val="72528A"/>
                                          </a:solidFill>
                                          <a:latin typeface="Cambria Math" panose="02040503050406030204" pitchFamily="18" charset="0"/>
                                        </a:rPr>
                                        <m:t>𝑹</m:t>
                                      </m:r>
                                    </m:e>
                                    <m:sub>
                                      <m:r>
                                        <a:rPr lang="en-US" altLang="zh-CN" sz="2000" b="1" i="1" smtClean="0">
                                          <a:solidFill>
                                            <a:srgbClr val="72528A"/>
                                          </a:solidFill>
                                          <a:latin typeface="Cambria Math" panose="02040503050406030204" pitchFamily="18" charset="0"/>
                                        </a:rPr>
                                        <m:t>𝒕</m:t>
                                      </m:r>
                                    </m:sub>
                                  </m:sSub>
                                </m:den>
                              </m:f>
                              <m:sSub>
                                <m:sSubPr>
                                  <m:ctrlPr>
                                    <a:rPr lang="en-US" altLang="zh-CN" sz="2000" b="1" i="1">
                                      <a:solidFill>
                                        <a:srgbClr val="72528A"/>
                                      </a:solidFill>
                                      <a:latin typeface="Cambria Math" panose="02040503050406030204" pitchFamily="18" charset="0"/>
                                    </a:rPr>
                                  </m:ctrlPr>
                                </m:sSubPr>
                                <m:e>
                                  <m:r>
                                    <a:rPr lang="en-US" altLang="zh-CN" sz="2000" b="1" i="1" smtClean="0">
                                      <a:solidFill>
                                        <a:srgbClr val="72528A"/>
                                      </a:solidFill>
                                      <a:latin typeface="Cambria Math" panose="02040503050406030204" pitchFamily="18" charset="0"/>
                                    </a:rPr>
                                    <m:t> , </m:t>
                                  </m:r>
                                  <m:r>
                                    <a:rPr lang="en-US" altLang="zh-CN" sz="2000" b="1" i="1">
                                      <a:solidFill>
                                        <a:srgbClr val="72528A"/>
                                      </a:solidFill>
                                      <a:latin typeface="Cambria Math" panose="02040503050406030204" pitchFamily="18" charset="0"/>
                                    </a:rPr>
                                    <m:t>𝑻</m:t>
                                  </m:r>
                                </m:e>
                                <m:sub>
                                  <m:r>
                                    <a:rPr lang="en-US" altLang="zh-CN" sz="2000" b="1" i="1">
                                      <a:solidFill>
                                        <a:srgbClr val="72528A"/>
                                      </a:solidFill>
                                      <a:latin typeface="Cambria Math" panose="02040503050406030204" pitchFamily="18" charset="0"/>
                                    </a:rPr>
                                    <m:t>𝒊</m:t>
                                  </m:r>
                                  <m:r>
                                    <a:rPr lang="en-US" altLang="zh-CN" sz="2000" b="1" i="1">
                                      <a:solidFill>
                                        <a:srgbClr val="72528A"/>
                                      </a:solidFill>
                                      <a:latin typeface="Cambria Math" panose="02040503050406030204" pitchFamily="18" charset="0"/>
                                    </a:rPr>
                                    <m:t>𝒔</m:t>
                                  </m:r>
                                  <m:r>
                                    <a:rPr lang="en-US" altLang="zh-CN" sz="2000" b="1" i="1">
                                      <a:solidFill>
                                        <a:srgbClr val="72528A"/>
                                      </a:solidFill>
                                      <a:latin typeface="Cambria Math" panose="02040503050406030204" pitchFamily="18" charset="0"/>
                                    </a:rPr>
                                    <m:t>𝟏</m:t>
                                  </m:r>
                                </m:sub>
                              </m:sSub>
                              <m:r>
                                <a:rPr lang="en-US" altLang="zh-CN" sz="2000" b="1" i="1">
                                  <a:solidFill>
                                    <a:srgbClr val="72528A"/>
                                  </a:solidFill>
                                  <a:latin typeface="Cambria Math" panose="02040503050406030204" pitchFamily="18" charset="0"/>
                                </a:rPr>
                                <m:t>=</m:t>
                              </m:r>
                              <m:f>
                                <m:fPr>
                                  <m:ctrlPr>
                                    <a:rPr lang="en-US" altLang="zh-CN" sz="2000" b="1" i="1">
                                      <a:solidFill>
                                        <a:srgbClr val="72528A"/>
                                      </a:solidFill>
                                      <a:latin typeface="Cambria Math" panose="02040503050406030204" pitchFamily="18" charset="0"/>
                                    </a:rPr>
                                  </m:ctrlPr>
                                </m:fPr>
                                <m:num>
                                  <m:sSub>
                                    <m:sSubPr>
                                      <m:ctrlPr>
                                        <a:rPr lang="en-US" altLang="zh-CN" sz="2000" b="1" i="1">
                                          <a:solidFill>
                                            <a:srgbClr val="72528A"/>
                                          </a:solidFill>
                                          <a:latin typeface="Cambria Math" panose="02040503050406030204" pitchFamily="18" charset="0"/>
                                        </a:rPr>
                                      </m:ctrlPr>
                                    </m:sSubPr>
                                    <m:e>
                                      <m:r>
                                        <a:rPr lang="en-US" altLang="zh-CN" sz="2000" b="1" i="1">
                                          <a:solidFill>
                                            <a:srgbClr val="72528A"/>
                                          </a:solidFill>
                                          <a:latin typeface="Cambria Math" panose="02040503050406030204" pitchFamily="18" charset="0"/>
                                        </a:rPr>
                                        <m:t>𝑺</m:t>
                                      </m:r>
                                    </m:e>
                                    <m:sub>
                                      <m:r>
                                        <a:rPr lang="en-US" altLang="zh-CN" sz="2000" b="1" i="1">
                                          <a:solidFill>
                                            <a:srgbClr val="72528A"/>
                                          </a:solidFill>
                                          <a:latin typeface="Cambria Math" panose="02040503050406030204" pitchFamily="18" charset="0"/>
                                        </a:rPr>
                                        <m:t>𝒊</m:t>
                                      </m:r>
                                      <m:r>
                                        <a:rPr lang="en-US" altLang="zh-CN" sz="2000" b="1" i="1">
                                          <a:solidFill>
                                            <a:srgbClr val="72528A"/>
                                          </a:solidFill>
                                          <a:latin typeface="Cambria Math" panose="02040503050406030204" pitchFamily="18" charset="0"/>
                                        </a:rPr>
                                        <m:t>𝒔</m:t>
                                      </m:r>
                                    </m:sub>
                                  </m:sSub>
                                </m:num>
                                <m:den>
                                  <m:sSub>
                                    <m:sSubPr>
                                      <m:ctrlPr>
                                        <a:rPr lang="en-US" altLang="zh-CN" sz="2000" b="1" i="1">
                                          <a:solidFill>
                                            <a:srgbClr val="72528A"/>
                                          </a:solidFill>
                                          <a:latin typeface="Cambria Math" panose="02040503050406030204" pitchFamily="18" charset="0"/>
                                        </a:rPr>
                                      </m:ctrlPr>
                                    </m:sSubPr>
                                    <m:e>
                                      <m:r>
                                        <a:rPr lang="en-US" altLang="zh-CN" sz="2000" b="1" i="1">
                                          <a:solidFill>
                                            <a:srgbClr val="72528A"/>
                                          </a:solidFill>
                                          <a:latin typeface="Cambria Math" panose="02040503050406030204" pitchFamily="18" charset="0"/>
                                        </a:rPr>
                                        <m:t>𝒗</m:t>
                                      </m:r>
                                    </m:e>
                                    <m:sub>
                                      <m:r>
                                        <a:rPr lang="en-US" altLang="zh-CN" sz="2000" b="1" i="1">
                                          <a:solidFill>
                                            <a:srgbClr val="72528A"/>
                                          </a:solidFill>
                                          <a:latin typeface="Cambria Math" panose="02040503050406030204" pitchFamily="18" charset="0"/>
                                        </a:rPr>
                                        <m:t>𝒔</m:t>
                                      </m:r>
                                    </m:sub>
                                  </m:sSub>
                                  <m:sSub>
                                    <m:sSubPr>
                                      <m:ctrlPr>
                                        <a:rPr lang="en-US" altLang="zh-CN" sz="2000" b="1" i="1">
                                          <a:solidFill>
                                            <a:srgbClr val="72528A"/>
                                          </a:solidFill>
                                          <a:latin typeface="Cambria Math" panose="02040503050406030204" pitchFamily="18" charset="0"/>
                                        </a:rPr>
                                      </m:ctrlPr>
                                    </m:sSubPr>
                                    <m:e>
                                      <m:r>
                                        <a:rPr lang="en-US" altLang="zh-CN" sz="2000" b="1" i="1">
                                          <a:solidFill>
                                            <a:srgbClr val="72528A"/>
                                          </a:solidFill>
                                          <a:latin typeface="Cambria Math" panose="02040503050406030204" pitchFamily="18" charset="0"/>
                                        </a:rPr>
                                        <m:t>𝑹</m:t>
                                      </m:r>
                                    </m:e>
                                    <m:sub>
                                      <m:r>
                                        <a:rPr lang="en-US" altLang="zh-CN" sz="2000" b="1" i="1">
                                          <a:solidFill>
                                            <a:srgbClr val="72528A"/>
                                          </a:solidFill>
                                          <a:latin typeface="Cambria Math" panose="02040503050406030204" pitchFamily="18" charset="0"/>
                                        </a:rPr>
                                        <m:t>𝒕</m:t>
                                      </m:r>
                                    </m:sub>
                                  </m:sSub>
                                </m:den>
                              </m:f>
                              <m:r>
                                <a:rPr lang="en-US" altLang="zh-CN" sz="2000" b="1" i="1" smtClean="0">
                                  <a:solidFill>
                                    <a:srgbClr val="72528A"/>
                                  </a:solidFill>
                                  <a:latin typeface="Cambria Math" panose="02040503050406030204" pitchFamily="18" charset="0"/>
                                </a:rPr>
                                <m:t> ,</m:t>
                              </m:r>
                              <m:sSub>
                                <m:sSubPr>
                                  <m:ctrlPr>
                                    <a:rPr lang="en-US" altLang="zh-CN" sz="2000" b="1" i="1">
                                      <a:solidFill>
                                        <a:srgbClr val="72528A"/>
                                      </a:solidFill>
                                      <a:latin typeface="Cambria Math" panose="02040503050406030204" pitchFamily="18" charset="0"/>
                                    </a:rPr>
                                  </m:ctrlPr>
                                </m:sSubPr>
                                <m:e>
                                  <m:r>
                                    <a:rPr lang="en-US" altLang="zh-CN" sz="2000" b="1" i="1" smtClean="0">
                                      <a:solidFill>
                                        <a:srgbClr val="72528A"/>
                                      </a:solidFill>
                                      <a:latin typeface="Cambria Math" panose="02040503050406030204" pitchFamily="18" charset="0"/>
                                    </a:rPr>
                                    <m:t> </m:t>
                                  </m:r>
                                  <m:r>
                                    <a:rPr lang="en-US" altLang="zh-CN" sz="2000" b="1" i="1">
                                      <a:solidFill>
                                        <a:srgbClr val="72528A"/>
                                      </a:solidFill>
                                      <a:latin typeface="Cambria Math" panose="02040503050406030204" pitchFamily="18" charset="0"/>
                                    </a:rPr>
                                    <m:t>𝑻</m:t>
                                  </m:r>
                                </m:e>
                                <m:sub>
                                  <m:r>
                                    <a:rPr lang="en-US" altLang="zh-CN" sz="2000" b="1" i="1">
                                      <a:solidFill>
                                        <a:srgbClr val="72528A"/>
                                      </a:solidFill>
                                      <a:latin typeface="Cambria Math" panose="02040503050406030204" pitchFamily="18" charset="0"/>
                                    </a:rPr>
                                    <m:t>𝒊𝒔</m:t>
                                  </m:r>
                                  <m:r>
                                    <a:rPr lang="en-US" altLang="zh-CN" sz="2000" b="1" i="1">
                                      <a:solidFill>
                                        <a:srgbClr val="72528A"/>
                                      </a:solidFill>
                                      <a:latin typeface="Cambria Math" panose="02040503050406030204" pitchFamily="18" charset="0"/>
                                    </a:rPr>
                                    <m:t>𝟐</m:t>
                                  </m:r>
                                </m:sub>
                              </m:sSub>
                              <m:r>
                                <a:rPr lang="en-US" altLang="zh-CN" sz="2000" b="1" i="1">
                                  <a:solidFill>
                                    <a:srgbClr val="72528A"/>
                                  </a:solidFill>
                                  <a:latin typeface="Cambria Math" panose="02040503050406030204" pitchFamily="18" charset="0"/>
                                </a:rPr>
                                <m:t>=</m:t>
                              </m:r>
                              <m:r>
                                <a:rPr lang="en-US" altLang="zh-CN" sz="2000" b="1" i="1">
                                  <a:solidFill>
                                    <a:srgbClr val="72528A"/>
                                  </a:solidFill>
                                  <a:latin typeface="Cambria Math" panose="02040503050406030204" pitchFamily="18" charset="0"/>
                                </a:rPr>
                                <m:t>𝒏</m:t>
                              </m:r>
                              <m:sSub>
                                <m:sSubPr>
                                  <m:ctrlPr>
                                    <a:rPr lang="en-US" altLang="zh-CN" sz="2000" b="1" i="1">
                                      <a:solidFill>
                                        <a:srgbClr val="72528A"/>
                                      </a:solidFill>
                                      <a:latin typeface="Cambria Math" panose="02040503050406030204" pitchFamily="18" charset="0"/>
                                    </a:rPr>
                                  </m:ctrlPr>
                                </m:sSubPr>
                                <m:e>
                                  <m:r>
                                    <a:rPr lang="en-US" altLang="zh-CN" sz="2000" b="1" i="1">
                                      <a:solidFill>
                                        <a:srgbClr val="72528A"/>
                                      </a:solidFill>
                                      <a:latin typeface="Cambria Math" panose="02040503050406030204" pitchFamily="18" charset="0"/>
                                    </a:rPr>
                                    <m:t>𝑻</m:t>
                                  </m:r>
                                </m:e>
                                <m:sub>
                                  <m:r>
                                    <a:rPr lang="en-US" altLang="zh-CN" sz="2000" b="1" i="1">
                                      <a:solidFill>
                                        <a:srgbClr val="72528A"/>
                                      </a:solidFill>
                                      <a:latin typeface="Cambria Math" panose="02040503050406030204" pitchFamily="18" charset="0"/>
                                    </a:rPr>
                                    <m:t>𝒎</m:t>
                                  </m:r>
                                </m:sub>
                              </m:sSub>
                            </m:e>
                            <m:e>
                              <m:sSub>
                                <m:sSubPr>
                                  <m:ctrlPr>
                                    <a:rPr lang="en-US" altLang="zh-CN" sz="2000" b="1" i="1">
                                      <a:solidFill>
                                        <a:srgbClr val="72528A"/>
                                      </a:solidFill>
                                      <a:latin typeface="Cambria Math" panose="02040503050406030204" pitchFamily="18" charset="0"/>
                                      <a:ea typeface="黑体" panose="02010609060101010101" pitchFamily="49" charset="-122"/>
                                    </a:rPr>
                                  </m:ctrlPr>
                                </m:sSubPr>
                                <m:e>
                                  <m:r>
                                    <a:rPr lang="en-US" altLang="zh-CN" sz="2000" b="1" i="1">
                                      <a:solidFill>
                                        <a:srgbClr val="72528A"/>
                                      </a:solidFill>
                                      <a:latin typeface="Cambria Math" panose="02040503050406030204" pitchFamily="18" charset="0"/>
                                      <a:ea typeface="黑体" panose="02010609060101010101" pitchFamily="49" charset="-122"/>
                                    </a:rPr>
                                    <m:t>𝑻</m:t>
                                  </m:r>
                                </m:e>
                                <m:sub>
                                  <m:r>
                                    <a:rPr lang="en-US" altLang="zh-CN" sz="2000" b="1" i="1">
                                      <a:solidFill>
                                        <a:srgbClr val="72528A"/>
                                      </a:solidFill>
                                      <a:latin typeface="Cambria Math" panose="02040503050406030204" pitchFamily="18" charset="0"/>
                                      <a:ea typeface="黑体" panose="02010609060101010101" pitchFamily="49" charset="-122"/>
                                    </a:rPr>
                                    <m:t>𝒊𝒋</m:t>
                                  </m:r>
                                </m:sub>
                              </m:sSub>
                              <m:r>
                                <a:rPr lang="en-US" altLang="zh-CN" sz="2000" b="1" i="1">
                                  <a:solidFill>
                                    <a:srgbClr val="72528A"/>
                                  </a:solidFill>
                                  <a:latin typeface="Cambria Math" panose="02040503050406030204" pitchFamily="18" charset="0"/>
                                  <a:ea typeface="黑体" panose="02010609060101010101" pitchFamily="49" charset="-122"/>
                                </a:rPr>
                                <m:t>=</m:t>
                              </m:r>
                              <m:sSub>
                                <m:sSubPr>
                                  <m:ctrlPr>
                                    <a:rPr lang="en-US" altLang="zh-CN" sz="2000" b="1" i="1" smtClean="0">
                                      <a:solidFill>
                                        <a:srgbClr val="72528A"/>
                                      </a:solidFill>
                                      <a:latin typeface="Cambria Math" panose="02040503050406030204" pitchFamily="18" charset="0"/>
                                      <a:ea typeface="黑体" panose="02010609060101010101" pitchFamily="49" charset="-122"/>
                                    </a:rPr>
                                  </m:ctrlPr>
                                </m:sSubPr>
                                <m:e>
                                  <m:r>
                                    <a:rPr lang="en-US" altLang="zh-CN" sz="2000" b="1" i="1" smtClean="0">
                                      <a:solidFill>
                                        <a:srgbClr val="72528A"/>
                                      </a:solidFill>
                                      <a:latin typeface="Cambria Math" panose="02040503050406030204" pitchFamily="18" charset="0"/>
                                      <a:ea typeface="黑体" panose="02010609060101010101" pitchFamily="49" charset="-122"/>
                                    </a:rPr>
                                    <m:t>𝑻</m:t>
                                  </m:r>
                                </m:e>
                                <m:sub>
                                  <m:d>
                                    <m:dPr>
                                      <m:ctrlPr>
                                        <a:rPr lang="en-US" altLang="zh-CN" sz="2000" b="1" i="1" smtClean="0">
                                          <a:solidFill>
                                            <a:srgbClr val="72528A"/>
                                          </a:solidFill>
                                          <a:latin typeface="Cambria Math" panose="02040503050406030204" pitchFamily="18" charset="0"/>
                                          <a:ea typeface="黑体" panose="02010609060101010101" pitchFamily="49" charset="-122"/>
                                        </a:rPr>
                                      </m:ctrlPr>
                                    </m:dPr>
                                    <m:e>
                                      <m:r>
                                        <a:rPr lang="en-US" altLang="zh-CN" sz="2000" b="1" i="1" smtClean="0">
                                          <a:solidFill>
                                            <a:srgbClr val="72528A"/>
                                          </a:solidFill>
                                          <a:latin typeface="Cambria Math" panose="02040503050406030204" pitchFamily="18" charset="0"/>
                                          <a:ea typeface="黑体" panose="02010609060101010101" pitchFamily="49" charset="-122"/>
                                        </a:rPr>
                                        <m:t>𝟐𝟏</m:t>
                                      </m:r>
                                      <m:r>
                                        <a:rPr lang="en-US" altLang="zh-CN" sz="2000" b="1" i="1" smtClean="0">
                                          <a:solidFill>
                                            <a:srgbClr val="72528A"/>
                                          </a:solidFill>
                                          <a:latin typeface="Cambria Math" panose="02040503050406030204" pitchFamily="18" charset="0"/>
                                          <a:ea typeface="黑体" panose="02010609060101010101" pitchFamily="49" charset="-122"/>
                                        </a:rPr>
                                        <m:t>−</m:t>
                                      </m:r>
                                      <m:r>
                                        <a:rPr lang="en-US" altLang="zh-CN" sz="2000" b="1" i="1" smtClean="0">
                                          <a:solidFill>
                                            <a:srgbClr val="72528A"/>
                                          </a:solidFill>
                                          <a:latin typeface="Cambria Math" panose="02040503050406030204" pitchFamily="18" charset="0"/>
                                          <a:ea typeface="黑体" panose="02010609060101010101" pitchFamily="49" charset="-122"/>
                                        </a:rPr>
                                        <m:t>𝒊</m:t>
                                      </m:r>
                                    </m:e>
                                  </m:d>
                                  <m:r>
                                    <a:rPr lang="en-US" altLang="zh-CN" sz="2000" b="1" i="1" smtClean="0">
                                      <a:solidFill>
                                        <a:srgbClr val="72528A"/>
                                      </a:solidFill>
                                      <a:latin typeface="Cambria Math" panose="02040503050406030204" pitchFamily="18" charset="0"/>
                                      <a:ea typeface="黑体" panose="02010609060101010101" pitchFamily="49" charset="-122"/>
                                    </a:rPr>
                                    <m:t>𝒋</m:t>
                                  </m:r>
                                </m:sub>
                              </m:sSub>
                              <m:r>
                                <a:rPr lang="en-US" altLang="zh-CN" sz="2000" b="1" i="1" smtClean="0">
                                  <a:solidFill>
                                    <a:srgbClr val="72528A"/>
                                  </a:solidFill>
                                  <a:latin typeface="Cambria Math" panose="02040503050406030204" pitchFamily="18" charset="0"/>
                                  <a:ea typeface="黑体" panose="02010609060101010101" pitchFamily="49" charset="-122"/>
                                </a:rPr>
                                <m:t>=</m:t>
                              </m:r>
                              <m:f>
                                <m:fPr>
                                  <m:ctrlPr>
                                    <a:rPr lang="en-US" altLang="zh-CN" sz="2000" b="1" i="1">
                                      <a:solidFill>
                                        <a:srgbClr val="72528A"/>
                                      </a:solidFill>
                                      <a:latin typeface="Cambria Math" panose="02040503050406030204" pitchFamily="18" charset="0"/>
                                      <a:ea typeface="黑体" panose="02010609060101010101" pitchFamily="49" charset="-122"/>
                                    </a:rPr>
                                  </m:ctrlPr>
                                </m:fPr>
                                <m:num>
                                  <m:r>
                                    <a:rPr lang="en-US" altLang="zh-CN" sz="2000" b="1" i="1">
                                      <a:solidFill>
                                        <a:srgbClr val="72528A"/>
                                      </a:solidFill>
                                      <a:latin typeface="Cambria Math" panose="02040503050406030204" pitchFamily="18" charset="0"/>
                                      <a:ea typeface="黑体" panose="02010609060101010101" pitchFamily="49" charset="-122"/>
                                    </a:rPr>
                                    <m:t>𝟖𝟎𝟎</m:t>
                                  </m:r>
                                  <m:r>
                                    <a:rPr lang="en-US" altLang="zh-CN" sz="2000" b="1" i="1">
                                      <a:solidFill>
                                        <a:srgbClr val="72528A"/>
                                      </a:solidFill>
                                      <a:latin typeface="Cambria Math" panose="02040503050406030204" pitchFamily="18" charset="0"/>
                                      <a:ea typeface="黑体" panose="02010609060101010101" pitchFamily="49" charset="-122"/>
                                    </a:rPr>
                                    <m:t>−</m:t>
                                  </m:r>
                                  <m:r>
                                    <a:rPr lang="en-US" altLang="zh-CN" sz="2000" b="1" i="1">
                                      <a:solidFill>
                                        <a:srgbClr val="72528A"/>
                                      </a:solidFill>
                                      <a:latin typeface="Cambria Math" panose="02040503050406030204" pitchFamily="18" charset="0"/>
                                      <a:ea typeface="黑体" panose="02010609060101010101" pitchFamily="49" charset="-122"/>
                                    </a:rPr>
                                    <m:t>𝟐</m:t>
                                  </m:r>
                                  <m:d>
                                    <m:dPr>
                                      <m:ctrlPr>
                                        <a:rPr lang="en-US" altLang="zh-CN" sz="2000" b="1" i="1">
                                          <a:solidFill>
                                            <a:srgbClr val="72528A"/>
                                          </a:solidFill>
                                          <a:latin typeface="Cambria Math" panose="02040503050406030204" pitchFamily="18" charset="0"/>
                                          <a:ea typeface="黑体" panose="02010609060101010101" pitchFamily="49" charset="-122"/>
                                        </a:rPr>
                                      </m:ctrlPr>
                                    </m:dPr>
                                    <m:e>
                                      <m:r>
                                        <a:rPr lang="en-US" altLang="zh-CN" sz="2000" b="1" i="1">
                                          <a:solidFill>
                                            <a:srgbClr val="72528A"/>
                                          </a:solidFill>
                                          <a:latin typeface="Cambria Math" panose="02040503050406030204" pitchFamily="18" charset="0"/>
                                          <a:ea typeface="黑体" panose="02010609060101010101" pitchFamily="49" charset="-122"/>
                                        </a:rPr>
                                        <m:t>𝟐</m:t>
                                      </m:r>
                                      <m:r>
                                        <a:rPr lang="en-US" altLang="zh-CN" sz="2000" b="1" i="1">
                                          <a:solidFill>
                                            <a:srgbClr val="72528A"/>
                                          </a:solidFill>
                                          <a:latin typeface="Cambria Math" panose="02040503050406030204" pitchFamily="18" charset="0"/>
                                          <a:ea typeface="黑体" panose="02010609060101010101" pitchFamily="49" charset="-122"/>
                                        </a:rPr>
                                        <m:t>𝒊</m:t>
                                      </m:r>
                                      <m:r>
                                        <a:rPr lang="en-US" altLang="zh-CN" sz="2000" b="1" i="1">
                                          <a:solidFill>
                                            <a:srgbClr val="72528A"/>
                                          </a:solidFill>
                                          <a:latin typeface="Cambria Math" panose="02040503050406030204" pitchFamily="18" charset="0"/>
                                          <a:ea typeface="黑体" panose="02010609060101010101" pitchFamily="49" charset="-122"/>
                                        </a:rPr>
                                        <m:t>−</m:t>
                                      </m:r>
                                      <m:r>
                                        <a:rPr lang="en-US" altLang="zh-CN" sz="2000" b="1" i="1">
                                          <a:solidFill>
                                            <a:srgbClr val="72528A"/>
                                          </a:solidFill>
                                          <a:latin typeface="Cambria Math" panose="02040503050406030204" pitchFamily="18" charset="0"/>
                                          <a:ea typeface="黑体" panose="02010609060101010101" pitchFamily="49" charset="-122"/>
                                        </a:rPr>
                                        <m:t>𝟏</m:t>
                                      </m:r>
                                    </m:e>
                                  </m:d>
                                  <m:r>
                                    <a:rPr lang="en-US" altLang="zh-CN" sz="2000" b="1" i="1">
                                      <a:solidFill>
                                        <a:srgbClr val="72528A"/>
                                      </a:solidFill>
                                      <a:latin typeface="Cambria Math" panose="02040503050406030204" pitchFamily="18" charset="0"/>
                                      <a:ea typeface="黑体" panose="02010609060101010101" pitchFamily="49" charset="-122"/>
                                    </a:rPr>
                                    <m:t>𝒓</m:t>
                                  </m:r>
                                </m:num>
                                <m:den>
                                  <m:sSub>
                                    <m:sSubPr>
                                      <m:ctrlPr>
                                        <a:rPr lang="en-US" altLang="zh-CN" sz="2000" b="1" i="1">
                                          <a:solidFill>
                                            <a:srgbClr val="72528A"/>
                                          </a:solidFill>
                                          <a:latin typeface="Cambria Math" panose="02040503050406030204" pitchFamily="18" charset="0"/>
                                          <a:ea typeface="黑体" panose="02010609060101010101" pitchFamily="49" charset="-122"/>
                                        </a:rPr>
                                      </m:ctrlPr>
                                    </m:sSubPr>
                                    <m:e>
                                      <m:r>
                                        <a:rPr lang="en-US" altLang="zh-CN" sz="2000" b="1" i="1">
                                          <a:solidFill>
                                            <a:srgbClr val="72528A"/>
                                          </a:solidFill>
                                          <a:latin typeface="Cambria Math" panose="02040503050406030204" pitchFamily="18" charset="0"/>
                                          <a:ea typeface="黑体" panose="02010609060101010101" pitchFamily="49" charset="-122"/>
                                        </a:rPr>
                                        <m:t>𝒗</m:t>
                                      </m:r>
                                    </m:e>
                                    <m:sub>
                                      <m:r>
                                        <a:rPr lang="en-US" altLang="zh-CN" sz="2000" b="1" i="1">
                                          <a:solidFill>
                                            <a:srgbClr val="72528A"/>
                                          </a:solidFill>
                                          <a:latin typeface="Cambria Math" panose="02040503050406030204" pitchFamily="18" charset="0"/>
                                          <a:ea typeface="黑体" panose="02010609060101010101" pitchFamily="49" charset="-122"/>
                                        </a:rPr>
                                        <m:t>𝒃</m:t>
                                      </m:r>
                                    </m:sub>
                                  </m:sSub>
                                  <m:sSub>
                                    <m:sSubPr>
                                      <m:ctrlPr>
                                        <a:rPr lang="en-US" altLang="zh-CN" sz="2000" b="1" i="1">
                                          <a:solidFill>
                                            <a:srgbClr val="72528A"/>
                                          </a:solidFill>
                                          <a:latin typeface="Cambria Math" panose="02040503050406030204" pitchFamily="18" charset="0"/>
                                          <a:ea typeface="黑体" panose="02010609060101010101" pitchFamily="49" charset="-122"/>
                                        </a:rPr>
                                      </m:ctrlPr>
                                    </m:sSubPr>
                                    <m:e>
                                      <m:r>
                                        <a:rPr lang="en-US" altLang="zh-CN" sz="2000" b="1" i="1">
                                          <a:solidFill>
                                            <a:srgbClr val="72528A"/>
                                          </a:solidFill>
                                          <a:latin typeface="Cambria Math" panose="02040503050406030204" pitchFamily="18" charset="0"/>
                                          <a:ea typeface="黑体" panose="02010609060101010101" pitchFamily="49" charset="-122"/>
                                        </a:rPr>
                                        <m:t>𝑹</m:t>
                                      </m:r>
                                    </m:e>
                                    <m:sub>
                                      <m:r>
                                        <a:rPr lang="en-US" altLang="zh-CN" sz="2000" b="1" i="1">
                                          <a:solidFill>
                                            <a:srgbClr val="72528A"/>
                                          </a:solidFill>
                                          <a:latin typeface="Cambria Math" panose="02040503050406030204" pitchFamily="18" charset="0"/>
                                          <a:ea typeface="黑体" panose="02010609060101010101" pitchFamily="49" charset="-122"/>
                                        </a:rPr>
                                        <m:t>𝒕</m:t>
                                      </m:r>
                                    </m:sub>
                                  </m:sSub>
                                </m:den>
                              </m:f>
                            </m:e>
                          </m:eqArr>
                        </m:e>
                      </m:d>
                    </m:oMath>
                  </m:oMathPara>
                </a14:m>
                <a:endParaRPr lang="en-US" altLang="zh-CN" sz="2000" b="1" dirty="0"/>
              </a:p>
              <a:p>
                <a:pPr>
                  <a:lnSpc>
                    <a:spcPct val="150000"/>
                  </a:lnSpc>
                </a:pPr>
                <a:r>
                  <a:rPr lang="zh-CN" altLang="en-US" sz="2000" b="1" dirty="0">
                    <a:solidFill>
                      <a:schemeClr val="tx1"/>
                    </a:solidFill>
                  </a:rPr>
                  <a:t>        经计算：</a:t>
                </a:r>
                <a:endParaRPr lang="en-US" altLang="zh-CN" sz="2000" b="1" dirty="0">
                  <a:solidFill>
                    <a:schemeClr val="tx1"/>
                  </a:solidFill>
                </a:endParaRPr>
              </a:p>
              <a:p>
                <a:pPr>
                  <a:lnSpc>
                    <a:spcPct val="150000"/>
                  </a:lnSpc>
                </a:pPr>
                <a14:m>
                  <m:oMath xmlns:m="http://schemas.openxmlformats.org/officeDocument/2006/math">
                    <m:r>
                      <a:rPr lang="en-US" altLang="zh-CN" sz="2000" b="1" i="1" smtClean="0">
                        <a:solidFill>
                          <a:srgbClr val="72528A"/>
                        </a:solidFill>
                        <a:latin typeface="Cambria Math" panose="02040503050406030204" pitchFamily="18" charset="0"/>
                      </a:rPr>
                      <m:t>                        </m:t>
                    </m:r>
                    <m:r>
                      <a:rPr lang="en-US" altLang="zh-CN" sz="2000" b="1" i="1" smtClean="0">
                        <a:solidFill>
                          <a:srgbClr val="72528A"/>
                        </a:solidFill>
                        <a:latin typeface="Cambria Math" panose="02040503050406030204" pitchFamily="18" charset="0"/>
                      </a:rPr>
                      <m:t>𝑻</m:t>
                    </m:r>
                    <m:r>
                      <a:rPr lang="en-US" altLang="zh-CN" sz="2000" b="1" i="1" smtClean="0">
                        <a:solidFill>
                          <a:srgbClr val="72528A"/>
                        </a:solidFill>
                        <a:latin typeface="Cambria Math" panose="02040503050406030204" pitchFamily="18" charset="0"/>
                      </a:rPr>
                      <m:t>=</m:t>
                    </m:r>
                    <m:sSub>
                      <m:sSubPr>
                        <m:ctrlPr>
                          <a:rPr lang="en-US" altLang="zh-CN" sz="2000" b="1" i="1" smtClean="0">
                            <a:solidFill>
                              <a:srgbClr val="72528A"/>
                            </a:solidFill>
                            <a:latin typeface="Cambria Math" panose="02040503050406030204" pitchFamily="18" charset="0"/>
                          </a:rPr>
                        </m:ctrlPr>
                      </m:sSubPr>
                      <m:e>
                        <m:r>
                          <a:rPr lang="en-US" altLang="zh-CN" sz="2000" b="1" i="1" smtClean="0">
                            <a:solidFill>
                              <a:srgbClr val="72528A"/>
                            </a:solidFill>
                            <a:latin typeface="Cambria Math" panose="02040503050406030204" pitchFamily="18" charset="0"/>
                          </a:rPr>
                          <m:t>𝑻</m:t>
                        </m:r>
                      </m:e>
                      <m:sub>
                        <m:r>
                          <a:rPr lang="en-US" altLang="zh-CN" sz="2000" b="1" i="1" smtClean="0">
                            <a:solidFill>
                              <a:srgbClr val="72528A"/>
                            </a:solidFill>
                            <a:latin typeface="Cambria Math" panose="02040503050406030204" pitchFamily="18" charset="0"/>
                          </a:rPr>
                          <m:t>𝒊𝒔</m:t>
                        </m:r>
                        <m:r>
                          <a:rPr lang="en-US" altLang="zh-CN" sz="2000" b="1" i="1" smtClean="0">
                            <a:solidFill>
                              <a:srgbClr val="72528A"/>
                            </a:solidFill>
                            <a:latin typeface="Cambria Math" panose="02040503050406030204" pitchFamily="18" charset="0"/>
                          </a:rPr>
                          <m:t>𝟏</m:t>
                        </m:r>
                      </m:sub>
                    </m:sSub>
                    <m:r>
                      <a:rPr lang="en-US" altLang="zh-CN" sz="2000" b="1" i="1" smtClean="0">
                        <a:solidFill>
                          <a:srgbClr val="72528A"/>
                        </a:solidFill>
                        <a:latin typeface="Cambria Math" panose="02040503050406030204" pitchFamily="18" charset="0"/>
                      </a:rPr>
                      <m:t>+</m:t>
                    </m:r>
                    <m:sSub>
                      <m:sSubPr>
                        <m:ctrlPr>
                          <a:rPr lang="en-US" altLang="zh-CN" sz="2000" b="1" i="1" smtClean="0">
                            <a:solidFill>
                              <a:srgbClr val="72528A"/>
                            </a:solidFill>
                            <a:latin typeface="Cambria Math" panose="02040503050406030204" pitchFamily="18" charset="0"/>
                          </a:rPr>
                        </m:ctrlPr>
                      </m:sSubPr>
                      <m:e>
                        <m:r>
                          <a:rPr lang="en-US" altLang="zh-CN" sz="2000" b="1" i="1" smtClean="0">
                            <a:solidFill>
                              <a:srgbClr val="72528A"/>
                            </a:solidFill>
                            <a:latin typeface="Cambria Math" panose="02040503050406030204" pitchFamily="18" charset="0"/>
                          </a:rPr>
                          <m:t>𝑻</m:t>
                        </m:r>
                      </m:e>
                      <m:sub>
                        <m:r>
                          <a:rPr lang="en-US" altLang="zh-CN" sz="2000" b="1" i="1" smtClean="0">
                            <a:solidFill>
                              <a:srgbClr val="72528A"/>
                            </a:solidFill>
                            <a:latin typeface="Cambria Math" panose="02040503050406030204" pitchFamily="18" charset="0"/>
                          </a:rPr>
                          <m:t>𝒊𝒔</m:t>
                        </m:r>
                        <m:r>
                          <a:rPr lang="en-US" altLang="zh-CN" sz="2000" b="1" i="1" smtClean="0">
                            <a:solidFill>
                              <a:srgbClr val="72528A"/>
                            </a:solidFill>
                            <a:latin typeface="Cambria Math" panose="02040503050406030204" pitchFamily="18" charset="0"/>
                          </a:rPr>
                          <m:t>𝟐</m:t>
                        </m:r>
                      </m:sub>
                    </m:sSub>
                    <m:r>
                      <a:rPr lang="en-US" altLang="zh-CN" sz="2000" b="1" i="1" smtClean="0">
                        <a:solidFill>
                          <a:srgbClr val="72528A"/>
                        </a:solidFill>
                        <a:latin typeface="Cambria Math" panose="02040503050406030204" pitchFamily="18" charset="0"/>
                      </a:rPr>
                      <m:t>+</m:t>
                    </m:r>
                    <m:r>
                      <a:rPr lang="en-US" altLang="zh-CN" sz="2000" b="1" i="0" smtClean="0">
                        <a:solidFill>
                          <a:srgbClr val="72528A"/>
                        </a:solidFill>
                        <a:latin typeface="Cambria Math" panose="02040503050406030204" pitchFamily="18" charset="0"/>
                      </a:rPr>
                      <m:t>𝐦𝐚𝐱</m:t>
                    </m:r>
                    <m:r>
                      <a:rPr lang="en-US" altLang="zh-CN" sz="2000" b="1" i="1" smtClean="0">
                        <a:solidFill>
                          <a:srgbClr val="72528A"/>
                        </a:solidFill>
                        <a:latin typeface="Cambria Math" panose="02040503050406030204" pitchFamily="18" charset="0"/>
                      </a:rPr>
                      <m:t>⁡(</m:t>
                    </m:r>
                    <m:sSub>
                      <m:sSubPr>
                        <m:ctrlPr>
                          <a:rPr lang="en-US" altLang="zh-CN" sz="2000" b="1" i="1" smtClean="0">
                            <a:solidFill>
                              <a:srgbClr val="72528A"/>
                            </a:solidFill>
                            <a:latin typeface="Cambria Math" panose="02040503050406030204" pitchFamily="18" charset="0"/>
                          </a:rPr>
                        </m:ctrlPr>
                      </m:sSubPr>
                      <m:e>
                        <m:r>
                          <a:rPr lang="en-US" altLang="zh-CN" sz="2000" b="1" i="1" smtClean="0">
                            <a:solidFill>
                              <a:srgbClr val="72528A"/>
                            </a:solidFill>
                            <a:latin typeface="Cambria Math" panose="02040503050406030204" pitchFamily="18" charset="0"/>
                          </a:rPr>
                          <m:t>𝑻</m:t>
                        </m:r>
                      </m:e>
                      <m:sub>
                        <m:r>
                          <a:rPr lang="en-US" altLang="zh-CN" sz="2000" b="1" i="1" smtClean="0">
                            <a:solidFill>
                              <a:srgbClr val="72528A"/>
                            </a:solidFill>
                            <a:latin typeface="Cambria Math" panose="02040503050406030204" pitchFamily="18" charset="0"/>
                          </a:rPr>
                          <m:t>𝒊𝒃</m:t>
                        </m:r>
                      </m:sub>
                    </m:sSub>
                    <m:r>
                      <a:rPr lang="en-US" altLang="zh-CN" sz="2000" b="1" i="1" smtClean="0">
                        <a:solidFill>
                          <a:srgbClr val="72528A"/>
                        </a:solidFill>
                        <a:latin typeface="Cambria Math" panose="02040503050406030204" pitchFamily="18" charset="0"/>
                      </a:rPr>
                      <m:t>+</m:t>
                    </m:r>
                    <m:sSub>
                      <m:sSubPr>
                        <m:ctrlPr>
                          <a:rPr lang="en-US" altLang="zh-CN" sz="2000" b="1" i="1" smtClean="0">
                            <a:solidFill>
                              <a:srgbClr val="72528A"/>
                            </a:solidFill>
                            <a:latin typeface="Cambria Math" panose="02040503050406030204" pitchFamily="18" charset="0"/>
                          </a:rPr>
                        </m:ctrlPr>
                      </m:sSubPr>
                      <m:e>
                        <m:r>
                          <a:rPr lang="en-US" altLang="zh-CN" sz="2000" b="1" i="1" smtClean="0">
                            <a:solidFill>
                              <a:srgbClr val="72528A"/>
                            </a:solidFill>
                            <a:latin typeface="Cambria Math" panose="02040503050406030204" pitchFamily="18" charset="0"/>
                          </a:rPr>
                          <m:t>𝑻</m:t>
                        </m:r>
                      </m:e>
                      <m:sub>
                        <m:r>
                          <a:rPr lang="en-US" altLang="zh-CN" sz="2000" b="1" i="1" smtClean="0">
                            <a:solidFill>
                              <a:srgbClr val="72528A"/>
                            </a:solidFill>
                            <a:latin typeface="Cambria Math" panose="02040503050406030204" pitchFamily="18" charset="0"/>
                          </a:rPr>
                          <m:t>𝒊𝒋</m:t>
                        </m:r>
                      </m:sub>
                    </m:sSub>
                    <m:r>
                      <a:rPr lang="en-US" altLang="zh-CN" sz="2000" b="1" i="1" smtClean="0">
                        <a:solidFill>
                          <a:srgbClr val="72528A"/>
                        </a:solidFill>
                        <a:latin typeface="Cambria Math" panose="02040503050406030204" pitchFamily="18" charset="0"/>
                      </a:rPr>
                      <m:t>)</m:t>
                    </m:r>
                  </m:oMath>
                </a14:m>
                <a:r>
                  <a:rPr lang="en-US" altLang="zh-CN" sz="2000" b="1" dirty="0">
                    <a:solidFill>
                      <a:srgbClr val="72528A"/>
                    </a:solidFill>
                  </a:rPr>
                  <a:t> </a:t>
                </a:r>
                <a14:m>
                  <m:oMath xmlns:m="http://schemas.openxmlformats.org/officeDocument/2006/math">
                    <m:d>
                      <m:dPr>
                        <m:ctrlPr>
                          <a:rPr lang="en-US" altLang="zh-CN" sz="2000" b="1" i="1">
                            <a:solidFill>
                              <a:srgbClr val="72528A"/>
                            </a:solidFill>
                            <a:latin typeface="Cambria Math" panose="02040503050406030204" pitchFamily="18" charset="0"/>
                          </a:rPr>
                        </m:ctrlPr>
                      </m:dPr>
                      <m:e>
                        <m:r>
                          <a:rPr lang="en-US" altLang="zh-CN" sz="2000" b="1" i="1">
                            <a:solidFill>
                              <a:srgbClr val="72528A"/>
                            </a:solidFill>
                            <a:latin typeface="Cambria Math" panose="02040503050406030204" pitchFamily="18" charset="0"/>
                          </a:rPr>
                          <m:t>𝒊</m:t>
                        </m:r>
                        <m:r>
                          <a:rPr lang="en-US" altLang="zh-CN" sz="2000" b="1" i="1" smtClean="0">
                            <a:solidFill>
                              <a:srgbClr val="72528A"/>
                            </a:solidFill>
                            <a:latin typeface="Cambria Math" panose="02040503050406030204" pitchFamily="18" charset="0"/>
                          </a:rPr>
                          <m:t>=</m:t>
                        </m:r>
                        <m:r>
                          <a:rPr lang="en-US" altLang="zh-CN" sz="2000" b="1" i="1">
                            <a:solidFill>
                              <a:srgbClr val="72528A"/>
                            </a:solidFill>
                            <a:latin typeface="Cambria Math" panose="02040503050406030204" pitchFamily="18" charset="0"/>
                          </a:rPr>
                          <m:t>𝟏</m:t>
                        </m:r>
                        <m:r>
                          <a:rPr lang="en-US" altLang="zh-CN" sz="2000" b="1" i="1">
                            <a:solidFill>
                              <a:srgbClr val="72528A"/>
                            </a:solidFill>
                            <a:latin typeface="Cambria Math" panose="02040503050406030204" pitchFamily="18" charset="0"/>
                          </a:rPr>
                          <m:t>,</m:t>
                        </m:r>
                        <m:r>
                          <a:rPr lang="en-US" altLang="zh-CN" sz="2000" b="1" i="1">
                            <a:solidFill>
                              <a:srgbClr val="72528A"/>
                            </a:solidFill>
                            <a:latin typeface="Cambria Math" panose="02040503050406030204" pitchFamily="18" charset="0"/>
                          </a:rPr>
                          <m:t>𝟐</m:t>
                        </m:r>
                        <m:r>
                          <a:rPr lang="en-US" altLang="zh-CN" sz="2000" b="1" i="1">
                            <a:solidFill>
                              <a:srgbClr val="72528A"/>
                            </a:solidFill>
                            <a:latin typeface="Cambria Math" panose="02040503050406030204" pitchFamily="18" charset="0"/>
                          </a:rPr>
                          <m:t>,</m:t>
                        </m:r>
                        <m:r>
                          <a:rPr lang="en-US" altLang="zh-CN" sz="2000" b="1" i="1">
                            <a:solidFill>
                              <a:srgbClr val="72528A"/>
                            </a:solidFill>
                            <a:latin typeface="Cambria Math" panose="02040503050406030204" pitchFamily="18" charset="0"/>
                          </a:rPr>
                          <m:t>𝟑</m:t>
                        </m:r>
                        <m:r>
                          <a:rPr lang="en-US" altLang="zh-CN" sz="2000" b="1" i="1">
                            <a:solidFill>
                              <a:srgbClr val="72528A"/>
                            </a:solidFill>
                            <a:latin typeface="Cambria Math" panose="02040503050406030204" pitchFamily="18" charset="0"/>
                          </a:rPr>
                          <m:t>…</m:t>
                        </m:r>
                        <m:r>
                          <a:rPr lang="en-US" altLang="zh-CN" sz="2000" b="1" i="1">
                            <a:solidFill>
                              <a:srgbClr val="72528A"/>
                            </a:solidFill>
                            <a:latin typeface="Cambria Math" panose="02040503050406030204" pitchFamily="18" charset="0"/>
                          </a:rPr>
                          <m:t>𝟐𝟎</m:t>
                        </m:r>
                      </m:e>
                    </m:d>
                  </m:oMath>
                </a14:m>
                <a:endParaRPr lang="en-US" altLang="zh-CN" sz="2000" b="1" dirty="0">
                  <a:solidFill>
                    <a:srgbClr val="72528A"/>
                  </a:solidFill>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72528A"/>
                              </a:solidFill>
                              <a:latin typeface="Cambria Math" panose="02040503050406030204" pitchFamily="18" charset="0"/>
                            </a:rPr>
                          </m:ctrlPr>
                        </m:sSubPr>
                        <m:e>
                          <m:r>
                            <a:rPr lang="en-US" altLang="zh-CN" sz="2000" b="1" i="1" smtClean="0">
                              <a:solidFill>
                                <a:srgbClr val="72528A"/>
                              </a:solidFill>
                              <a:latin typeface="Cambria Math" panose="02040503050406030204" pitchFamily="18" charset="0"/>
                            </a:rPr>
                            <m:t>=</m:t>
                          </m:r>
                          <m:r>
                            <a:rPr lang="en-US" altLang="zh-CN" sz="2000" b="1" i="1" smtClean="0">
                              <a:solidFill>
                                <a:srgbClr val="72528A"/>
                              </a:solidFill>
                              <a:latin typeface="Cambria Math" panose="02040503050406030204" pitchFamily="18" charset="0"/>
                            </a:rPr>
                            <m:t>𝑻</m:t>
                          </m:r>
                        </m:e>
                        <m:sub>
                          <m:r>
                            <a:rPr lang="en-US" altLang="zh-CN" sz="2000" b="1" i="1" smtClean="0">
                              <a:solidFill>
                                <a:srgbClr val="72528A"/>
                              </a:solidFill>
                              <a:latin typeface="Cambria Math" panose="02040503050406030204" pitchFamily="18" charset="0"/>
                            </a:rPr>
                            <m:t>𝟐𝟎</m:t>
                          </m:r>
                        </m:sub>
                      </m:sSub>
                      <m:r>
                        <a:rPr lang="en-US" altLang="zh-CN" sz="2000" b="1" i="1" smtClean="0">
                          <a:solidFill>
                            <a:srgbClr val="72528A"/>
                          </a:solidFill>
                          <a:latin typeface="Cambria Math" panose="02040503050406030204" pitchFamily="18" charset="0"/>
                        </a:rPr>
                        <m:t>=</m:t>
                      </m:r>
                      <m:r>
                        <a:rPr lang="en-US" altLang="zh-CN" sz="2000" b="1" i="1" smtClean="0">
                          <a:solidFill>
                            <a:srgbClr val="72528A"/>
                          </a:solidFill>
                          <a:latin typeface="Cambria Math" panose="02040503050406030204" pitchFamily="18" charset="0"/>
                        </a:rPr>
                        <m:t>𝟒𝟕</m:t>
                      </m:r>
                      <m:r>
                        <a:rPr lang="en-US" altLang="zh-CN" sz="2000" b="1" i="1" smtClean="0">
                          <a:solidFill>
                            <a:srgbClr val="72528A"/>
                          </a:solidFill>
                          <a:latin typeface="Cambria Math" panose="02040503050406030204" pitchFamily="18" charset="0"/>
                        </a:rPr>
                        <m:t>.</m:t>
                      </m:r>
                      <m:r>
                        <a:rPr lang="en-US" altLang="zh-CN" sz="2000" b="1" i="1" smtClean="0">
                          <a:solidFill>
                            <a:srgbClr val="72528A"/>
                          </a:solidFill>
                          <a:latin typeface="Cambria Math" panose="02040503050406030204" pitchFamily="18" charset="0"/>
                        </a:rPr>
                        <m:t>𝟒𝟗𝟏𝟑</m:t>
                      </m:r>
                      <m:r>
                        <a:rPr lang="en-US" altLang="zh-CN" sz="2000" b="1" i="1" smtClean="0">
                          <a:solidFill>
                            <a:srgbClr val="72528A"/>
                          </a:solidFill>
                          <a:latin typeface="Cambria Math" panose="02040503050406030204" pitchFamily="18" charset="0"/>
                        </a:rPr>
                        <m:t>𝒉</m:t>
                      </m:r>
                    </m:oMath>
                  </m:oMathPara>
                </a14:m>
                <a:endParaRPr lang="zh-CN" altLang="en-US" sz="2000" b="1" dirty="0">
                  <a:solidFill>
                    <a:srgbClr val="72528A"/>
                  </a:solidFill>
                </a:endParaRPr>
              </a:p>
            </p:txBody>
          </p:sp>
        </mc:Choice>
        <mc:Fallback>
          <p:sp>
            <p:nvSpPr>
              <p:cNvPr id="4" name="文本框 3">
                <a:extLst>
                  <a:ext uri="{FF2B5EF4-FFF2-40B4-BE49-F238E27FC236}">
                    <a16:creationId xmlns:a16="http://schemas.microsoft.com/office/drawing/2014/main" id="{3C8E557D-71B5-450C-9E1A-AE2A5070EC6F}"/>
                  </a:ext>
                </a:extLst>
              </p:cNvPr>
              <p:cNvSpPr txBox="1">
                <a:spLocks noRot="1" noChangeAspect="1" noMove="1" noResize="1" noEditPoints="1" noAdjustHandles="1" noChangeArrowheads="1" noChangeShapeType="1" noTextEdit="1"/>
              </p:cNvSpPr>
              <p:nvPr/>
            </p:nvSpPr>
            <p:spPr>
              <a:xfrm>
                <a:off x="1004375" y="612650"/>
                <a:ext cx="7176900" cy="4605171"/>
              </a:xfrm>
              <a:prstGeom prst="rect">
                <a:avLst/>
              </a:prstGeom>
              <a:blipFill>
                <a:blip r:embed="rId3"/>
                <a:stretch>
                  <a:fillRect/>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C78A49AC-566E-4CB7-9D49-2B67E983AA76}"/>
              </a:ext>
            </a:extLst>
          </p:cNvPr>
          <p:cNvSpPr txBox="1"/>
          <p:nvPr/>
        </p:nvSpPr>
        <p:spPr>
          <a:xfrm>
            <a:off x="6946900" y="1739900"/>
            <a:ext cx="1981200" cy="1895071"/>
          </a:xfrm>
          <a:prstGeom prst="rect">
            <a:avLst/>
          </a:prstGeom>
          <a:noFill/>
        </p:spPr>
        <p:txBody>
          <a:bodyPr wrap="square" rtlCol="0">
            <a:spAutoFit/>
          </a:bodyPr>
          <a:lstStyle/>
          <a:p>
            <a:pPr>
              <a:lnSpc>
                <a:spcPct val="150000"/>
              </a:lnSpc>
            </a:pPr>
            <a:r>
              <a:rPr lang="zh-CN" altLang="en-US" b="1" dirty="0">
                <a:solidFill>
                  <a:schemeClr val="bg1"/>
                </a:solidFill>
              </a:rPr>
              <a:t>       </a:t>
            </a:r>
            <a:r>
              <a:rPr lang="zh-CN" altLang="en-US" sz="1600" b="1" dirty="0">
                <a:solidFill>
                  <a:srgbClr val="2B9375"/>
                </a:solidFill>
              </a:rPr>
              <a:t>即小组完成全面搜索任务的时间为</a:t>
            </a:r>
            <a:r>
              <a:rPr lang="en-US" altLang="zh-CN" sz="1600" b="1" dirty="0">
                <a:solidFill>
                  <a:srgbClr val="2B9375"/>
                </a:solidFill>
              </a:rPr>
              <a:t>47.4913 </a:t>
            </a:r>
            <a:r>
              <a:rPr lang="zh-CN" altLang="en-US" sz="1600" b="1" dirty="0">
                <a:solidFill>
                  <a:srgbClr val="2B9375"/>
                </a:solidFill>
              </a:rPr>
              <a:t>小时，比不交换路径要节约 </a:t>
            </a:r>
            <a:r>
              <a:rPr lang="en-US" altLang="zh-CN" sz="1600" b="1" dirty="0">
                <a:solidFill>
                  <a:srgbClr val="2B9375"/>
                </a:solidFill>
              </a:rPr>
              <a:t>0.3518 </a:t>
            </a:r>
            <a:r>
              <a:rPr lang="zh-CN" altLang="en-US" sz="1600" b="1" dirty="0">
                <a:solidFill>
                  <a:srgbClr val="2B9375"/>
                </a:solidFill>
              </a:rPr>
              <a:t>小时</a:t>
            </a:r>
            <a:endParaRPr lang="zh-CN" altLang="en-US" b="1" dirty="0">
              <a:solidFill>
                <a:srgbClr val="2B9375"/>
              </a:solidFill>
            </a:endParaRPr>
          </a:p>
        </p:txBody>
      </p:sp>
    </p:spTree>
    <p:extLst>
      <p:ext uri="{BB962C8B-B14F-4D97-AF65-F5344CB8AC3E}">
        <p14:creationId xmlns:p14="http://schemas.microsoft.com/office/powerpoint/2010/main" val="397749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Effect transition="in" filter="fade">
                                      <p:cBhvr>
                                        <p:cTn id="31"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103"/>
        <p:cNvGrpSpPr/>
        <p:nvPr/>
      </p:nvGrpSpPr>
      <p:grpSpPr>
        <a:xfrm>
          <a:off x="0" y="0"/>
          <a:ext cx="0" cy="0"/>
          <a:chOff x="0" y="0"/>
          <a:chExt cx="0" cy="0"/>
        </a:xfrm>
      </p:grpSpPr>
      <p:sp>
        <p:nvSpPr>
          <p:cNvPr id="1104" name="Google Shape;1104;p46"/>
          <p:cNvSpPr txBox="1">
            <a:spLocks noGrp="1"/>
          </p:cNvSpPr>
          <p:nvPr>
            <p:ph type="title"/>
          </p:nvPr>
        </p:nvSpPr>
        <p:spPr>
          <a:xfrm>
            <a:off x="692400" y="22835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kumimoji="0" lang="zh-CN" altLang="en-US" sz="2600" b="1" i="0" u="none" strike="noStrike" kern="0" cap="none" spc="0" normalizeH="0" baseline="0" noProof="0" dirty="0">
                <a:ln>
                  <a:noFill/>
                </a:ln>
                <a:solidFill>
                  <a:schemeClr val="bg1"/>
                </a:solidFill>
                <a:effectLst/>
                <a:uLnTx/>
                <a:uFillTx/>
                <a:latin typeface="Saira"/>
                <a:sym typeface="Saira"/>
              </a:rPr>
              <a:t>问题二</a:t>
            </a:r>
            <a:r>
              <a:rPr kumimoji="0" lang="zh-CN" altLang="en-US" sz="3600" b="1" i="0" u="none" strike="noStrike" kern="0" cap="none" spc="0" normalizeH="0" baseline="0" noProof="0" dirty="0">
                <a:ln>
                  <a:noFill/>
                </a:ln>
                <a:solidFill>
                  <a:schemeClr val="bg1"/>
                </a:solidFill>
                <a:effectLst/>
                <a:uLnTx/>
                <a:uFillTx/>
                <a:latin typeface="Saira"/>
                <a:sym typeface="Saira"/>
              </a:rPr>
              <a:t>：</a:t>
            </a:r>
            <a:r>
              <a:rPr lang="en-US" altLang="zh-CN" sz="2600" dirty="0">
                <a:solidFill>
                  <a:schemeClr val="bg1"/>
                </a:solidFill>
              </a:rPr>
              <a:t>50</a:t>
            </a:r>
            <a:r>
              <a:rPr kumimoji="0" lang="zh-CN" altLang="en-US" sz="2600" b="1" i="0" u="none" strike="noStrike" kern="0" cap="none" spc="0" normalizeH="0" baseline="0" noProof="0" dirty="0">
                <a:ln>
                  <a:noFill/>
                </a:ln>
                <a:solidFill>
                  <a:schemeClr val="bg1"/>
                </a:solidFill>
                <a:effectLst/>
                <a:uLnTx/>
                <a:uFillTx/>
                <a:latin typeface="Saira"/>
                <a:sym typeface="Saira"/>
              </a:rPr>
              <a:t>人分三组搜索</a:t>
            </a:r>
            <a:r>
              <a:rPr kumimoji="0" lang="en-US" altLang="zh-CN" sz="2600" b="1" i="0" u="none" strike="noStrike" kern="0" cap="none" spc="0" normalizeH="0" baseline="0" noProof="0" dirty="0">
                <a:ln>
                  <a:noFill/>
                </a:ln>
                <a:solidFill>
                  <a:schemeClr val="bg1"/>
                </a:solidFill>
                <a:effectLst/>
                <a:uLnTx/>
                <a:uFillTx/>
                <a:latin typeface="Saira"/>
                <a:sym typeface="Saira"/>
              </a:rPr>
              <a:t>11200×7200 </a:t>
            </a:r>
            <a:r>
              <a:rPr kumimoji="0" lang="zh-CN" altLang="en-US" sz="2600" b="1" i="0" u="none" strike="noStrike" kern="0" cap="none" spc="0" normalizeH="0" baseline="0" noProof="0" dirty="0">
                <a:ln>
                  <a:noFill/>
                </a:ln>
                <a:solidFill>
                  <a:schemeClr val="bg1"/>
                </a:solidFill>
                <a:effectLst/>
                <a:uLnTx/>
                <a:uFillTx/>
                <a:latin typeface="Saira"/>
                <a:sym typeface="Saira"/>
              </a:rPr>
              <a:t>的矩形区域</a:t>
            </a:r>
            <a:endParaRPr lang="en-US" dirty="0">
              <a:solidFill>
                <a:schemeClr val="bg1"/>
              </a:solidFill>
            </a:endParaRPr>
          </a:p>
        </p:txBody>
      </p:sp>
      <p:sp>
        <p:nvSpPr>
          <p:cNvPr id="2" name="文本框 1">
            <a:extLst>
              <a:ext uri="{FF2B5EF4-FFF2-40B4-BE49-F238E27FC236}">
                <a16:creationId xmlns:a16="http://schemas.microsoft.com/office/drawing/2014/main" id="{8AD9483D-D798-478F-996D-F40F4B2B0FEA}"/>
              </a:ext>
            </a:extLst>
          </p:cNvPr>
          <p:cNvSpPr txBox="1"/>
          <p:nvPr/>
        </p:nvSpPr>
        <p:spPr>
          <a:xfrm>
            <a:off x="692400" y="933450"/>
            <a:ext cx="7602514" cy="2535951"/>
          </a:xfrm>
          <a:prstGeom prst="rect">
            <a:avLst/>
          </a:prstGeom>
          <a:noFill/>
        </p:spPr>
        <p:txBody>
          <a:bodyPr wrap="square" rtlCol="0">
            <a:spAutoFit/>
          </a:bodyPr>
          <a:lstStyle/>
          <a:p>
            <a:pPr>
              <a:lnSpc>
                <a:spcPct val="150000"/>
              </a:lnSpc>
            </a:pPr>
            <a:r>
              <a:rPr lang="en-US" altLang="zh-CN" sz="1600" dirty="0"/>
              <a:t>        </a:t>
            </a:r>
            <a:r>
              <a:rPr lang="zh-CN" altLang="en-US" sz="1800" dirty="0">
                <a:solidFill>
                  <a:schemeClr val="tx1"/>
                </a:solidFill>
              </a:rPr>
              <a:t>以 </a:t>
            </a:r>
            <a:r>
              <a:rPr lang="en-US" altLang="zh-CN" sz="1800" dirty="0">
                <a:solidFill>
                  <a:schemeClr val="tx1"/>
                </a:solidFill>
              </a:rPr>
              <a:t>20 </a:t>
            </a:r>
            <a:r>
              <a:rPr lang="zh-CN" altLang="en-US" sz="1800" dirty="0">
                <a:solidFill>
                  <a:schemeClr val="tx1"/>
                </a:solidFill>
              </a:rPr>
              <a:t>人组为基础， 根据要求将 </a:t>
            </a:r>
            <a:r>
              <a:rPr lang="en-US" altLang="zh-CN" sz="1800" dirty="0">
                <a:solidFill>
                  <a:schemeClr val="tx1"/>
                </a:solidFill>
              </a:rPr>
              <a:t>50 </a:t>
            </a:r>
            <a:r>
              <a:rPr lang="zh-CN" altLang="en-US" sz="1800" dirty="0">
                <a:solidFill>
                  <a:schemeClr val="tx1"/>
                </a:solidFill>
              </a:rPr>
              <a:t>人的搜索队伍分成 </a:t>
            </a:r>
            <a:r>
              <a:rPr lang="en-US" altLang="zh-CN" sz="1800" dirty="0">
                <a:solidFill>
                  <a:schemeClr val="tx1"/>
                </a:solidFill>
              </a:rPr>
              <a:t>A</a:t>
            </a:r>
            <a:r>
              <a:rPr lang="zh-CN" altLang="en-US" sz="1800" dirty="0">
                <a:solidFill>
                  <a:schemeClr val="tx1"/>
                </a:solidFill>
              </a:rPr>
              <a:t>（</a:t>
            </a:r>
            <a:r>
              <a:rPr lang="en-US" altLang="zh-CN" sz="1800" dirty="0">
                <a:solidFill>
                  <a:schemeClr val="tx1"/>
                </a:solidFill>
              </a:rPr>
              <a:t>20 </a:t>
            </a:r>
            <a:r>
              <a:rPr lang="zh-CN" altLang="en-US" sz="1800" dirty="0">
                <a:solidFill>
                  <a:schemeClr val="tx1"/>
                </a:solidFill>
              </a:rPr>
              <a:t>人组）、 </a:t>
            </a:r>
            <a:r>
              <a:rPr lang="en-US" altLang="zh-CN" sz="1800" dirty="0">
                <a:solidFill>
                  <a:schemeClr val="tx1"/>
                </a:solidFill>
              </a:rPr>
              <a:t>B</a:t>
            </a:r>
            <a:r>
              <a:rPr lang="zh-CN" altLang="en-US" sz="1800" dirty="0">
                <a:solidFill>
                  <a:schemeClr val="tx1"/>
                </a:solidFill>
              </a:rPr>
              <a:t>（</a:t>
            </a:r>
            <a:r>
              <a:rPr lang="en-US" altLang="zh-CN" sz="1800" dirty="0">
                <a:solidFill>
                  <a:schemeClr val="tx1"/>
                </a:solidFill>
              </a:rPr>
              <a:t>20 </a:t>
            </a:r>
            <a:r>
              <a:rPr lang="zh-CN" altLang="en-US" sz="1800" dirty="0">
                <a:solidFill>
                  <a:schemeClr val="tx1"/>
                </a:solidFill>
              </a:rPr>
              <a:t>人组）、 </a:t>
            </a:r>
            <a:r>
              <a:rPr lang="en-US" altLang="zh-CN" sz="1800" dirty="0">
                <a:solidFill>
                  <a:schemeClr val="tx1"/>
                </a:solidFill>
              </a:rPr>
              <a:t>C</a:t>
            </a:r>
            <a:r>
              <a:rPr lang="zh-CN" altLang="en-US" sz="1800" dirty="0">
                <a:solidFill>
                  <a:schemeClr val="tx1"/>
                </a:solidFill>
              </a:rPr>
              <a:t>（</a:t>
            </a:r>
            <a:r>
              <a:rPr lang="en-US" altLang="zh-CN" sz="1800" dirty="0">
                <a:solidFill>
                  <a:schemeClr val="tx1"/>
                </a:solidFill>
              </a:rPr>
              <a:t>10 </a:t>
            </a:r>
            <a:r>
              <a:rPr lang="zh-CN" altLang="en-US" sz="1800" dirty="0">
                <a:solidFill>
                  <a:schemeClr val="tx1"/>
                </a:solidFill>
              </a:rPr>
              <a:t>人组）三组，三个小组的搜索任务满足以下要求：</a:t>
            </a:r>
            <a:endParaRPr lang="en-US" altLang="zh-CN" sz="1800" dirty="0">
              <a:solidFill>
                <a:schemeClr val="tx1"/>
              </a:solidFill>
            </a:endParaRPr>
          </a:p>
          <a:p>
            <a:pPr>
              <a:lnSpc>
                <a:spcPct val="150000"/>
              </a:lnSpc>
            </a:pPr>
            <a:endParaRPr lang="en-US" altLang="zh-CN" sz="1800" dirty="0">
              <a:solidFill>
                <a:schemeClr val="tx1"/>
              </a:solidFill>
            </a:endParaRPr>
          </a:p>
          <a:p>
            <a:pPr>
              <a:lnSpc>
                <a:spcPct val="150000"/>
              </a:lnSpc>
            </a:pPr>
            <a:r>
              <a:rPr lang="en-US" altLang="zh-CN" sz="1800" dirty="0">
                <a:solidFill>
                  <a:schemeClr val="tx1"/>
                </a:solidFill>
              </a:rPr>
              <a:t>      </a:t>
            </a:r>
            <a:r>
              <a:rPr lang="zh-CN" altLang="en-US" sz="1800" dirty="0">
                <a:solidFill>
                  <a:srgbClr val="2B9375"/>
                </a:solidFill>
              </a:rPr>
              <a:t>（</a:t>
            </a:r>
            <a:r>
              <a:rPr lang="en-US" altLang="zh-CN" sz="1800" dirty="0">
                <a:solidFill>
                  <a:srgbClr val="2B9375"/>
                </a:solidFill>
              </a:rPr>
              <a:t>1</a:t>
            </a:r>
            <a:r>
              <a:rPr lang="zh-CN" altLang="en-US" sz="1800" dirty="0">
                <a:solidFill>
                  <a:srgbClr val="2B9375"/>
                </a:solidFill>
              </a:rPr>
              <a:t>）</a:t>
            </a:r>
            <a:r>
              <a:rPr lang="en-US" altLang="zh-CN" sz="1800" dirty="0">
                <a:solidFill>
                  <a:srgbClr val="2B9375"/>
                </a:solidFill>
              </a:rPr>
              <a:t>.</a:t>
            </a:r>
            <a:r>
              <a:rPr lang="zh-CN" altLang="en-US" sz="1800" dirty="0">
                <a:solidFill>
                  <a:srgbClr val="2B9375"/>
                </a:solidFill>
              </a:rPr>
              <a:t>搜索面积比以 </a:t>
            </a:r>
            <a:r>
              <a:rPr lang="en-US" altLang="zh-CN" sz="1800" dirty="0">
                <a:solidFill>
                  <a:srgbClr val="2B9375"/>
                </a:solidFill>
              </a:rPr>
              <a:t>2</a:t>
            </a:r>
            <a:r>
              <a:rPr lang="zh-CN" altLang="en-US" sz="1800" dirty="0">
                <a:solidFill>
                  <a:srgbClr val="2B9375"/>
                </a:solidFill>
              </a:rPr>
              <a:t>： </a:t>
            </a:r>
            <a:r>
              <a:rPr lang="en-US" altLang="zh-CN" sz="1800" dirty="0">
                <a:solidFill>
                  <a:srgbClr val="2B9375"/>
                </a:solidFill>
              </a:rPr>
              <a:t>2</a:t>
            </a:r>
            <a:r>
              <a:rPr lang="zh-CN" altLang="en-US" sz="1800" dirty="0">
                <a:solidFill>
                  <a:srgbClr val="2B9375"/>
                </a:solidFill>
              </a:rPr>
              <a:t>： </a:t>
            </a:r>
            <a:r>
              <a:rPr lang="en-US" altLang="zh-CN" sz="1800" dirty="0">
                <a:solidFill>
                  <a:srgbClr val="2B9375"/>
                </a:solidFill>
              </a:rPr>
              <a:t>1 </a:t>
            </a:r>
            <a:r>
              <a:rPr lang="zh-CN" altLang="en-US" sz="1800" dirty="0">
                <a:solidFill>
                  <a:srgbClr val="2B9375"/>
                </a:solidFill>
              </a:rPr>
              <a:t>最为理想；</a:t>
            </a:r>
            <a:endParaRPr lang="en-US" altLang="zh-CN" sz="1800" dirty="0">
              <a:solidFill>
                <a:srgbClr val="2B9375"/>
              </a:solidFill>
            </a:endParaRPr>
          </a:p>
          <a:p>
            <a:pPr>
              <a:lnSpc>
                <a:spcPct val="150000"/>
              </a:lnSpc>
            </a:pPr>
            <a:r>
              <a:rPr lang="en-US" altLang="zh-CN" sz="1800" dirty="0">
                <a:solidFill>
                  <a:schemeClr val="tx1"/>
                </a:solidFill>
              </a:rPr>
              <a:t>      </a:t>
            </a:r>
            <a:r>
              <a:rPr lang="zh-CN" altLang="en-US" sz="1800" dirty="0">
                <a:solidFill>
                  <a:srgbClr val="2B9375"/>
                </a:solidFill>
              </a:rPr>
              <a:t>（</a:t>
            </a:r>
            <a:r>
              <a:rPr lang="en-US" altLang="zh-CN" sz="1800" dirty="0">
                <a:solidFill>
                  <a:srgbClr val="2B9375"/>
                </a:solidFill>
              </a:rPr>
              <a:t>2</a:t>
            </a:r>
            <a:r>
              <a:rPr lang="zh-CN" altLang="en-US" sz="1800" dirty="0">
                <a:solidFill>
                  <a:srgbClr val="2B9375"/>
                </a:solidFill>
              </a:rPr>
              <a:t>）</a:t>
            </a:r>
            <a:r>
              <a:rPr lang="en-US" altLang="zh-CN" sz="1800" dirty="0">
                <a:solidFill>
                  <a:srgbClr val="2B9375"/>
                </a:solidFill>
              </a:rPr>
              <a:t>.</a:t>
            </a:r>
            <a:r>
              <a:rPr lang="zh-CN" altLang="en-US" sz="1800" dirty="0">
                <a:solidFill>
                  <a:srgbClr val="2B9375"/>
                </a:solidFill>
              </a:rPr>
              <a:t>每个小组的搜索任务同问题一的解决方案。于是，可得搜索路       </a:t>
            </a:r>
            <a:r>
              <a:rPr lang="en-US" altLang="zh-CN" sz="1800" dirty="0">
                <a:solidFill>
                  <a:srgbClr val="2B9375"/>
                </a:solidFill>
              </a:rPr>
              <a:t>	  </a:t>
            </a:r>
            <a:r>
              <a:rPr lang="zh-CN" altLang="en-US" sz="1800" dirty="0">
                <a:solidFill>
                  <a:srgbClr val="2B9375"/>
                </a:solidFill>
              </a:rPr>
              <a:t>线图。</a:t>
            </a:r>
            <a:endParaRPr lang="zh-CN" altLang="en-US" sz="1600" dirty="0">
              <a:solidFill>
                <a:srgbClr val="2B937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153"/>
        <p:cNvGrpSpPr/>
        <p:nvPr/>
      </p:nvGrpSpPr>
      <p:grpSpPr>
        <a:xfrm>
          <a:off x="0" y="0"/>
          <a:ext cx="0" cy="0"/>
          <a:chOff x="0" y="0"/>
          <a:chExt cx="0" cy="0"/>
        </a:xfrm>
      </p:grpSpPr>
      <p:sp>
        <p:nvSpPr>
          <p:cNvPr id="1156" name="Google Shape;1156;p47"/>
          <p:cNvSpPr txBox="1">
            <a:spLocks noGrp="1"/>
          </p:cNvSpPr>
          <p:nvPr>
            <p:ph type="title"/>
          </p:nvPr>
        </p:nvSpPr>
        <p:spPr>
          <a:xfrm>
            <a:off x="713225" y="-60273"/>
            <a:ext cx="77592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dirty="0"/>
              <a:t>搜救路线图</a:t>
            </a:r>
            <a:endParaRPr dirty="0"/>
          </a:p>
        </p:txBody>
      </p:sp>
      <p:pic>
        <p:nvPicPr>
          <p:cNvPr id="3" name="图片 2">
            <a:extLst>
              <a:ext uri="{FF2B5EF4-FFF2-40B4-BE49-F238E27FC236}">
                <a16:creationId xmlns:a16="http://schemas.microsoft.com/office/drawing/2014/main" id="{D5D8C380-A950-4DED-824C-5CF866743B45}"/>
              </a:ext>
            </a:extLst>
          </p:cNvPr>
          <p:cNvPicPr>
            <a:picLocks noChangeAspect="1"/>
          </p:cNvPicPr>
          <p:nvPr/>
        </p:nvPicPr>
        <p:blipFill>
          <a:blip r:embed="rId3"/>
          <a:stretch>
            <a:fillRect/>
          </a:stretch>
        </p:blipFill>
        <p:spPr>
          <a:xfrm>
            <a:off x="1252924" y="552627"/>
            <a:ext cx="6418943" cy="3269811"/>
          </a:xfrm>
          <a:prstGeom prst="rect">
            <a:avLst/>
          </a:prstGeom>
        </p:spPr>
      </p:pic>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17466179-CFA8-406D-BB5D-83CE6C497568}"/>
                  </a:ext>
                </a:extLst>
              </p:cNvPr>
              <p:cNvSpPr txBox="1"/>
              <p:nvPr/>
            </p:nvSpPr>
            <p:spPr>
              <a:xfrm>
                <a:off x="2190686" y="3792626"/>
                <a:ext cx="6005512" cy="923330"/>
              </a:xfrm>
              <a:prstGeom prst="rect">
                <a:avLst/>
              </a:prstGeom>
              <a:noFill/>
            </p:spPr>
            <p:txBody>
              <a:bodyPr wrap="square" rtlCol="0">
                <a:spAutoFit/>
              </a:bodyPr>
              <a:lstStyle/>
              <a:p>
                <a:pPr>
                  <a:lnSpc>
                    <a:spcPct val="150000"/>
                  </a:lnSpc>
                </a:pPr>
                <a:r>
                  <a:rPr lang="zh-CN" altLang="en-US" sz="1600" b="1" dirty="0">
                    <a:solidFill>
                      <a:schemeClr val="tx1"/>
                    </a:solidFill>
                  </a:rPr>
                  <a:t>根据路线图可建立模型为：</a:t>
                </a:r>
                <a:endParaRPr lang="en-US" altLang="zh-CN" sz="1600" b="1" dirty="0">
                  <a:solidFill>
                    <a:schemeClr val="tx1"/>
                  </a:solidFill>
                </a:endParaRPr>
              </a:p>
              <a:p>
                <a:pPr>
                  <a:lnSpc>
                    <a:spcPct val="150000"/>
                  </a:lnSpc>
                </a:pPr>
                <a14:m>
                  <m:oMathPara xmlns:m="http://schemas.openxmlformats.org/officeDocument/2006/math">
                    <m:oMathParaPr>
                      <m:jc m:val="centerGroup"/>
                    </m:oMathParaPr>
                    <m:oMath xmlns:m="http://schemas.openxmlformats.org/officeDocument/2006/math">
                      <m:r>
                        <a:rPr lang="en-US" altLang="zh-CN" sz="2000" b="1" i="1" smtClean="0">
                          <a:solidFill>
                            <a:srgbClr val="72528A"/>
                          </a:solidFill>
                          <a:latin typeface="Cambria Math" panose="02040503050406030204" pitchFamily="18" charset="0"/>
                        </a:rPr>
                        <m:t>𝑻</m:t>
                      </m:r>
                      <m:r>
                        <a:rPr lang="en-US" altLang="zh-CN" sz="2000" b="1" i="1" smtClean="0">
                          <a:solidFill>
                            <a:srgbClr val="72528A"/>
                          </a:solidFill>
                          <a:latin typeface="Cambria Math" panose="02040503050406030204" pitchFamily="18" charset="0"/>
                        </a:rPr>
                        <m:t>=</m:t>
                      </m:r>
                      <m:r>
                        <a:rPr lang="en-US" altLang="zh-CN" sz="2000" b="1" i="1" smtClean="0">
                          <a:solidFill>
                            <a:srgbClr val="72528A"/>
                          </a:solidFill>
                          <a:latin typeface="Cambria Math" panose="02040503050406030204" pitchFamily="18" charset="0"/>
                        </a:rPr>
                        <m:t>𝒎𝒂𝒙</m:t>
                      </m:r>
                      <m:d>
                        <m:dPr>
                          <m:ctrlPr>
                            <a:rPr lang="en-US" altLang="zh-CN" sz="2000" b="1" i="1" smtClean="0">
                              <a:solidFill>
                                <a:srgbClr val="72528A"/>
                              </a:solidFill>
                              <a:latin typeface="Cambria Math" panose="02040503050406030204" pitchFamily="18" charset="0"/>
                            </a:rPr>
                          </m:ctrlPr>
                        </m:dPr>
                        <m:e>
                          <m:sSub>
                            <m:sSubPr>
                              <m:ctrlPr>
                                <a:rPr lang="en-US" altLang="zh-CN" sz="2000" b="1" i="1" smtClean="0">
                                  <a:solidFill>
                                    <a:srgbClr val="72528A"/>
                                  </a:solidFill>
                                  <a:latin typeface="Cambria Math" panose="02040503050406030204" pitchFamily="18" charset="0"/>
                                </a:rPr>
                              </m:ctrlPr>
                            </m:sSubPr>
                            <m:e>
                              <m:r>
                                <a:rPr lang="en-US" altLang="zh-CN" sz="2000" b="1" i="1" smtClean="0">
                                  <a:solidFill>
                                    <a:srgbClr val="72528A"/>
                                  </a:solidFill>
                                  <a:latin typeface="Cambria Math" panose="02040503050406030204" pitchFamily="18" charset="0"/>
                                </a:rPr>
                                <m:t>𝑻</m:t>
                              </m:r>
                            </m:e>
                            <m:sub>
                              <m:r>
                                <a:rPr lang="en-US" altLang="zh-CN" sz="2000" b="1" i="1" smtClean="0">
                                  <a:solidFill>
                                    <a:srgbClr val="72528A"/>
                                  </a:solidFill>
                                  <a:latin typeface="Cambria Math" panose="02040503050406030204" pitchFamily="18" charset="0"/>
                                </a:rPr>
                                <m:t>𝑨</m:t>
                              </m:r>
                            </m:sub>
                          </m:sSub>
                          <m:r>
                            <a:rPr lang="en-US" altLang="zh-CN" sz="2000" b="1" i="1" smtClean="0">
                              <a:solidFill>
                                <a:srgbClr val="72528A"/>
                              </a:solidFill>
                              <a:latin typeface="Cambria Math" panose="02040503050406030204" pitchFamily="18" charset="0"/>
                            </a:rPr>
                            <m:t>,</m:t>
                          </m:r>
                          <m:sSub>
                            <m:sSubPr>
                              <m:ctrlPr>
                                <a:rPr lang="en-US" altLang="zh-CN" sz="2000" b="1" i="1" smtClean="0">
                                  <a:solidFill>
                                    <a:srgbClr val="72528A"/>
                                  </a:solidFill>
                                  <a:latin typeface="Cambria Math" panose="02040503050406030204" pitchFamily="18" charset="0"/>
                                </a:rPr>
                              </m:ctrlPr>
                            </m:sSubPr>
                            <m:e>
                              <m:r>
                                <a:rPr lang="en-US" altLang="zh-CN" sz="2000" b="1" i="1" smtClean="0">
                                  <a:solidFill>
                                    <a:srgbClr val="72528A"/>
                                  </a:solidFill>
                                  <a:latin typeface="Cambria Math" panose="02040503050406030204" pitchFamily="18" charset="0"/>
                                </a:rPr>
                                <m:t>𝑻</m:t>
                              </m:r>
                            </m:e>
                            <m:sub>
                              <m:r>
                                <a:rPr lang="en-US" altLang="zh-CN" sz="2000" b="1" i="1" smtClean="0">
                                  <a:solidFill>
                                    <a:srgbClr val="72528A"/>
                                  </a:solidFill>
                                  <a:latin typeface="Cambria Math" panose="02040503050406030204" pitchFamily="18" charset="0"/>
                                </a:rPr>
                                <m:t>𝑩</m:t>
                              </m:r>
                            </m:sub>
                          </m:sSub>
                          <m:r>
                            <a:rPr lang="en-US" altLang="zh-CN" sz="2000" b="1" i="1" smtClean="0">
                              <a:solidFill>
                                <a:srgbClr val="72528A"/>
                              </a:solidFill>
                              <a:latin typeface="Cambria Math" panose="02040503050406030204" pitchFamily="18" charset="0"/>
                            </a:rPr>
                            <m:t>,</m:t>
                          </m:r>
                          <m:sSub>
                            <m:sSubPr>
                              <m:ctrlPr>
                                <a:rPr lang="en-US" altLang="zh-CN" sz="2000" b="1" i="1" smtClean="0">
                                  <a:solidFill>
                                    <a:srgbClr val="72528A"/>
                                  </a:solidFill>
                                  <a:latin typeface="Cambria Math" panose="02040503050406030204" pitchFamily="18" charset="0"/>
                                </a:rPr>
                              </m:ctrlPr>
                            </m:sSubPr>
                            <m:e>
                              <m:r>
                                <a:rPr lang="en-US" altLang="zh-CN" sz="2000" b="1" i="1" smtClean="0">
                                  <a:solidFill>
                                    <a:srgbClr val="72528A"/>
                                  </a:solidFill>
                                  <a:latin typeface="Cambria Math" panose="02040503050406030204" pitchFamily="18" charset="0"/>
                                </a:rPr>
                                <m:t>𝑻</m:t>
                              </m:r>
                            </m:e>
                            <m:sub>
                              <m:r>
                                <a:rPr lang="en-US" altLang="zh-CN" sz="2000" b="1" i="1" smtClean="0">
                                  <a:solidFill>
                                    <a:srgbClr val="72528A"/>
                                  </a:solidFill>
                                  <a:latin typeface="Cambria Math" panose="02040503050406030204" pitchFamily="18" charset="0"/>
                                </a:rPr>
                                <m:t>𝑪</m:t>
                              </m:r>
                            </m:sub>
                          </m:sSub>
                        </m:e>
                      </m:d>
                    </m:oMath>
                  </m:oMathPara>
                </a14:m>
                <a:endParaRPr lang="en-US" altLang="zh-CN" b="1" dirty="0">
                  <a:solidFill>
                    <a:schemeClr val="tx1"/>
                  </a:solidFill>
                </a:endParaRPr>
              </a:p>
            </p:txBody>
          </p:sp>
        </mc:Choice>
        <mc:Fallback>
          <p:sp>
            <p:nvSpPr>
              <p:cNvPr id="4" name="文本框 3">
                <a:extLst>
                  <a:ext uri="{FF2B5EF4-FFF2-40B4-BE49-F238E27FC236}">
                    <a16:creationId xmlns:a16="http://schemas.microsoft.com/office/drawing/2014/main" id="{17466179-CFA8-406D-BB5D-83CE6C497568}"/>
                  </a:ext>
                </a:extLst>
              </p:cNvPr>
              <p:cNvSpPr txBox="1">
                <a:spLocks noRot="1" noChangeAspect="1" noMove="1" noResize="1" noEditPoints="1" noAdjustHandles="1" noChangeArrowheads="1" noChangeShapeType="1" noTextEdit="1"/>
              </p:cNvSpPr>
              <p:nvPr/>
            </p:nvSpPr>
            <p:spPr>
              <a:xfrm>
                <a:off x="2190686" y="3792626"/>
                <a:ext cx="6005512" cy="923330"/>
              </a:xfrm>
              <a:prstGeom prst="rect">
                <a:avLst/>
              </a:prstGeom>
              <a:blipFill>
                <a:blip r:embed="rId4"/>
                <a:stretch>
                  <a:fillRect l="-507"/>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410"/>
        <p:cNvGrpSpPr/>
        <p:nvPr/>
      </p:nvGrpSpPr>
      <p:grpSpPr>
        <a:xfrm>
          <a:off x="0" y="0"/>
          <a:ext cx="0" cy="0"/>
          <a:chOff x="0" y="0"/>
          <a:chExt cx="0" cy="0"/>
        </a:xfrm>
      </p:grpSpPr>
      <p:sp>
        <p:nvSpPr>
          <p:cNvPr id="1411" name="Google Shape;1411;p48"/>
          <p:cNvSpPr txBox="1">
            <a:spLocks noGrp="1"/>
          </p:cNvSpPr>
          <p:nvPr>
            <p:ph type="title"/>
          </p:nvPr>
        </p:nvSpPr>
        <p:spPr>
          <a:xfrm>
            <a:off x="692400" y="0"/>
            <a:ext cx="77592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dirty="0"/>
              <a:t>时间计算</a:t>
            </a:r>
            <a:endParaRPr dirty="0"/>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BDB9EE1E-A45E-4BC8-88AE-D2F1558F1F77}"/>
                  </a:ext>
                </a:extLst>
              </p:cNvPr>
              <p:cNvSpPr txBox="1"/>
              <p:nvPr/>
            </p:nvSpPr>
            <p:spPr>
              <a:xfrm>
                <a:off x="535576" y="612900"/>
                <a:ext cx="8379823" cy="4340099"/>
              </a:xfrm>
              <a:prstGeom prst="rect">
                <a:avLst/>
              </a:prstGeom>
              <a:noFill/>
            </p:spPr>
            <p:txBody>
              <a:bodyPr wrap="square" rtlCol="0">
                <a:spAutoFit/>
              </a:bodyPr>
              <a:lstStyle/>
              <a:p>
                <a:r>
                  <a:rPr lang="zh-CN" altLang="en-US" dirty="0"/>
                  <a:t>       </a:t>
                </a:r>
                <a:r>
                  <a:rPr lang="zh-CN" altLang="en-US" sz="2000" b="1" dirty="0">
                    <a:solidFill>
                      <a:schemeClr val="tx1"/>
                    </a:solidFill>
                    <a:latin typeface="黑体" panose="02010609060101010101" pitchFamily="49" charset="-122"/>
                    <a:ea typeface="黑体" panose="02010609060101010101" pitchFamily="49" charset="-122"/>
                  </a:rPr>
                  <a:t>按模型一可计算三组完成任务的时间分别为：</a:t>
                </a:r>
                <a:endParaRPr lang="en-US" altLang="zh-CN" sz="2000" b="1" dirty="0">
                  <a:solidFill>
                    <a:schemeClr val="tx1"/>
                  </a:solidFill>
                  <a:latin typeface="黑体" panose="02010609060101010101" pitchFamily="49" charset="-122"/>
                  <a:ea typeface="黑体" panose="02010609060101010101" pitchFamily="49" charset="-122"/>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800" b="1" i="1" smtClean="0">
                              <a:solidFill>
                                <a:srgbClr val="72528A"/>
                              </a:solidFill>
                              <a:latin typeface="Cambria Math" panose="02040503050406030204" pitchFamily="18" charset="0"/>
                              <a:ea typeface="黑体" panose="02010609060101010101" pitchFamily="49" charset="-122"/>
                            </a:rPr>
                          </m:ctrlPr>
                        </m:sSubPr>
                        <m:e>
                          <m:r>
                            <a:rPr lang="en-US" altLang="zh-CN" sz="1800" b="1" i="1" smtClean="0">
                              <a:solidFill>
                                <a:srgbClr val="72528A"/>
                              </a:solidFill>
                              <a:latin typeface="Cambria Math" panose="02040503050406030204" pitchFamily="18" charset="0"/>
                              <a:ea typeface="黑体" panose="02010609060101010101" pitchFamily="49" charset="-122"/>
                            </a:rPr>
                            <m:t>𝑻</m:t>
                          </m:r>
                        </m:e>
                        <m:sub>
                          <m:r>
                            <a:rPr lang="en-US" altLang="zh-CN" sz="1800" b="1" i="1" smtClean="0">
                              <a:solidFill>
                                <a:srgbClr val="72528A"/>
                              </a:solidFill>
                              <a:latin typeface="Cambria Math" panose="02040503050406030204" pitchFamily="18" charset="0"/>
                              <a:ea typeface="黑体" panose="02010609060101010101" pitchFamily="49" charset="-122"/>
                            </a:rPr>
                            <m:t>𝑨</m:t>
                          </m:r>
                        </m:sub>
                      </m:sSub>
                      <m:r>
                        <a:rPr lang="en-US" altLang="zh-CN" sz="1800" b="1" i="1" smtClean="0">
                          <a:solidFill>
                            <a:srgbClr val="72528A"/>
                          </a:solidFill>
                          <a:latin typeface="Cambria Math" panose="02040503050406030204" pitchFamily="18" charset="0"/>
                          <a:ea typeface="黑体" panose="02010609060101010101" pitchFamily="49" charset="-122"/>
                        </a:rPr>
                        <m:t>=</m:t>
                      </m:r>
                      <m:sSub>
                        <m:sSubPr>
                          <m:ctrlPr>
                            <a:rPr lang="en-US" altLang="zh-CN" sz="1800" b="1" i="1" smtClean="0">
                              <a:solidFill>
                                <a:srgbClr val="72528A"/>
                              </a:solidFill>
                              <a:latin typeface="Cambria Math" panose="02040503050406030204" pitchFamily="18" charset="0"/>
                              <a:ea typeface="黑体" panose="02010609060101010101" pitchFamily="49" charset="-122"/>
                            </a:rPr>
                          </m:ctrlPr>
                        </m:sSubPr>
                        <m:e>
                          <m:r>
                            <a:rPr lang="en-US" altLang="zh-CN" sz="1800" b="1" i="1" smtClean="0">
                              <a:solidFill>
                                <a:srgbClr val="72528A"/>
                              </a:solidFill>
                              <a:latin typeface="Cambria Math" panose="02040503050406030204" pitchFamily="18" charset="0"/>
                              <a:ea typeface="黑体" panose="02010609060101010101" pitchFamily="49" charset="-122"/>
                            </a:rPr>
                            <m:t>𝑻</m:t>
                          </m:r>
                        </m:e>
                        <m:sub>
                          <m:r>
                            <a:rPr lang="en-US" altLang="zh-CN" sz="1800" b="1" i="1" smtClean="0">
                              <a:solidFill>
                                <a:srgbClr val="72528A"/>
                              </a:solidFill>
                              <a:latin typeface="Cambria Math" panose="02040503050406030204" pitchFamily="18" charset="0"/>
                              <a:ea typeface="黑体" panose="02010609060101010101" pitchFamily="49" charset="-122"/>
                            </a:rPr>
                            <m:t>𝑩</m:t>
                          </m:r>
                        </m:sub>
                      </m:sSub>
                      <m:r>
                        <a:rPr lang="en-US" altLang="zh-CN" sz="1800" b="1" i="1" smtClean="0">
                          <a:solidFill>
                            <a:srgbClr val="72528A"/>
                          </a:solidFill>
                          <a:latin typeface="Cambria Math" panose="02040503050406030204" pitchFamily="18" charset="0"/>
                          <a:ea typeface="黑体" panose="02010609060101010101" pitchFamily="49" charset="-122"/>
                        </a:rPr>
                        <m:t>=</m:t>
                      </m:r>
                      <m:sSub>
                        <m:sSubPr>
                          <m:ctrlPr>
                            <a:rPr lang="en-US" altLang="zh-CN" sz="1800" b="1" i="1" smtClean="0">
                              <a:solidFill>
                                <a:srgbClr val="72528A"/>
                              </a:solidFill>
                              <a:latin typeface="Cambria Math" panose="02040503050406030204" pitchFamily="18" charset="0"/>
                              <a:ea typeface="黑体" panose="02010609060101010101" pitchFamily="49" charset="-122"/>
                            </a:rPr>
                          </m:ctrlPr>
                        </m:sSubPr>
                        <m:e>
                          <m:r>
                            <a:rPr lang="en-US" altLang="zh-CN" sz="1800" b="1" i="1" smtClean="0">
                              <a:solidFill>
                                <a:srgbClr val="72528A"/>
                              </a:solidFill>
                              <a:latin typeface="Cambria Math" panose="02040503050406030204" pitchFamily="18" charset="0"/>
                              <a:ea typeface="黑体" panose="02010609060101010101" pitchFamily="49" charset="-122"/>
                            </a:rPr>
                            <m:t>𝑻</m:t>
                          </m:r>
                        </m:e>
                        <m:sub>
                          <m:r>
                            <a:rPr lang="en-US" altLang="zh-CN" sz="1800" b="1" i="1" smtClean="0">
                              <a:solidFill>
                                <a:srgbClr val="72528A"/>
                              </a:solidFill>
                              <a:latin typeface="Cambria Math" panose="02040503050406030204" pitchFamily="18" charset="0"/>
                              <a:ea typeface="黑体" panose="02010609060101010101" pitchFamily="49" charset="-122"/>
                            </a:rPr>
                            <m:t>𝟐𝟎</m:t>
                          </m:r>
                        </m:sub>
                      </m:sSub>
                    </m:oMath>
                  </m:oMathPara>
                </a14:m>
                <a:endParaRPr lang="en-US" altLang="zh-CN" sz="1800" b="1" dirty="0">
                  <a:solidFill>
                    <a:srgbClr val="72528A"/>
                  </a:solidFill>
                  <a:latin typeface="黑体" panose="02010609060101010101" pitchFamily="49" charset="-122"/>
                  <a:ea typeface="黑体" panose="02010609060101010101" pitchFamily="49" charset="-122"/>
                </a:endParaRPr>
              </a:p>
              <a:p>
                <a:pPr>
                  <a:lnSpc>
                    <a:spcPct val="150000"/>
                  </a:lnSpc>
                </a:pPr>
                <a14:m>
                  <m:oMathPara xmlns:m="http://schemas.openxmlformats.org/officeDocument/2006/math">
                    <m:oMathParaPr>
                      <m:jc m:val="centerGroup"/>
                    </m:oMathParaPr>
                    <m:oMath xmlns:m="http://schemas.openxmlformats.org/officeDocument/2006/math">
                      <m:r>
                        <a:rPr lang="en-US" altLang="zh-CN" sz="1800" b="1" i="1" smtClean="0">
                          <a:solidFill>
                            <a:srgbClr val="72528A"/>
                          </a:solidFill>
                          <a:latin typeface="Cambria Math" panose="02040503050406030204" pitchFamily="18" charset="0"/>
                          <a:ea typeface="黑体" panose="02010609060101010101" pitchFamily="49" charset="-122"/>
                        </a:rPr>
                        <m:t>=</m:t>
                      </m:r>
                      <m:f>
                        <m:fPr>
                          <m:ctrlPr>
                            <a:rPr lang="en-US" altLang="zh-CN" sz="1800" b="1" i="1" smtClean="0">
                              <a:solidFill>
                                <a:srgbClr val="72528A"/>
                              </a:solidFill>
                              <a:latin typeface="Cambria Math" panose="02040503050406030204" pitchFamily="18" charset="0"/>
                              <a:ea typeface="黑体" panose="02010609060101010101" pitchFamily="49" charset="-122"/>
                            </a:rPr>
                          </m:ctrlPr>
                        </m:fPr>
                        <m:num>
                          <m:r>
                            <a:rPr lang="en-US" altLang="zh-CN" sz="1800" b="1" i="1" smtClean="0">
                              <a:solidFill>
                                <a:srgbClr val="72528A"/>
                              </a:solidFill>
                              <a:latin typeface="Cambria Math" panose="02040503050406030204" pitchFamily="18" charset="0"/>
                              <a:ea typeface="黑体" panose="02010609060101010101" pitchFamily="49" charset="-122"/>
                            </a:rPr>
                            <m:t>𝟕𝟖𝟎</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黑体" panose="02010609060101010101" pitchFamily="49" charset="-122"/>
                            </a:rPr>
                            <m:t>𝟐</m:t>
                          </m:r>
                          <m:r>
                            <a:rPr lang="en-US" altLang="zh-CN" sz="1800" b="1" i="1" smtClean="0">
                              <a:solidFill>
                                <a:srgbClr val="72528A"/>
                              </a:solidFill>
                              <a:latin typeface="Cambria Math" panose="02040503050406030204" pitchFamily="18" charset="0"/>
                              <a:ea typeface="黑体" panose="02010609060101010101" pitchFamily="49" charset="-122"/>
                            </a:rPr>
                            <m:t>+</m:t>
                          </m:r>
                          <m:r>
                            <a:rPr lang="en-US" altLang="zh-CN" sz="1800" b="1" i="1" smtClean="0">
                              <a:solidFill>
                                <a:srgbClr val="72528A"/>
                              </a:solidFill>
                              <a:latin typeface="Cambria Math" panose="02040503050406030204" pitchFamily="18" charset="0"/>
                              <a:ea typeface="黑体" panose="02010609060101010101" pitchFamily="49" charset="-122"/>
                            </a:rPr>
                            <m:t>𝟏𝟐𝟎𝟎</m:t>
                          </m:r>
                        </m:num>
                        <m:den>
                          <m:r>
                            <a:rPr lang="en-US" altLang="zh-CN" sz="1800" b="1" i="1" smtClean="0">
                              <a:solidFill>
                                <a:srgbClr val="72528A"/>
                              </a:solidFill>
                              <a:latin typeface="Cambria Math" panose="02040503050406030204" pitchFamily="18" charset="0"/>
                              <a:ea typeface="黑体" panose="02010609060101010101" pitchFamily="49" charset="-122"/>
                            </a:rPr>
                            <m:t>𝟏</m:t>
                          </m:r>
                          <m:r>
                            <a:rPr lang="en-US" altLang="zh-CN" sz="1800" b="1" i="1" smtClean="0">
                              <a:solidFill>
                                <a:srgbClr val="72528A"/>
                              </a:solidFill>
                              <a:latin typeface="Cambria Math" panose="02040503050406030204" pitchFamily="18" charset="0"/>
                              <a:ea typeface="黑体" panose="02010609060101010101" pitchFamily="49" charset="-122"/>
                            </a:rPr>
                            <m:t>.</m:t>
                          </m:r>
                          <m:r>
                            <a:rPr lang="en-US" altLang="zh-CN" sz="1800" b="1" i="1" smtClean="0">
                              <a:solidFill>
                                <a:srgbClr val="72528A"/>
                              </a:solidFill>
                              <a:latin typeface="Cambria Math" panose="02040503050406030204" pitchFamily="18" charset="0"/>
                              <a:ea typeface="黑体" panose="02010609060101010101" pitchFamily="49" charset="-122"/>
                            </a:rPr>
                            <m:t>𝟐</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𝟔𝟎</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𝟔𝟎</m:t>
                          </m:r>
                        </m:den>
                      </m:f>
                      <m:r>
                        <a:rPr lang="en-US" altLang="zh-CN" sz="1800" b="1" i="1" smtClean="0">
                          <a:solidFill>
                            <a:srgbClr val="72528A"/>
                          </a:solidFill>
                          <a:latin typeface="Cambria Math" panose="02040503050406030204" pitchFamily="18" charset="0"/>
                          <a:ea typeface="黑体" panose="02010609060101010101" pitchFamily="49" charset="-122"/>
                        </a:rPr>
                        <m:t>+</m:t>
                      </m:r>
                      <m:f>
                        <m:fPr>
                          <m:ctrlPr>
                            <a:rPr lang="en-US" altLang="zh-CN" sz="1800" b="1" i="1" smtClean="0">
                              <a:solidFill>
                                <a:srgbClr val="72528A"/>
                              </a:solidFill>
                              <a:latin typeface="Cambria Math" panose="02040503050406030204" pitchFamily="18" charset="0"/>
                              <a:ea typeface="黑体" panose="02010609060101010101" pitchFamily="49" charset="-122"/>
                            </a:rPr>
                          </m:ctrlPr>
                        </m:fPr>
                        <m:num>
                          <m:r>
                            <a:rPr lang="en-US" altLang="zh-CN" sz="1800" b="1" i="1" smtClean="0">
                              <a:solidFill>
                                <a:srgbClr val="72528A"/>
                              </a:solidFill>
                              <a:latin typeface="Cambria Math" panose="02040503050406030204" pitchFamily="18" charset="0"/>
                              <a:ea typeface="黑体" panose="02010609060101010101" pitchFamily="49" charset="-122"/>
                            </a:rPr>
                            <m:t>𝟒𝟏𝟏𝟔𝟎</m:t>
                          </m:r>
                        </m:num>
                        <m:den>
                          <m:r>
                            <a:rPr lang="en-US" altLang="zh-CN" sz="1800" b="1" i="1" smtClean="0">
                              <a:solidFill>
                                <a:srgbClr val="72528A"/>
                              </a:solidFill>
                              <a:latin typeface="Cambria Math" panose="02040503050406030204" pitchFamily="18" charset="0"/>
                              <a:ea typeface="黑体" panose="02010609060101010101" pitchFamily="49" charset="-122"/>
                            </a:rPr>
                            <m:t>𝟎</m:t>
                          </m:r>
                          <m:r>
                            <a:rPr lang="en-US" altLang="zh-CN" sz="1800" b="1" i="1" smtClean="0">
                              <a:solidFill>
                                <a:srgbClr val="72528A"/>
                              </a:solidFill>
                              <a:latin typeface="Cambria Math" panose="02040503050406030204" pitchFamily="18" charset="0"/>
                              <a:ea typeface="黑体" panose="02010609060101010101" pitchFamily="49" charset="-122"/>
                            </a:rPr>
                            <m:t>.</m:t>
                          </m:r>
                          <m:r>
                            <a:rPr lang="en-US" altLang="zh-CN" sz="1800" b="1" i="1" smtClean="0">
                              <a:solidFill>
                                <a:srgbClr val="72528A"/>
                              </a:solidFill>
                              <a:latin typeface="Cambria Math" panose="02040503050406030204" pitchFamily="18" charset="0"/>
                              <a:ea typeface="黑体" panose="02010609060101010101" pitchFamily="49" charset="-122"/>
                            </a:rPr>
                            <m:t>𝟔</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𝟔𝟎</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𝟔𝟎</m:t>
                          </m:r>
                        </m:den>
                      </m:f>
                      <m:r>
                        <a:rPr lang="en-US" altLang="zh-CN" sz="1800" b="1" i="1" smtClean="0">
                          <a:solidFill>
                            <a:srgbClr val="72528A"/>
                          </a:solidFill>
                          <a:latin typeface="Cambria Math" panose="02040503050406030204" pitchFamily="18" charset="0"/>
                          <a:ea typeface="黑体" panose="02010609060101010101" pitchFamily="49" charset="-122"/>
                        </a:rPr>
                        <m:t>+</m:t>
                      </m:r>
                      <m:f>
                        <m:fPr>
                          <m:ctrlPr>
                            <a:rPr lang="en-US" altLang="zh-CN" sz="1800" b="1" i="1" smtClean="0">
                              <a:solidFill>
                                <a:srgbClr val="72528A"/>
                              </a:solidFill>
                              <a:latin typeface="Cambria Math" panose="02040503050406030204" pitchFamily="18" charset="0"/>
                              <a:ea typeface="黑体" panose="02010609060101010101" pitchFamily="49" charset="-122"/>
                            </a:rPr>
                          </m:ctrlPr>
                        </m:fPr>
                        <m:num>
                          <m:r>
                            <a:rPr lang="en-US" altLang="zh-CN" sz="1800" b="1" i="1" smtClean="0">
                              <a:solidFill>
                                <a:srgbClr val="72528A"/>
                              </a:solidFill>
                              <a:latin typeface="Cambria Math" panose="02040503050406030204" pitchFamily="18" charset="0"/>
                              <a:ea typeface="黑体" panose="02010609060101010101" pitchFamily="49" charset="-122"/>
                            </a:rPr>
                            <m:t>(</m:t>
                          </m:r>
                          <m:rad>
                            <m:radPr>
                              <m:degHide m:val="on"/>
                              <m:ctrlPr>
                                <a:rPr lang="en-US" altLang="zh-CN" sz="1800" b="1" i="1" smtClean="0">
                                  <a:solidFill>
                                    <a:srgbClr val="72528A"/>
                                  </a:solidFill>
                                  <a:latin typeface="Cambria Math" panose="02040503050406030204" pitchFamily="18" charset="0"/>
                                  <a:ea typeface="黑体" panose="02010609060101010101" pitchFamily="49" charset="-122"/>
                                </a:rPr>
                              </m:ctrlPr>
                            </m:radPr>
                            <m:deg/>
                            <m:e>
                              <m:r>
                                <a:rPr lang="en-US" altLang="zh-CN" sz="1800" b="1" i="1" smtClean="0">
                                  <a:solidFill>
                                    <a:srgbClr val="72528A"/>
                                  </a:solidFill>
                                  <a:latin typeface="Cambria Math" panose="02040503050406030204" pitchFamily="18" charset="0"/>
                                  <a:ea typeface="黑体" panose="02010609060101010101" pitchFamily="49" charset="-122"/>
                                </a:rPr>
                                <m:t>𝟐</m:t>
                              </m:r>
                            </m:e>
                          </m:rad>
                          <m:r>
                            <a:rPr lang="en-US" altLang="zh-CN" sz="1800" b="1" i="1" smtClean="0">
                              <a:solidFill>
                                <a:srgbClr val="72528A"/>
                              </a:solidFill>
                              <a:latin typeface="Cambria Math" panose="02040503050406030204" pitchFamily="18" charset="0"/>
                              <a:ea typeface="黑体" panose="02010609060101010101" pitchFamily="49" charset="-122"/>
                            </a:rPr>
                            <m:t>−</m:t>
                          </m:r>
                          <m:r>
                            <a:rPr lang="en-US" altLang="zh-CN" sz="1800" b="1" i="1" smtClean="0">
                              <a:solidFill>
                                <a:srgbClr val="72528A"/>
                              </a:solidFill>
                              <a:latin typeface="Cambria Math" panose="02040503050406030204" pitchFamily="18" charset="0"/>
                              <a:ea typeface="黑体" panose="02010609060101010101" pitchFamily="49" charset="-122"/>
                            </a:rPr>
                            <m:t>𝟏</m:t>
                          </m:r>
                          <m:r>
                            <a:rPr lang="en-US" altLang="zh-CN" sz="1800" b="1" i="1" smtClean="0">
                              <a:solidFill>
                                <a:srgbClr val="72528A"/>
                              </a:solidFill>
                              <a:latin typeface="Cambria Math" panose="02040503050406030204" pitchFamily="18" charset="0"/>
                              <a:ea typeface="黑体" panose="02010609060101010101" pitchFamily="49" charset="-122"/>
                            </a:rPr>
                            <m:t>)×</m:t>
                          </m:r>
                          <m:r>
                            <a:rPr lang="en-US" altLang="zh-CN" sz="1800" b="1" i="1" smtClean="0">
                              <a:solidFill>
                                <a:srgbClr val="72528A"/>
                              </a:solidFill>
                              <a:latin typeface="Cambria Math" panose="02040503050406030204" pitchFamily="18" charset="0"/>
                              <a:ea typeface="Cambria Math" panose="02040503050406030204" pitchFamily="18" charset="0"/>
                            </a:rPr>
                            <m:t>𝟏𝟕</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𝟐𝟎</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𝟎</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𝟔</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𝟏</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𝟐</m:t>
                          </m:r>
                          <m:r>
                            <a:rPr lang="en-US" altLang="zh-CN" sz="1800" b="1" i="1" smtClean="0">
                              <a:solidFill>
                                <a:srgbClr val="72528A"/>
                              </a:solidFill>
                              <a:latin typeface="Cambria Math" panose="02040503050406030204" pitchFamily="18" charset="0"/>
                              <a:ea typeface="Cambria Math" panose="02040503050406030204" pitchFamily="18" charset="0"/>
                            </a:rPr>
                            <m:t>)</m:t>
                          </m:r>
                        </m:num>
                        <m:den>
                          <m:r>
                            <a:rPr lang="en-US" altLang="zh-CN" sz="1800" b="1" i="1" smtClean="0">
                              <a:solidFill>
                                <a:srgbClr val="72528A"/>
                              </a:solidFill>
                              <a:latin typeface="Cambria Math" panose="02040503050406030204" pitchFamily="18" charset="0"/>
                              <a:ea typeface="黑体" panose="02010609060101010101" pitchFamily="49" charset="-122"/>
                            </a:rPr>
                            <m:t>𝟎</m:t>
                          </m:r>
                          <m:r>
                            <a:rPr lang="en-US" altLang="zh-CN" sz="1800" b="1" i="1" smtClean="0">
                              <a:solidFill>
                                <a:srgbClr val="72528A"/>
                              </a:solidFill>
                              <a:latin typeface="Cambria Math" panose="02040503050406030204" pitchFamily="18" charset="0"/>
                              <a:ea typeface="黑体" panose="02010609060101010101" pitchFamily="49" charset="-122"/>
                            </a:rPr>
                            <m:t>.</m:t>
                          </m:r>
                          <m:r>
                            <a:rPr lang="en-US" altLang="zh-CN" sz="1800" b="1" i="1" smtClean="0">
                              <a:solidFill>
                                <a:srgbClr val="72528A"/>
                              </a:solidFill>
                              <a:latin typeface="Cambria Math" panose="02040503050406030204" pitchFamily="18" charset="0"/>
                              <a:ea typeface="黑体" panose="02010609060101010101" pitchFamily="49" charset="-122"/>
                            </a:rPr>
                            <m:t>𝟔</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𝟏</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𝟐</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𝟔𝟎</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𝟔𝟎</m:t>
                          </m:r>
                        </m:den>
                      </m:f>
                      <m:r>
                        <a:rPr lang="en-US" altLang="zh-CN" sz="1800" b="1" i="1" smtClean="0">
                          <a:solidFill>
                            <a:srgbClr val="72528A"/>
                          </a:solidFill>
                          <a:latin typeface="Cambria Math" panose="02040503050406030204" pitchFamily="18" charset="0"/>
                          <a:ea typeface="黑体" panose="02010609060101010101" pitchFamily="49" charset="-122"/>
                        </a:rPr>
                        <m:t>=</m:t>
                      </m:r>
                      <m:r>
                        <a:rPr lang="en-US" altLang="zh-CN" sz="1800" b="1" i="1" smtClean="0">
                          <a:solidFill>
                            <a:srgbClr val="72528A"/>
                          </a:solidFill>
                          <a:latin typeface="Cambria Math" panose="02040503050406030204" pitchFamily="18" charset="0"/>
                          <a:ea typeface="黑体" panose="02010609060101010101" pitchFamily="49" charset="-122"/>
                        </a:rPr>
                        <m:t>𝟏𝟗</m:t>
                      </m:r>
                      <m:r>
                        <a:rPr lang="en-US" altLang="zh-CN" sz="1800" b="1" i="1" smtClean="0">
                          <a:solidFill>
                            <a:srgbClr val="72528A"/>
                          </a:solidFill>
                          <a:latin typeface="Cambria Math" panose="02040503050406030204" pitchFamily="18" charset="0"/>
                          <a:ea typeface="黑体" panose="02010609060101010101" pitchFamily="49" charset="-122"/>
                        </a:rPr>
                        <m:t>.</m:t>
                      </m:r>
                      <m:r>
                        <a:rPr lang="en-US" altLang="zh-CN" sz="1800" b="1" i="1" smtClean="0">
                          <a:solidFill>
                            <a:srgbClr val="72528A"/>
                          </a:solidFill>
                          <a:latin typeface="Cambria Math" panose="02040503050406030204" pitchFamily="18" charset="0"/>
                          <a:ea typeface="黑体" panose="02010609060101010101" pitchFamily="49" charset="-122"/>
                        </a:rPr>
                        <m:t>𝟕𝟗𝟐𝟐</m:t>
                      </m:r>
                      <m:r>
                        <a:rPr lang="en-US" altLang="zh-CN" sz="1800" b="1" i="1" smtClean="0">
                          <a:solidFill>
                            <a:srgbClr val="72528A"/>
                          </a:solidFill>
                          <a:latin typeface="Cambria Math" panose="02040503050406030204" pitchFamily="18" charset="0"/>
                          <a:ea typeface="黑体" panose="02010609060101010101" pitchFamily="49" charset="-122"/>
                        </a:rPr>
                        <m:t> </m:t>
                      </m:r>
                      <m:r>
                        <a:rPr lang="en-US" altLang="zh-CN" sz="1800" b="1" i="1" smtClean="0">
                          <a:solidFill>
                            <a:srgbClr val="72528A"/>
                          </a:solidFill>
                          <a:latin typeface="Cambria Math" panose="02040503050406030204" pitchFamily="18" charset="0"/>
                          <a:ea typeface="黑体" panose="02010609060101010101" pitchFamily="49" charset="-122"/>
                        </a:rPr>
                        <m:t>𝒉</m:t>
                      </m:r>
                    </m:oMath>
                  </m:oMathPara>
                </a14:m>
                <a:endParaRPr lang="en-US" altLang="zh-CN" sz="1800" b="1" dirty="0">
                  <a:solidFill>
                    <a:srgbClr val="72528A"/>
                  </a:solidFill>
                  <a:latin typeface="黑体" panose="02010609060101010101" pitchFamily="49" charset="-122"/>
                  <a:ea typeface="黑体" panose="02010609060101010101" pitchFamily="49" charset="-122"/>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800" b="1" i="1" smtClean="0">
                              <a:solidFill>
                                <a:srgbClr val="72528A"/>
                              </a:solidFill>
                              <a:latin typeface="Cambria Math" panose="02040503050406030204" pitchFamily="18" charset="0"/>
                              <a:ea typeface="黑体" panose="02010609060101010101" pitchFamily="49" charset="-122"/>
                            </a:rPr>
                          </m:ctrlPr>
                        </m:sSubPr>
                        <m:e>
                          <m:r>
                            <a:rPr lang="en-US" altLang="zh-CN" sz="1800" b="1" i="1" smtClean="0">
                              <a:solidFill>
                                <a:srgbClr val="72528A"/>
                              </a:solidFill>
                              <a:latin typeface="Cambria Math" panose="02040503050406030204" pitchFamily="18" charset="0"/>
                              <a:ea typeface="黑体" panose="02010609060101010101" pitchFamily="49" charset="-122"/>
                            </a:rPr>
                            <m:t>𝑻</m:t>
                          </m:r>
                        </m:e>
                        <m:sub>
                          <m:r>
                            <a:rPr lang="en-US" altLang="zh-CN" sz="1800" b="1" i="1" smtClean="0">
                              <a:solidFill>
                                <a:srgbClr val="72528A"/>
                              </a:solidFill>
                              <a:latin typeface="Cambria Math" panose="02040503050406030204" pitchFamily="18" charset="0"/>
                              <a:ea typeface="黑体" panose="02010609060101010101" pitchFamily="49" charset="-122"/>
                            </a:rPr>
                            <m:t>𝑪</m:t>
                          </m:r>
                        </m:sub>
                      </m:sSub>
                      <m:r>
                        <a:rPr lang="en-US" altLang="zh-CN" sz="1800" b="1" i="1" smtClean="0">
                          <a:solidFill>
                            <a:srgbClr val="72528A"/>
                          </a:solidFill>
                          <a:latin typeface="Cambria Math" panose="02040503050406030204" pitchFamily="18" charset="0"/>
                          <a:ea typeface="黑体" panose="02010609060101010101" pitchFamily="49" charset="-122"/>
                        </a:rPr>
                        <m:t>=</m:t>
                      </m:r>
                      <m:sSub>
                        <m:sSubPr>
                          <m:ctrlPr>
                            <a:rPr lang="en-US" altLang="zh-CN" sz="1800" b="1" i="1" smtClean="0">
                              <a:solidFill>
                                <a:srgbClr val="72528A"/>
                              </a:solidFill>
                              <a:latin typeface="Cambria Math" panose="02040503050406030204" pitchFamily="18" charset="0"/>
                              <a:ea typeface="黑体" panose="02010609060101010101" pitchFamily="49" charset="-122"/>
                            </a:rPr>
                          </m:ctrlPr>
                        </m:sSubPr>
                        <m:e>
                          <m:r>
                            <a:rPr lang="en-US" altLang="zh-CN" sz="1800" b="1" i="1" smtClean="0">
                              <a:solidFill>
                                <a:srgbClr val="72528A"/>
                              </a:solidFill>
                              <a:latin typeface="Cambria Math" panose="02040503050406030204" pitchFamily="18" charset="0"/>
                              <a:ea typeface="黑体" panose="02010609060101010101" pitchFamily="49" charset="-122"/>
                            </a:rPr>
                            <m:t>𝑻</m:t>
                          </m:r>
                        </m:e>
                        <m:sub>
                          <m:r>
                            <a:rPr lang="en-US" altLang="zh-CN" sz="1800" b="1" i="1" smtClean="0">
                              <a:solidFill>
                                <a:srgbClr val="72528A"/>
                              </a:solidFill>
                              <a:latin typeface="Cambria Math" panose="02040503050406030204" pitchFamily="18" charset="0"/>
                              <a:ea typeface="黑体" panose="02010609060101010101" pitchFamily="49" charset="-122"/>
                            </a:rPr>
                            <m:t>𝟏𝟎</m:t>
                          </m:r>
                        </m:sub>
                      </m:sSub>
                    </m:oMath>
                  </m:oMathPara>
                </a14:m>
                <a:endParaRPr lang="en-US" altLang="zh-CN" sz="1800" b="1" dirty="0">
                  <a:solidFill>
                    <a:srgbClr val="72528A"/>
                  </a:solidFill>
                  <a:latin typeface="黑体" panose="02010609060101010101" pitchFamily="49" charset="-122"/>
                  <a:ea typeface="黑体" panose="02010609060101010101" pitchFamily="49" charset="-122"/>
                </a:endParaRPr>
              </a:p>
              <a:p>
                <a:pPr>
                  <a:lnSpc>
                    <a:spcPct val="150000"/>
                  </a:lnSpc>
                </a:pPr>
                <a14:m>
                  <m:oMathPara xmlns:m="http://schemas.openxmlformats.org/officeDocument/2006/math">
                    <m:oMathParaPr>
                      <m:jc m:val="centerGroup"/>
                    </m:oMathParaPr>
                    <m:oMath xmlns:m="http://schemas.openxmlformats.org/officeDocument/2006/math">
                      <m:r>
                        <a:rPr lang="en-US" altLang="zh-CN" sz="1800" b="1" i="1" smtClean="0">
                          <a:solidFill>
                            <a:srgbClr val="72528A"/>
                          </a:solidFill>
                          <a:latin typeface="Cambria Math" panose="02040503050406030204" pitchFamily="18" charset="0"/>
                          <a:ea typeface="黑体" panose="02010609060101010101" pitchFamily="49" charset="-122"/>
                        </a:rPr>
                        <m:t>=</m:t>
                      </m:r>
                      <m:f>
                        <m:fPr>
                          <m:ctrlPr>
                            <a:rPr lang="en-US" altLang="zh-CN" sz="1800" b="1" i="1" smtClean="0">
                              <a:solidFill>
                                <a:srgbClr val="72528A"/>
                              </a:solidFill>
                              <a:latin typeface="Cambria Math" panose="02040503050406030204" pitchFamily="18" charset="0"/>
                              <a:ea typeface="黑体" panose="02010609060101010101" pitchFamily="49" charset="-122"/>
                            </a:rPr>
                          </m:ctrlPr>
                        </m:fPr>
                        <m:num>
                          <m:r>
                            <a:rPr lang="en-US" altLang="zh-CN" sz="1800" b="1" i="1" smtClean="0">
                              <a:solidFill>
                                <a:srgbClr val="72528A"/>
                              </a:solidFill>
                              <a:latin typeface="Cambria Math" panose="02040503050406030204" pitchFamily="18" charset="0"/>
                              <a:ea typeface="黑体" panose="02010609060101010101" pitchFamily="49" charset="-122"/>
                            </a:rPr>
                            <m:t>𝟖𝟎𝟎</m:t>
                          </m:r>
                        </m:num>
                        <m:den>
                          <m:r>
                            <a:rPr lang="en-US" altLang="zh-CN" sz="1800" b="1" i="1" smtClean="0">
                              <a:solidFill>
                                <a:srgbClr val="72528A"/>
                              </a:solidFill>
                              <a:latin typeface="Cambria Math" panose="02040503050406030204" pitchFamily="18" charset="0"/>
                              <a:ea typeface="黑体" panose="02010609060101010101" pitchFamily="49" charset="-122"/>
                            </a:rPr>
                            <m:t>𝟏</m:t>
                          </m:r>
                          <m:r>
                            <a:rPr lang="en-US" altLang="zh-CN" sz="1800" b="1" i="1" smtClean="0">
                              <a:solidFill>
                                <a:srgbClr val="72528A"/>
                              </a:solidFill>
                              <a:latin typeface="Cambria Math" panose="02040503050406030204" pitchFamily="18" charset="0"/>
                              <a:ea typeface="黑体" panose="02010609060101010101" pitchFamily="49" charset="-122"/>
                            </a:rPr>
                            <m:t>.</m:t>
                          </m:r>
                          <m:r>
                            <a:rPr lang="en-US" altLang="zh-CN" sz="1800" b="1" i="1" smtClean="0">
                              <a:solidFill>
                                <a:srgbClr val="72528A"/>
                              </a:solidFill>
                              <a:latin typeface="Cambria Math" panose="02040503050406030204" pitchFamily="18" charset="0"/>
                              <a:ea typeface="黑体" panose="02010609060101010101" pitchFamily="49" charset="-122"/>
                            </a:rPr>
                            <m:t>𝟐</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𝟔𝟎</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𝟔𝟎</m:t>
                          </m:r>
                        </m:den>
                      </m:f>
                      <m:r>
                        <a:rPr lang="en-US" altLang="zh-CN" sz="1800" b="1" i="1" smtClean="0">
                          <a:solidFill>
                            <a:srgbClr val="72528A"/>
                          </a:solidFill>
                          <a:latin typeface="Cambria Math" panose="02040503050406030204" pitchFamily="18" charset="0"/>
                          <a:ea typeface="黑体" panose="02010609060101010101" pitchFamily="49" charset="-122"/>
                        </a:rPr>
                        <m:t>+</m:t>
                      </m:r>
                      <m:f>
                        <m:fPr>
                          <m:ctrlPr>
                            <a:rPr lang="en-US" altLang="zh-CN" sz="1800" b="1" i="1" smtClean="0">
                              <a:solidFill>
                                <a:srgbClr val="72528A"/>
                              </a:solidFill>
                              <a:latin typeface="Cambria Math" panose="02040503050406030204" pitchFamily="18" charset="0"/>
                              <a:ea typeface="黑体" panose="02010609060101010101" pitchFamily="49" charset="-122"/>
                            </a:rPr>
                          </m:ctrlPr>
                        </m:fPr>
                        <m:num>
                          <m:r>
                            <a:rPr lang="en-US" altLang="zh-CN" sz="1800" b="1" i="1" smtClean="0">
                              <a:solidFill>
                                <a:srgbClr val="72528A"/>
                              </a:solidFill>
                              <a:latin typeface="Cambria Math" panose="02040503050406030204" pitchFamily="18" charset="0"/>
                              <a:ea typeface="黑体" panose="02010609060101010101" pitchFamily="49" charset="-122"/>
                            </a:rPr>
                            <m:t>𝟒𝟎𝟐𝟎</m:t>
                          </m:r>
                        </m:num>
                        <m:den>
                          <m:r>
                            <a:rPr lang="en-US" altLang="zh-CN" sz="1800" b="1" i="1" smtClean="0">
                              <a:solidFill>
                                <a:srgbClr val="72528A"/>
                              </a:solidFill>
                              <a:latin typeface="Cambria Math" panose="02040503050406030204" pitchFamily="18" charset="0"/>
                              <a:ea typeface="黑体" panose="02010609060101010101" pitchFamily="49" charset="-122"/>
                            </a:rPr>
                            <m:t>𝟎</m:t>
                          </m:r>
                          <m:r>
                            <a:rPr lang="en-US" altLang="zh-CN" sz="1800" b="1" i="1" smtClean="0">
                              <a:solidFill>
                                <a:srgbClr val="72528A"/>
                              </a:solidFill>
                              <a:latin typeface="Cambria Math" panose="02040503050406030204" pitchFamily="18" charset="0"/>
                              <a:ea typeface="黑体" panose="02010609060101010101" pitchFamily="49" charset="-122"/>
                            </a:rPr>
                            <m:t>.</m:t>
                          </m:r>
                          <m:r>
                            <a:rPr lang="en-US" altLang="zh-CN" sz="1800" b="1" i="1" smtClean="0">
                              <a:solidFill>
                                <a:srgbClr val="72528A"/>
                              </a:solidFill>
                              <a:latin typeface="Cambria Math" panose="02040503050406030204" pitchFamily="18" charset="0"/>
                              <a:ea typeface="黑体" panose="02010609060101010101" pitchFamily="49" charset="-122"/>
                            </a:rPr>
                            <m:t>𝟔</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𝟔𝟎</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𝟔𝟎</m:t>
                          </m:r>
                        </m:den>
                      </m:f>
                      <m:r>
                        <a:rPr lang="en-US" altLang="zh-CN" sz="1800" b="1" i="1" smtClean="0">
                          <a:solidFill>
                            <a:srgbClr val="72528A"/>
                          </a:solidFill>
                          <a:latin typeface="Cambria Math" panose="02040503050406030204" pitchFamily="18" charset="0"/>
                          <a:ea typeface="黑体" panose="02010609060101010101" pitchFamily="49" charset="-122"/>
                        </a:rPr>
                        <m:t>+</m:t>
                      </m:r>
                      <m:f>
                        <m:fPr>
                          <m:ctrlPr>
                            <a:rPr lang="en-US" altLang="zh-CN" sz="1800" b="1" i="1" smtClean="0">
                              <a:solidFill>
                                <a:srgbClr val="72528A"/>
                              </a:solidFill>
                              <a:latin typeface="Cambria Math" panose="02040503050406030204" pitchFamily="18" charset="0"/>
                              <a:ea typeface="黑体" panose="02010609060101010101" pitchFamily="49" charset="-122"/>
                            </a:rPr>
                          </m:ctrlPr>
                        </m:fPr>
                        <m:num>
                          <m:r>
                            <a:rPr lang="en-US" altLang="zh-CN" sz="1800" b="1" i="1" smtClean="0">
                              <a:solidFill>
                                <a:srgbClr val="72528A"/>
                              </a:solidFill>
                              <a:latin typeface="Cambria Math" panose="02040503050406030204" pitchFamily="18" charset="0"/>
                              <a:ea typeface="黑体" panose="02010609060101010101" pitchFamily="49" charset="-122"/>
                            </a:rPr>
                            <m:t>(</m:t>
                          </m:r>
                          <m:rad>
                            <m:radPr>
                              <m:degHide m:val="on"/>
                              <m:ctrlPr>
                                <a:rPr lang="en-US" altLang="zh-CN" sz="1800" b="1" i="1" smtClean="0">
                                  <a:solidFill>
                                    <a:srgbClr val="72528A"/>
                                  </a:solidFill>
                                  <a:latin typeface="Cambria Math" panose="02040503050406030204" pitchFamily="18" charset="0"/>
                                  <a:ea typeface="黑体" panose="02010609060101010101" pitchFamily="49" charset="-122"/>
                                </a:rPr>
                              </m:ctrlPr>
                            </m:radPr>
                            <m:deg/>
                            <m:e>
                              <m:r>
                                <a:rPr lang="en-US" altLang="zh-CN" sz="1800" b="1" i="1" smtClean="0">
                                  <a:solidFill>
                                    <a:srgbClr val="72528A"/>
                                  </a:solidFill>
                                  <a:latin typeface="Cambria Math" panose="02040503050406030204" pitchFamily="18" charset="0"/>
                                  <a:ea typeface="黑体" panose="02010609060101010101" pitchFamily="49" charset="-122"/>
                                </a:rPr>
                                <m:t>𝟐</m:t>
                              </m:r>
                            </m:e>
                          </m:rad>
                          <m:r>
                            <a:rPr lang="en-US" altLang="zh-CN" sz="1800" b="1" i="1" smtClean="0">
                              <a:solidFill>
                                <a:srgbClr val="72528A"/>
                              </a:solidFill>
                              <a:latin typeface="Cambria Math" panose="02040503050406030204" pitchFamily="18" charset="0"/>
                              <a:ea typeface="黑体" panose="02010609060101010101" pitchFamily="49" charset="-122"/>
                            </a:rPr>
                            <m:t>−</m:t>
                          </m:r>
                          <m:r>
                            <a:rPr lang="en-US" altLang="zh-CN" sz="1800" b="1" i="1" smtClean="0">
                              <a:solidFill>
                                <a:srgbClr val="72528A"/>
                              </a:solidFill>
                              <a:latin typeface="Cambria Math" panose="02040503050406030204" pitchFamily="18" charset="0"/>
                              <a:ea typeface="黑体" panose="02010609060101010101" pitchFamily="49" charset="-122"/>
                            </a:rPr>
                            <m:t>𝟏</m:t>
                          </m:r>
                          <m:r>
                            <a:rPr lang="en-US" altLang="zh-CN" sz="1800" b="1" i="1" smtClean="0">
                              <a:solidFill>
                                <a:srgbClr val="72528A"/>
                              </a:solidFill>
                              <a:latin typeface="Cambria Math" panose="02040503050406030204" pitchFamily="18" charset="0"/>
                              <a:ea typeface="黑体" panose="02010609060101010101" pitchFamily="49" charset="-122"/>
                            </a:rPr>
                            <m:t>)×</m:t>
                          </m:r>
                          <m:r>
                            <a:rPr lang="en-US" altLang="zh-CN" sz="1800" b="1" i="1" smtClean="0">
                              <a:solidFill>
                                <a:srgbClr val="72528A"/>
                              </a:solidFill>
                              <a:latin typeface="Cambria Math" panose="02040503050406030204" pitchFamily="18" charset="0"/>
                              <a:ea typeface="Cambria Math" panose="02040503050406030204" pitchFamily="18" charset="0"/>
                            </a:rPr>
                            <m:t>𝟓𝟒</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𝟐𝟎</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𝟎</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𝟔</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𝟏</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𝟐</m:t>
                          </m:r>
                          <m:r>
                            <a:rPr lang="en-US" altLang="zh-CN" sz="1800" b="1" i="1" smtClean="0">
                              <a:solidFill>
                                <a:srgbClr val="72528A"/>
                              </a:solidFill>
                              <a:latin typeface="Cambria Math" panose="02040503050406030204" pitchFamily="18" charset="0"/>
                              <a:ea typeface="Cambria Math" panose="02040503050406030204" pitchFamily="18" charset="0"/>
                            </a:rPr>
                            <m:t>)</m:t>
                          </m:r>
                        </m:num>
                        <m:den>
                          <m:r>
                            <a:rPr lang="en-US" altLang="zh-CN" sz="1800" b="1" i="1" smtClean="0">
                              <a:solidFill>
                                <a:srgbClr val="72528A"/>
                              </a:solidFill>
                              <a:latin typeface="Cambria Math" panose="02040503050406030204" pitchFamily="18" charset="0"/>
                              <a:ea typeface="黑体" panose="02010609060101010101" pitchFamily="49" charset="-122"/>
                            </a:rPr>
                            <m:t>𝟎</m:t>
                          </m:r>
                          <m:r>
                            <a:rPr lang="en-US" altLang="zh-CN" sz="1800" b="1" i="1" smtClean="0">
                              <a:solidFill>
                                <a:srgbClr val="72528A"/>
                              </a:solidFill>
                              <a:latin typeface="Cambria Math" panose="02040503050406030204" pitchFamily="18" charset="0"/>
                              <a:ea typeface="黑体" panose="02010609060101010101" pitchFamily="49" charset="-122"/>
                            </a:rPr>
                            <m:t>.</m:t>
                          </m:r>
                          <m:r>
                            <a:rPr lang="en-US" altLang="zh-CN" sz="1800" b="1" i="1" smtClean="0">
                              <a:solidFill>
                                <a:srgbClr val="72528A"/>
                              </a:solidFill>
                              <a:latin typeface="Cambria Math" panose="02040503050406030204" pitchFamily="18" charset="0"/>
                              <a:ea typeface="黑体" panose="02010609060101010101" pitchFamily="49" charset="-122"/>
                            </a:rPr>
                            <m:t>𝟔</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𝟏</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𝟐</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𝟔𝟎</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𝟔𝟎</m:t>
                          </m:r>
                        </m:den>
                      </m:f>
                      <m:r>
                        <a:rPr lang="en-US" altLang="zh-CN" sz="2000" b="1" i="1" smtClean="0">
                          <a:solidFill>
                            <a:srgbClr val="72528A"/>
                          </a:solidFill>
                          <a:latin typeface="Cambria Math" panose="02040503050406030204" pitchFamily="18" charset="0"/>
                          <a:ea typeface="黑体" panose="02010609060101010101" pitchFamily="49" charset="-122"/>
                        </a:rPr>
                        <m:t>=</m:t>
                      </m:r>
                      <m:r>
                        <a:rPr lang="en-US" altLang="zh-CN" sz="2000" b="1" i="1" smtClean="0">
                          <a:solidFill>
                            <a:srgbClr val="72528A"/>
                          </a:solidFill>
                          <a:latin typeface="Cambria Math" panose="02040503050406030204" pitchFamily="18" charset="0"/>
                          <a:ea typeface="黑体" panose="02010609060101010101" pitchFamily="49" charset="-122"/>
                        </a:rPr>
                        <m:t>𝟏𝟗</m:t>
                      </m:r>
                      <m:r>
                        <a:rPr lang="en-US" altLang="zh-CN" sz="2000" b="1" i="1" smtClean="0">
                          <a:solidFill>
                            <a:srgbClr val="72528A"/>
                          </a:solidFill>
                          <a:latin typeface="Cambria Math" panose="02040503050406030204" pitchFamily="18" charset="0"/>
                          <a:ea typeface="黑体" panose="02010609060101010101" pitchFamily="49" charset="-122"/>
                        </a:rPr>
                        <m:t>.</m:t>
                      </m:r>
                      <m:r>
                        <a:rPr lang="en-US" altLang="zh-CN" sz="2000" b="1" i="1" smtClean="0">
                          <a:solidFill>
                            <a:srgbClr val="72528A"/>
                          </a:solidFill>
                          <a:latin typeface="Cambria Math" panose="02040503050406030204" pitchFamily="18" charset="0"/>
                          <a:ea typeface="黑体" panose="02010609060101010101" pitchFamily="49" charset="-122"/>
                        </a:rPr>
                        <m:t>𝟎𝟐𝟑𝟔</m:t>
                      </m:r>
                      <m:r>
                        <a:rPr lang="en-US" altLang="zh-CN" sz="2000" b="1" i="1" smtClean="0">
                          <a:solidFill>
                            <a:srgbClr val="72528A"/>
                          </a:solidFill>
                          <a:latin typeface="Cambria Math" panose="02040503050406030204" pitchFamily="18" charset="0"/>
                          <a:ea typeface="黑体" panose="02010609060101010101" pitchFamily="49" charset="-122"/>
                        </a:rPr>
                        <m:t>𝒉</m:t>
                      </m:r>
                    </m:oMath>
                  </m:oMathPara>
                </a14:m>
                <a:endParaRPr lang="en-US" altLang="zh-CN" sz="2000" b="1" dirty="0">
                  <a:solidFill>
                    <a:srgbClr val="72528A"/>
                  </a:solidFill>
                  <a:latin typeface="黑体" panose="02010609060101010101" pitchFamily="49" charset="-122"/>
                  <a:ea typeface="黑体" panose="02010609060101010101" pitchFamily="49" charset="-122"/>
                </a:endParaRPr>
              </a:p>
              <a:p>
                <a:pPr>
                  <a:lnSpc>
                    <a:spcPct val="150000"/>
                  </a:lnSpc>
                </a:pPr>
                <a:r>
                  <a:rPr lang="en-US" altLang="zh-CN" sz="2000" b="1" dirty="0">
                    <a:solidFill>
                      <a:srgbClr val="72528A"/>
                    </a:solidFill>
                    <a:latin typeface="黑体" panose="02010609060101010101" pitchFamily="49" charset="-122"/>
                    <a:ea typeface="黑体" panose="02010609060101010101" pitchFamily="49" charset="-122"/>
                  </a:rPr>
                  <a:t>	  </a:t>
                </a:r>
                <a:r>
                  <a:rPr lang="zh-CN" altLang="en-US" sz="2400" b="1" dirty="0">
                    <a:solidFill>
                      <a:schemeClr val="bg1"/>
                    </a:solidFill>
                    <a:latin typeface="黑体" panose="02010609060101010101" pitchFamily="49" charset="-122"/>
                    <a:ea typeface="黑体" panose="02010609060101010101" pitchFamily="49" charset="-122"/>
                  </a:rPr>
                  <a:t>故全面搜索完成任务的时间是</a:t>
                </a:r>
                <a14:m>
                  <m:oMath xmlns:m="http://schemas.openxmlformats.org/officeDocument/2006/math">
                    <m:r>
                      <a:rPr lang="en-US" altLang="zh-CN" sz="2400" b="1" i="1" smtClean="0">
                        <a:solidFill>
                          <a:schemeClr val="bg1"/>
                        </a:solidFill>
                        <a:latin typeface="Cambria Math" panose="02040503050406030204" pitchFamily="18" charset="0"/>
                        <a:ea typeface="黑体" panose="02010609060101010101" pitchFamily="49" charset="-122"/>
                      </a:rPr>
                      <m:t>𝑻</m:t>
                    </m:r>
                    <m:r>
                      <a:rPr lang="en-US" altLang="zh-CN" sz="2400" b="1" i="1" smtClean="0">
                        <a:solidFill>
                          <a:schemeClr val="bg1"/>
                        </a:solidFill>
                        <a:latin typeface="Cambria Math" panose="02040503050406030204" pitchFamily="18" charset="0"/>
                        <a:ea typeface="黑体" panose="02010609060101010101" pitchFamily="49" charset="-122"/>
                      </a:rPr>
                      <m:t>=</m:t>
                    </m:r>
                    <m:r>
                      <a:rPr lang="en-US" altLang="zh-CN" sz="2400" b="1" i="1" smtClean="0">
                        <a:solidFill>
                          <a:schemeClr val="bg1"/>
                        </a:solidFill>
                        <a:latin typeface="Cambria Math" panose="02040503050406030204" pitchFamily="18" charset="0"/>
                        <a:ea typeface="黑体" panose="02010609060101010101" pitchFamily="49" charset="-122"/>
                      </a:rPr>
                      <m:t>𝟏𝟗</m:t>
                    </m:r>
                    <m:r>
                      <a:rPr lang="en-US" altLang="zh-CN" sz="2400" b="1" i="1" smtClean="0">
                        <a:solidFill>
                          <a:schemeClr val="bg1"/>
                        </a:solidFill>
                        <a:latin typeface="Cambria Math" panose="02040503050406030204" pitchFamily="18" charset="0"/>
                        <a:ea typeface="黑体" panose="02010609060101010101" pitchFamily="49" charset="-122"/>
                      </a:rPr>
                      <m:t>.</m:t>
                    </m:r>
                    <m:r>
                      <a:rPr lang="en-US" altLang="zh-CN" sz="2400" b="1" i="1" smtClean="0">
                        <a:solidFill>
                          <a:schemeClr val="bg1"/>
                        </a:solidFill>
                        <a:latin typeface="Cambria Math" panose="02040503050406030204" pitchFamily="18" charset="0"/>
                        <a:ea typeface="黑体" panose="02010609060101010101" pitchFamily="49" charset="-122"/>
                      </a:rPr>
                      <m:t>𝟕𝟗𝟐𝟐</m:t>
                    </m:r>
                  </m:oMath>
                </a14:m>
                <a:r>
                  <a:rPr lang="zh-CN" altLang="en-US" sz="2400" b="1" dirty="0">
                    <a:solidFill>
                      <a:schemeClr val="bg1"/>
                    </a:solidFill>
                    <a:latin typeface="黑体" panose="02010609060101010101" pitchFamily="49" charset="-122"/>
                    <a:ea typeface="黑体" panose="02010609060101010101" pitchFamily="49" charset="-122"/>
                  </a:rPr>
                  <a:t>小时。</a:t>
                </a:r>
                <a:endParaRPr lang="en-US" altLang="zh-CN" sz="2000" b="1" dirty="0">
                  <a:solidFill>
                    <a:schemeClr val="bg1"/>
                  </a:solidFill>
                  <a:latin typeface="黑体" panose="02010609060101010101" pitchFamily="49" charset="-122"/>
                  <a:ea typeface="黑体" panose="02010609060101010101" pitchFamily="49" charset="-122"/>
                </a:endParaRPr>
              </a:p>
            </p:txBody>
          </p:sp>
        </mc:Choice>
        <mc:Fallback>
          <p:sp>
            <p:nvSpPr>
              <p:cNvPr id="4" name="文本框 3">
                <a:extLst>
                  <a:ext uri="{FF2B5EF4-FFF2-40B4-BE49-F238E27FC236}">
                    <a16:creationId xmlns:a16="http://schemas.microsoft.com/office/drawing/2014/main" id="{BDB9EE1E-A45E-4BC8-88AE-D2F1558F1F77}"/>
                  </a:ext>
                </a:extLst>
              </p:cNvPr>
              <p:cNvSpPr txBox="1">
                <a:spLocks noRot="1" noChangeAspect="1" noMove="1" noResize="1" noEditPoints="1" noAdjustHandles="1" noChangeArrowheads="1" noChangeShapeType="1" noTextEdit="1"/>
              </p:cNvSpPr>
              <p:nvPr/>
            </p:nvSpPr>
            <p:spPr>
              <a:xfrm>
                <a:off x="535576" y="612900"/>
                <a:ext cx="8379823" cy="4340099"/>
              </a:xfrm>
              <a:prstGeom prst="rect">
                <a:avLst/>
              </a:prstGeom>
              <a:blipFill>
                <a:blip r:embed="rId3"/>
                <a:stretch>
                  <a:fillRect t="-844" b="-1969"/>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500"/>
                                        <p:tgtEl>
                                          <p:spTgt spid="4">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50"/>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0" name="文本框 29">
                <a:extLst>
                  <a:ext uri="{FF2B5EF4-FFF2-40B4-BE49-F238E27FC236}">
                    <a16:creationId xmlns:a16="http://schemas.microsoft.com/office/drawing/2014/main" id="{EB29A572-5ADB-4CC6-9007-556D4774E10B}"/>
                  </a:ext>
                </a:extLst>
              </p:cNvPr>
              <p:cNvSpPr txBox="1"/>
              <p:nvPr/>
            </p:nvSpPr>
            <p:spPr>
              <a:xfrm>
                <a:off x="111034" y="-54354"/>
                <a:ext cx="8608424" cy="5252207"/>
              </a:xfrm>
              <a:prstGeom prst="rect">
                <a:avLst/>
              </a:prstGeom>
              <a:noFill/>
            </p:spPr>
            <p:txBody>
              <a:bodyPr wrap="square" rtlCol="0">
                <a:spAutoFit/>
              </a:bodyPr>
              <a:lstStyle/>
              <a:p>
                <a:r>
                  <a:rPr lang="zh-CN" altLang="en-US" dirty="0"/>
                  <a:t>       </a:t>
                </a:r>
                <a:r>
                  <a:rPr lang="zh-CN" altLang="en-US" sz="2000" b="1" dirty="0">
                    <a:solidFill>
                      <a:schemeClr val="tx1"/>
                    </a:solidFill>
                    <a:latin typeface="黑体" panose="02010609060101010101" pitchFamily="49" charset="-122"/>
                    <a:ea typeface="黑体" panose="02010609060101010101" pitchFamily="49" charset="-122"/>
                  </a:rPr>
                  <a:t>按模型二可计算三组完成任务的时间分别为：</a:t>
                </a:r>
                <a:endParaRPr lang="en-US" altLang="zh-CN" sz="2000" b="1" dirty="0">
                  <a:solidFill>
                    <a:schemeClr val="tx1"/>
                  </a:solidFill>
                  <a:latin typeface="黑体" panose="02010609060101010101" pitchFamily="49" charset="-122"/>
                  <a:ea typeface="黑体" panose="02010609060101010101" pitchFamily="49" charset="-122"/>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800" b="1" i="1" smtClean="0">
                              <a:solidFill>
                                <a:srgbClr val="72528A"/>
                              </a:solidFill>
                              <a:latin typeface="Cambria Math" panose="02040503050406030204" pitchFamily="18" charset="0"/>
                              <a:ea typeface="黑体" panose="02010609060101010101" pitchFamily="49" charset="-122"/>
                            </a:rPr>
                          </m:ctrlPr>
                        </m:sSubPr>
                        <m:e>
                          <m:r>
                            <a:rPr lang="en-US" altLang="zh-CN" sz="1800" b="1" i="1" smtClean="0">
                              <a:solidFill>
                                <a:srgbClr val="72528A"/>
                              </a:solidFill>
                              <a:latin typeface="Cambria Math" panose="02040503050406030204" pitchFamily="18" charset="0"/>
                              <a:ea typeface="黑体" panose="02010609060101010101" pitchFamily="49" charset="-122"/>
                            </a:rPr>
                            <m:t>𝑻</m:t>
                          </m:r>
                        </m:e>
                        <m:sub>
                          <m:r>
                            <a:rPr lang="en-US" altLang="zh-CN" sz="1800" b="1" i="1" smtClean="0">
                              <a:solidFill>
                                <a:srgbClr val="72528A"/>
                              </a:solidFill>
                              <a:latin typeface="Cambria Math" panose="02040503050406030204" pitchFamily="18" charset="0"/>
                              <a:ea typeface="黑体" panose="02010609060101010101" pitchFamily="49" charset="-122"/>
                            </a:rPr>
                            <m:t>𝑨</m:t>
                          </m:r>
                        </m:sub>
                      </m:sSub>
                      <m:r>
                        <a:rPr lang="en-US" altLang="zh-CN" sz="1800" b="1" i="1" smtClean="0">
                          <a:solidFill>
                            <a:srgbClr val="72528A"/>
                          </a:solidFill>
                          <a:latin typeface="Cambria Math" panose="02040503050406030204" pitchFamily="18" charset="0"/>
                          <a:ea typeface="黑体" panose="02010609060101010101" pitchFamily="49" charset="-122"/>
                        </a:rPr>
                        <m:t>=</m:t>
                      </m:r>
                      <m:sSub>
                        <m:sSubPr>
                          <m:ctrlPr>
                            <a:rPr lang="en-US" altLang="zh-CN" sz="1800" b="1" i="1" smtClean="0">
                              <a:solidFill>
                                <a:srgbClr val="72528A"/>
                              </a:solidFill>
                              <a:latin typeface="Cambria Math" panose="02040503050406030204" pitchFamily="18" charset="0"/>
                              <a:ea typeface="黑体" panose="02010609060101010101" pitchFamily="49" charset="-122"/>
                            </a:rPr>
                          </m:ctrlPr>
                        </m:sSubPr>
                        <m:e>
                          <m:r>
                            <a:rPr lang="en-US" altLang="zh-CN" sz="1800" b="1" i="1" smtClean="0">
                              <a:solidFill>
                                <a:srgbClr val="72528A"/>
                              </a:solidFill>
                              <a:latin typeface="Cambria Math" panose="02040503050406030204" pitchFamily="18" charset="0"/>
                              <a:ea typeface="黑体" panose="02010609060101010101" pitchFamily="49" charset="-122"/>
                            </a:rPr>
                            <m:t>𝑻</m:t>
                          </m:r>
                        </m:e>
                        <m:sub>
                          <m:r>
                            <a:rPr lang="en-US" altLang="zh-CN" sz="1800" b="1" i="1" smtClean="0">
                              <a:solidFill>
                                <a:srgbClr val="72528A"/>
                              </a:solidFill>
                              <a:latin typeface="Cambria Math" panose="02040503050406030204" pitchFamily="18" charset="0"/>
                              <a:ea typeface="黑体" panose="02010609060101010101" pitchFamily="49" charset="-122"/>
                            </a:rPr>
                            <m:t>𝑩</m:t>
                          </m:r>
                        </m:sub>
                      </m:sSub>
                      <m:r>
                        <a:rPr lang="en-US" altLang="zh-CN" sz="1800" b="1" i="1" smtClean="0">
                          <a:solidFill>
                            <a:srgbClr val="72528A"/>
                          </a:solidFill>
                          <a:latin typeface="Cambria Math" panose="02040503050406030204" pitchFamily="18" charset="0"/>
                          <a:ea typeface="黑体" panose="02010609060101010101" pitchFamily="49" charset="-122"/>
                        </a:rPr>
                        <m:t>=</m:t>
                      </m:r>
                      <m:sSub>
                        <m:sSubPr>
                          <m:ctrlPr>
                            <a:rPr lang="en-US" altLang="zh-CN" sz="1800" b="1" i="1" smtClean="0">
                              <a:solidFill>
                                <a:srgbClr val="72528A"/>
                              </a:solidFill>
                              <a:latin typeface="Cambria Math" panose="02040503050406030204" pitchFamily="18" charset="0"/>
                              <a:ea typeface="黑体" panose="02010609060101010101" pitchFamily="49" charset="-122"/>
                            </a:rPr>
                          </m:ctrlPr>
                        </m:sSubPr>
                        <m:e>
                          <m:r>
                            <a:rPr lang="en-US" altLang="zh-CN" sz="1800" b="1" i="1" smtClean="0">
                              <a:solidFill>
                                <a:srgbClr val="72528A"/>
                              </a:solidFill>
                              <a:latin typeface="Cambria Math" panose="02040503050406030204" pitchFamily="18" charset="0"/>
                              <a:ea typeface="黑体" panose="02010609060101010101" pitchFamily="49" charset="-122"/>
                            </a:rPr>
                            <m:t>𝑻</m:t>
                          </m:r>
                        </m:e>
                        <m:sub>
                          <m:r>
                            <a:rPr lang="en-US" altLang="zh-CN" sz="1800" b="1" i="1" smtClean="0">
                              <a:solidFill>
                                <a:srgbClr val="72528A"/>
                              </a:solidFill>
                              <a:latin typeface="Cambria Math" panose="02040503050406030204" pitchFamily="18" charset="0"/>
                              <a:ea typeface="黑体" panose="02010609060101010101" pitchFamily="49" charset="-122"/>
                            </a:rPr>
                            <m:t>𝟏</m:t>
                          </m:r>
                        </m:sub>
                      </m:sSub>
                      <m:r>
                        <a:rPr lang="en-US" altLang="zh-CN" sz="1800" b="1" i="1" smtClean="0">
                          <a:solidFill>
                            <a:srgbClr val="72528A"/>
                          </a:solidFill>
                          <a:latin typeface="Cambria Math" panose="02040503050406030204" pitchFamily="18" charset="0"/>
                          <a:ea typeface="黑体" panose="02010609060101010101" pitchFamily="49" charset="-122"/>
                        </a:rPr>
                        <m:t>=</m:t>
                      </m:r>
                      <m:sSub>
                        <m:sSubPr>
                          <m:ctrlPr>
                            <a:rPr lang="en-US" altLang="zh-CN" sz="1800" b="1" i="1" smtClean="0">
                              <a:solidFill>
                                <a:srgbClr val="72528A"/>
                              </a:solidFill>
                              <a:latin typeface="Cambria Math" panose="02040503050406030204" pitchFamily="18" charset="0"/>
                              <a:ea typeface="黑体" panose="02010609060101010101" pitchFamily="49" charset="-122"/>
                            </a:rPr>
                          </m:ctrlPr>
                        </m:sSubPr>
                        <m:e>
                          <m:r>
                            <a:rPr lang="en-US" altLang="zh-CN" sz="1800" b="1" i="1" smtClean="0">
                              <a:solidFill>
                                <a:srgbClr val="72528A"/>
                              </a:solidFill>
                              <a:latin typeface="Cambria Math" panose="02040503050406030204" pitchFamily="18" charset="0"/>
                              <a:ea typeface="黑体" panose="02010609060101010101" pitchFamily="49" charset="-122"/>
                            </a:rPr>
                            <m:t>𝑻</m:t>
                          </m:r>
                        </m:e>
                        <m:sub>
                          <m:r>
                            <a:rPr lang="en-US" altLang="zh-CN" sz="1800" b="1" i="1" smtClean="0">
                              <a:solidFill>
                                <a:srgbClr val="72528A"/>
                              </a:solidFill>
                              <a:latin typeface="Cambria Math" panose="02040503050406030204" pitchFamily="18" charset="0"/>
                              <a:ea typeface="黑体" panose="02010609060101010101" pitchFamily="49" charset="-122"/>
                            </a:rPr>
                            <m:t>𝟐𝟎</m:t>
                          </m:r>
                        </m:sub>
                      </m:sSub>
                    </m:oMath>
                  </m:oMathPara>
                </a14:m>
                <a:endParaRPr lang="en-US" altLang="zh-CN" sz="1800" b="1" dirty="0">
                  <a:solidFill>
                    <a:srgbClr val="72528A"/>
                  </a:solidFill>
                  <a:latin typeface="黑体" panose="02010609060101010101" pitchFamily="49" charset="-122"/>
                  <a:ea typeface="黑体" panose="02010609060101010101" pitchFamily="49" charset="-122"/>
                </a:endParaRPr>
              </a:p>
              <a:p>
                <a:pPr>
                  <a:lnSpc>
                    <a:spcPct val="150000"/>
                  </a:lnSpc>
                </a:pPr>
                <a14:m>
                  <m:oMathPara xmlns:m="http://schemas.openxmlformats.org/officeDocument/2006/math">
                    <m:oMathParaPr>
                      <m:jc m:val="centerGroup"/>
                    </m:oMathParaPr>
                    <m:oMath xmlns:m="http://schemas.openxmlformats.org/officeDocument/2006/math">
                      <m:r>
                        <a:rPr lang="en-US" altLang="zh-CN" sz="1800" b="1" i="1" smtClean="0">
                          <a:solidFill>
                            <a:srgbClr val="72528A"/>
                          </a:solidFill>
                          <a:latin typeface="Cambria Math" panose="02040503050406030204" pitchFamily="18" charset="0"/>
                          <a:ea typeface="黑体" panose="02010609060101010101" pitchFamily="49" charset="-122"/>
                        </a:rPr>
                        <m:t>=</m:t>
                      </m:r>
                      <m:f>
                        <m:fPr>
                          <m:ctrlPr>
                            <a:rPr lang="en-US" altLang="zh-CN" sz="1800" b="1" i="1" smtClean="0">
                              <a:solidFill>
                                <a:srgbClr val="72528A"/>
                              </a:solidFill>
                              <a:latin typeface="Cambria Math" panose="02040503050406030204" pitchFamily="18" charset="0"/>
                              <a:ea typeface="黑体" panose="02010609060101010101" pitchFamily="49" charset="-122"/>
                            </a:rPr>
                          </m:ctrlPr>
                        </m:fPr>
                        <m:num>
                          <m:r>
                            <a:rPr lang="en-US" altLang="zh-CN" sz="1800" b="1" i="1" smtClean="0">
                              <a:solidFill>
                                <a:srgbClr val="72528A"/>
                              </a:solidFill>
                              <a:latin typeface="Cambria Math" panose="02040503050406030204" pitchFamily="18" charset="0"/>
                              <a:ea typeface="黑体" panose="02010609060101010101" pitchFamily="49" charset="-122"/>
                            </a:rPr>
                            <m:t>𝟖𝟎𝟎</m:t>
                          </m:r>
                          <m:r>
                            <a:rPr lang="en-US" altLang="zh-CN" sz="1800" b="1" i="1" smtClean="0">
                              <a:solidFill>
                                <a:srgbClr val="72528A"/>
                              </a:solidFill>
                              <a:latin typeface="Cambria Math" panose="02040503050406030204" pitchFamily="18" charset="0"/>
                              <a:ea typeface="黑体" panose="02010609060101010101" pitchFamily="49" charset="-122"/>
                            </a:rPr>
                            <m:t>+</m:t>
                          </m:r>
                          <m:r>
                            <a:rPr lang="en-US" altLang="zh-CN" sz="1800" b="1" i="1" smtClean="0">
                              <a:solidFill>
                                <a:srgbClr val="72528A"/>
                              </a:solidFill>
                              <a:latin typeface="Cambria Math" panose="02040503050406030204" pitchFamily="18" charset="0"/>
                              <a:ea typeface="黑体" panose="02010609060101010101" pitchFamily="49" charset="-122"/>
                            </a:rPr>
                            <m:t>𝟏𝟐𝟎𝟎</m:t>
                          </m:r>
                        </m:num>
                        <m:den>
                          <m:r>
                            <a:rPr lang="en-US" altLang="zh-CN" sz="1800" b="1" i="1" smtClean="0">
                              <a:solidFill>
                                <a:srgbClr val="72528A"/>
                              </a:solidFill>
                              <a:latin typeface="Cambria Math" panose="02040503050406030204" pitchFamily="18" charset="0"/>
                              <a:ea typeface="黑体" panose="02010609060101010101" pitchFamily="49" charset="-122"/>
                            </a:rPr>
                            <m:t>𝟏</m:t>
                          </m:r>
                          <m:r>
                            <a:rPr lang="en-US" altLang="zh-CN" sz="1800" b="1" i="1" smtClean="0">
                              <a:solidFill>
                                <a:srgbClr val="72528A"/>
                              </a:solidFill>
                              <a:latin typeface="Cambria Math" panose="02040503050406030204" pitchFamily="18" charset="0"/>
                              <a:ea typeface="黑体" panose="02010609060101010101" pitchFamily="49" charset="-122"/>
                            </a:rPr>
                            <m:t>.</m:t>
                          </m:r>
                          <m:r>
                            <a:rPr lang="en-US" altLang="zh-CN" sz="1800" b="1" i="1" smtClean="0">
                              <a:solidFill>
                                <a:srgbClr val="72528A"/>
                              </a:solidFill>
                              <a:latin typeface="Cambria Math" panose="02040503050406030204" pitchFamily="18" charset="0"/>
                              <a:ea typeface="黑体" panose="02010609060101010101" pitchFamily="49" charset="-122"/>
                            </a:rPr>
                            <m:t>𝟐</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𝟔𝟎</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𝟔𝟎</m:t>
                          </m:r>
                        </m:den>
                      </m:f>
                      <m:r>
                        <a:rPr lang="en-US" altLang="zh-CN" sz="1800" b="1" i="1" smtClean="0">
                          <a:solidFill>
                            <a:srgbClr val="72528A"/>
                          </a:solidFill>
                          <a:latin typeface="Cambria Math" panose="02040503050406030204" pitchFamily="18" charset="0"/>
                          <a:ea typeface="黑体" panose="02010609060101010101" pitchFamily="49" charset="-122"/>
                        </a:rPr>
                        <m:t>+</m:t>
                      </m:r>
                      <m:f>
                        <m:fPr>
                          <m:ctrlPr>
                            <a:rPr lang="en-US" altLang="zh-CN" sz="1800" b="1" i="1" smtClean="0">
                              <a:solidFill>
                                <a:srgbClr val="72528A"/>
                              </a:solidFill>
                              <a:latin typeface="Cambria Math" panose="02040503050406030204" pitchFamily="18" charset="0"/>
                              <a:ea typeface="黑体" panose="02010609060101010101" pitchFamily="49" charset="-122"/>
                            </a:rPr>
                          </m:ctrlPr>
                        </m:fPr>
                        <m:num>
                          <m:r>
                            <a:rPr lang="en-US" altLang="zh-CN" sz="1800" b="1" i="1" smtClean="0">
                              <a:solidFill>
                                <a:srgbClr val="72528A"/>
                              </a:solidFill>
                              <a:latin typeface="Cambria Math" panose="02040503050406030204" pitchFamily="18" charset="0"/>
                              <a:ea typeface="黑体" panose="02010609060101010101" pitchFamily="49" charset="-122"/>
                            </a:rPr>
                            <m:t>𝟑𝟗𝟔𝟎𝟎</m:t>
                          </m:r>
                        </m:num>
                        <m:den>
                          <m:r>
                            <a:rPr lang="en-US" altLang="zh-CN" sz="1800" b="1" i="1" smtClean="0">
                              <a:solidFill>
                                <a:srgbClr val="72528A"/>
                              </a:solidFill>
                              <a:latin typeface="Cambria Math" panose="02040503050406030204" pitchFamily="18" charset="0"/>
                              <a:ea typeface="黑体" panose="02010609060101010101" pitchFamily="49" charset="-122"/>
                            </a:rPr>
                            <m:t>𝟎</m:t>
                          </m:r>
                          <m:r>
                            <a:rPr lang="en-US" altLang="zh-CN" sz="1800" b="1" i="1" smtClean="0">
                              <a:solidFill>
                                <a:srgbClr val="72528A"/>
                              </a:solidFill>
                              <a:latin typeface="Cambria Math" panose="02040503050406030204" pitchFamily="18" charset="0"/>
                              <a:ea typeface="黑体" panose="02010609060101010101" pitchFamily="49" charset="-122"/>
                            </a:rPr>
                            <m:t>.</m:t>
                          </m:r>
                          <m:r>
                            <a:rPr lang="en-US" altLang="zh-CN" sz="1800" b="1" i="1" smtClean="0">
                              <a:solidFill>
                                <a:srgbClr val="72528A"/>
                              </a:solidFill>
                              <a:latin typeface="Cambria Math" panose="02040503050406030204" pitchFamily="18" charset="0"/>
                              <a:ea typeface="黑体" panose="02010609060101010101" pitchFamily="49" charset="-122"/>
                            </a:rPr>
                            <m:t>𝟔</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𝟔𝟎</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𝟔𝟎</m:t>
                          </m:r>
                        </m:den>
                      </m:f>
                      <m:r>
                        <a:rPr lang="en-US" altLang="zh-CN" sz="1800" b="1" i="1" smtClean="0">
                          <a:solidFill>
                            <a:srgbClr val="72528A"/>
                          </a:solidFill>
                          <a:latin typeface="Cambria Math" panose="02040503050406030204" pitchFamily="18" charset="0"/>
                          <a:ea typeface="黑体" panose="02010609060101010101" pitchFamily="49" charset="-122"/>
                        </a:rPr>
                        <m:t>+</m:t>
                      </m:r>
                      <m:f>
                        <m:fPr>
                          <m:ctrlPr>
                            <a:rPr lang="en-US" altLang="zh-CN" sz="1800" b="1" i="1" smtClean="0">
                              <a:solidFill>
                                <a:srgbClr val="72528A"/>
                              </a:solidFill>
                              <a:latin typeface="Cambria Math" panose="02040503050406030204" pitchFamily="18" charset="0"/>
                              <a:ea typeface="黑体" panose="02010609060101010101" pitchFamily="49" charset="-122"/>
                            </a:rPr>
                          </m:ctrlPr>
                        </m:fPr>
                        <m:num>
                          <m:d>
                            <m:dPr>
                              <m:ctrlPr>
                                <a:rPr lang="en-US" altLang="zh-CN" sz="1800" b="1" i="1" smtClean="0">
                                  <a:solidFill>
                                    <a:srgbClr val="72528A"/>
                                  </a:solidFill>
                                  <a:latin typeface="Cambria Math" panose="02040503050406030204" pitchFamily="18" charset="0"/>
                                  <a:ea typeface="黑体" panose="02010609060101010101" pitchFamily="49" charset="-122"/>
                                </a:rPr>
                              </m:ctrlPr>
                            </m:dPr>
                            <m:e>
                              <m:rad>
                                <m:radPr>
                                  <m:degHide m:val="on"/>
                                  <m:ctrlPr>
                                    <a:rPr lang="en-US" altLang="zh-CN" sz="1800" b="1" i="1" smtClean="0">
                                      <a:solidFill>
                                        <a:srgbClr val="72528A"/>
                                      </a:solidFill>
                                      <a:latin typeface="Cambria Math" panose="02040503050406030204" pitchFamily="18" charset="0"/>
                                      <a:ea typeface="黑体" panose="02010609060101010101" pitchFamily="49" charset="-122"/>
                                    </a:rPr>
                                  </m:ctrlPr>
                                </m:radPr>
                                <m:deg/>
                                <m:e>
                                  <m:r>
                                    <a:rPr lang="en-US" altLang="zh-CN" sz="1800" b="1" i="1" smtClean="0">
                                      <a:solidFill>
                                        <a:srgbClr val="72528A"/>
                                      </a:solidFill>
                                      <a:latin typeface="Cambria Math" panose="02040503050406030204" pitchFamily="18" charset="0"/>
                                      <a:ea typeface="黑体" panose="02010609060101010101" pitchFamily="49" charset="-122"/>
                                    </a:rPr>
                                    <m:t>𝟐</m:t>
                                  </m:r>
                                </m:e>
                              </m:rad>
                              <m:r>
                                <a:rPr lang="en-US" altLang="zh-CN" sz="1800" b="1" i="1" smtClean="0">
                                  <a:solidFill>
                                    <a:srgbClr val="72528A"/>
                                  </a:solidFill>
                                  <a:latin typeface="Cambria Math" panose="02040503050406030204" pitchFamily="18" charset="0"/>
                                  <a:ea typeface="黑体" panose="02010609060101010101" pitchFamily="49" charset="-122"/>
                                </a:rPr>
                                <m:t>−</m:t>
                              </m:r>
                              <m:r>
                                <a:rPr lang="en-US" altLang="zh-CN" sz="1800" b="1" i="1" smtClean="0">
                                  <a:solidFill>
                                    <a:srgbClr val="72528A"/>
                                  </a:solidFill>
                                  <a:latin typeface="Cambria Math" panose="02040503050406030204" pitchFamily="18" charset="0"/>
                                  <a:ea typeface="黑体" panose="02010609060101010101" pitchFamily="49" charset="-122"/>
                                </a:rPr>
                                <m:t>𝟏</m:t>
                              </m:r>
                            </m:e>
                          </m:d>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𝟏𝟕</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𝟐𝟎</m:t>
                          </m:r>
                          <m:r>
                            <a:rPr lang="en-US" altLang="zh-CN" sz="1800" b="1" i="1" smtClean="0">
                              <a:solidFill>
                                <a:srgbClr val="72528A"/>
                              </a:solidFill>
                              <a:latin typeface="Cambria Math" panose="02040503050406030204" pitchFamily="18" charset="0"/>
                              <a:ea typeface="Cambria Math" panose="02040503050406030204" pitchFamily="18" charset="0"/>
                            </a:rPr>
                            <m:t>×</m:t>
                          </m:r>
                          <m:d>
                            <m:dPr>
                              <m:ctrlPr>
                                <a:rPr lang="en-US" altLang="zh-CN" sz="1800" b="1" i="1" smtClean="0">
                                  <a:solidFill>
                                    <a:srgbClr val="72528A"/>
                                  </a:solidFill>
                                  <a:latin typeface="Cambria Math" panose="02040503050406030204" pitchFamily="18" charset="0"/>
                                  <a:ea typeface="Cambria Math" panose="02040503050406030204" pitchFamily="18" charset="0"/>
                                </a:rPr>
                              </m:ctrlPr>
                            </m:dPr>
                            <m:e>
                              <m:r>
                                <a:rPr lang="en-US" altLang="zh-CN" sz="1800" b="1" i="1" smtClean="0">
                                  <a:solidFill>
                                    <a:srgbClr val="72528A"/>
                                  </a:solidFill>
                                  <a:latin typeface="Cambria Math" panose="02040503050406030204" pitchFamily="18" charset="0"/>
                                  <a:ea typeface="Cambria Math" panose="02040503050406030204" pitchFamily="18" charset="0"/>
                                </a:rPr>
                                <m:t>𝟎</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𝟔</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𝟏</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𝟐</m:t>
                              </m:r>
                            </m:e>
                          </m:d>
                        </m:num>
                        <m:den>
                          <m:r>
                            <a:rPr lang="en-US" altLang="zh-CN" sz="1800" b="1" i="1" smtClean="0">
                              <a:solidFill>
                                <a:srgbClr val="72528A"/>
                              </a:solidFill>
                              <a:latin typeface="Cambria Math" panose="02040503050406030204" pitchFamily="18" charset="0"/>
                              <a:ea typeface="黑体" panose="02010609060101010101" pitchFamily="49" charset="-122"/>
                            </a:rPr>
                            <m:t>𝟎</m:t>
                          </m:r>
                          <m:r>
                            <a:rPr lang="en-US" altLang="zh-CN" sz="1800" b="1" i="1" smtClean="0">
                              <a:solidFill>
                                <a:srgbClr val="72528A"/>
                              </a:solidFill>
                              <a:latin typeface="Cambria Math" panose="02040503050406030204" pitchFamily="18" charset="0"/>
                              <a:ea typeface="黑体" panose="02010609060101010101" pitchFamily="49" charset="-122"/>
                            </a:rPr>
                            <m:t>.</m:t>
                          </m:r>
                          <m:r>
                            <a:rPr lang="en-US" altLang="zh-CN" sz="1800" b="1" i="1" smtClean="0">
                              <a:solidFill>
                                <a:srgbClr val="72528A"/>
                              </a:solidFill>
                              <a:latin typeface="Cambria Math" panose="02040503050406030204" pitchFamily="18" charset="0"/>
                              <a:ea typeface="黑体" panose="02010609060101010101" pitchFamily="49" charset="-122"/>
                            </a:rPr>
                            <m:t>𝟔</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𝟏</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𝟐</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𝟔𝟎</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𝟔𝟎</m:t>
                          </m:r>
                        </m:den>
                      </m:f>
                      <m:r>
                        <a:rPr lang="en-US" altLang="zh-CN" sz="1800" b="1" i="1" smtClean="0">
                          <a:solidFill>
                            <a:srgbClr val="72528A"/>
                          </a:solidFill>
                          <a:latin typeface="Cambria Math" panose="02040503050406030204" pitchFamily="18" charset="0"/>
                          <a:ea typeface="黑体" panose="02010609060101010101" pitchFamily="49" charset="-122"/>
                        </a:rPr>
                        <m:t>+</m:t>
                      </m:r>
                      <m:f>
                        <m:fPr>
                          <m:ctrlPr>
                            <a:rPr lang="en-US" altLang="zh-CN" sz="1800" b="1" i="1" smtClean="0">
                              <a:solidFill>
                                <a:srgbClr val="72528A"/>
                              </a:solidFill>
                              <a:latin typeface="Cambria Math" panose="02040503050406030204" pitchFamily="18" charset="0"/>
                              <a:ea typeface="黑体" panose="02010609060101010101" pitchFamily="49" charset="-122"/>
                            </a:rPr>
                          </m:ctrlPr>
                        </m:fPr>
                        <m:num>
                          <m:r>
                            <a:rPr lang="en-US" altLang="zh-CN" sz="1800" b="1" i="1" smtClean="0">
                              <a:solidFill>
                                <a:srgbClr val="72528A"/>
                              </a:solidFill>
                              <a:latin typeface="Cambria Math" panose="02040503050406030204" pitchFamily="18" charset="0"/>
                              <a:ea typeface="黑体" panose="02010609060101010101" pitchFamily="49" charset="-122"/>
                            </a:rPr>
                            <m:t>𝟕𝟔𝟎</m:t>
                          </m:r>
                          <m:rad>
                            <m:radPr>
                              <m:degHide m:val="on"/>
                              <m:ctrlPr>
                                <a:rPr lang="en-US" altLang="zh-CN" sz="1800" b="1" i="1" smtClean="0">
                                  <a:solidFill>
                                    <a:srgbClr val="72528A"/>
                                  </a:solidFill>
                                  <a:latin typeface="Cambria Math" panose="02040503050406030204" pitchFamily="18" charset="0"/>
                                  <a:ea typeface="黑体" panose="02010609060101010101" pitchFamily="49" charset="-122"/>
                                </a:rPr>
                              </m:ctrlPr>
                            </m:radPr>
                            <m:deg/>
                            <m:e>
                              <m:r>
                                <a:rPr lang="en-US" altLang="zh-CN" sz="1800" b="1" i="1" smtClean="0">
                                  <a:solidFill>
                                    <a:srgbClr val="72528A"/>
                                  </a:solidFill>
                                  <a:latin typeface="Cambria Math" panose="02040503050406030204" pitchFamily="18" charset="0"/>
                                  <a:ea typeface="黑体" panose="02010609060101010101" pitchFamily="49" charset="-122"/>
                                </a:rPr>
                                <m:t>𝟐</m:t>
                              </m:r>
                            </m:e>
                          </m:rad>
                        </m:num>
                        <m:den>
                          <m:r>
                            <a:rPr lang="en-US" altLang="zh-CN" sz="1800" b="1" i="1" smtClean="0">
                              <a:solidFill>
                                <a:srgbClr val="72528A"/>
                              </a:solidFill>
                              <a:latin typeface="Cambria Math" panose="02040503050406030204" pitchFamily="18" charset="0"/>
                              <a:ea typeface="黑体" panose="02010609060101010101" pitchFamily="49" charset="-122"/>
                            </a:rPr>
                            <m:t>𝟏</m:t>
                          </m:r>
                          <m:r>
                            <a:rPr lang="en-US" altLang="zh-CN" sz="1800" b="1" i="1" smtClean="0">
                              <a:solidFill>
                                <a:srgbClr val="72528A"/>
                              </a:solidFill>
                              <a:latin typeface="Cambria Math" panose="02040503050406030204" pitchFamily="18" charset="0"/>
                              <a:ea typeface="黑体" panose="02010609060101010101" pitchFamily="49" charset="-122"/>
                            </a:rPr>
                            <m:t>.</m:t>
                          </m:r>
                          <m:r>
                            <a:rPr lang="en-US" altLang="zh-CN" sz="1800" b="1" i="1" smtClean="0">
                              <a:solidFill>
                                <a:srgbClr val="72528A"/>
                              </a:solidFill>
                              <a:latin typeface="Cambria Math" panose="02040503050406030204" pitchFamily="18" charset="0"/>
                              <a:ea typeface="黑体" panose="02010609060101010101" pitchFamily="49" charset="-122"/>
                            </a:rPr>
                            <m:t>𝟐</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𝟔𝟎</m:t>
                          </m:r>
                          <m:r>
                            <a:rPr lang="en-US" altLang="zh-CN" sz="1800" b="1" i="1" smtClean="0">
                              <a:solidFill>
                                <a:srgbClr val="72528A"/>
                              </a:solidFill>
                              <a:latin typeface="Cambria Math" panose="02040503050406030204" pitchFamily="18" charset="0"/>
                              <a:ea typeface="Cambria Math" panose="02040503050406030204" pitchFamily="18" charset="0"/>
                            </a:rPr>
                            <m:t>×</m:t>
                          </m:r>
                          <m:r>
                            <a:rPr lang="en-US" altLang="zh-CN" sz="1800" b="1" i="1" smtClean="0">
                              <a:solidFill>
                                <a:srgbClr val="72528A"/>
                              </a:solidFill>
                              <a:latin typeface="Cambria Math" panose="02040503050406030204" pitchFamily="18" charset="0"/>
                              <a:ea typeface="Cambria Math" panose="02040503050406030204" pitchFamily="18" charset="0"/>
                            </a:rPr>
                            <m:t>𝟔𝟎</m:t>
                          </m:r>
                        </m:den>
                      </m:f>
                      <m:r>
                        <a:rPr lang="en-US" altLang="zh-CN" sz="1800" b="1" i="1" smtClean="0">
                          <a:solidFill>
                            <a:srgbClr val="72528A"/>
                          </a:solidFill>
                          <a:latin typeface="Cambria Math" panose="02040503050406030204" pitchFamily="18" charset="0"/>
                          <a:ea typeface="黑体" panose="02010609060101010101" pitchFamily="49" charset="-122"/>
                        </a:rPr>
                        <m:t>     =      </m:t>
                      </m:r>
                      <m:r>
                        <a:rPr lang="en-US" altLang="zh-CN" sz="1800" b="1" i="1" smtClean="0">
                          <a:solidFill>
                            <a:schemeClr val="bg1"/>
                          </a:solidFill>
                          <a:latin typeface="Cambria Math" panose="02040503050406030204" pitchFamily="18" charset="0"/>
                          <a:ea typeface="黑体" panose="02010609060101010101" pitchFamily="49" charset="-122"/>
                        </a:rPr>
                        <m:t>𝟏𝟗</m:t>
                      </m:r>
                      <m:r>
                        <a:rPr lang="en-US" altLang="zh-CN" sz="1800" b="1" i="1" smtClean="0">
                          <a:solidFill>
                            <a:schemeClr val="bg1"/>
                          </a:solidFill>
                          <a:latin typeface="Cambria Math" panose="02040503050406030204" pitchFamily="18" charset="0"/>
                          <a:ea typeface="黑体" panose="02010609060101010101" pitchFamily="49" charset="-122"/>
                        </a:rPr>
                        <m:t>.</m:t>
                      </m:r>
                      <m:r>
                        <a:rPr lang="en-US" altLang="zh-CN" sz="1800" b="1" i="1" smtClean="0">
                          <a:solidFill>
                            <a:schemeClr val="bg1"/>
                          </a:solidFill>
                          <a:latin typeface="Cambria Math" panose="02040503050406030204" pitchFamily="18" charset="0"/>
                          <a:ea typeface="黑体" panose="02010609060101010101" pitchFamily="49" charset="-122"/>
                        </a:rPr>
                        <m:t>𝟑𝟎𝟖𝟖</m:t>
                      </m:r>
                      <m:r>
                        <a:rPr lang="en-US" altLang="zh-CN" sz="1800" b="1" i="1" smtClean="0">
                          <a:solidFill>
                            <a:schemeClr val="bg1"/>
                          </a:solidFill>
                          <a:latin typeface="Cambria Math" panose="02040503050406030204" pitchFamily="18" charset="0"/>
                          <a:ea typeface="黑体" panose="02010609060101010101" pitchFamily="49" charset="-122"/>
                        </a:rPr>
                        <m:t>𝒉</m:t>
                      </m:r>
                    </m:oMath>
                  </m:oMathPara>
                </a14:m>
                <a:endParaRPr lang="en-US" altLang="zh-CN" sz="1800" b="1" dirty="0">
                  <a:solidFill>
                    <a:srgbClr val="72528A"/>
                  </a:solidFill>
                  <a:latin typeface="黑体" panose="02010609060101010101" pitchFamily="49" charset="-122"/>
                  <a:ea typeface="黑体" panose="02010609060101010101" pitchFamily="49" charset="-122"/>
                </a:endParaRPr>
              </a:p>
              <a:p>
                <a:pPr>
                  <a:lnSpc>
                    <a:spcPct val="150000"/>
                  </a:lnSpc>
                </a:pPr>
                <a:r>
                  <a:rPr lang="en-US" altLang="zh-CN" sz="1800" b="1" dirty="0">
                    <a:solidFill>
                      <a:srgbClr val="72528A"/>
                    </a:solidFill>
                    <a:latin typeface="黑体" panose="02010609060101010101" pitchFamily="49" charset="-122"/>
                    <a:ea typeface="黑体" panose="02010609060101010101" pitchFamily="49" charset="-122"/>
                  </a:rPr>
                  <a:t>	   </a:t>
                </a:r>
                <a:r>
                  <a:rPr lang="zh-CN" altLang="en-US" sz="1800" b="1" dirty="0">
                    <a:solidFill>
                      <a:schemeClr val="tx1"/>
                    </a:solidFill>
                    <a:latin typeface="楷体" panose="02010609060101010101" pitchFamily="49" charset="-122"/>
                    <a:ea typeface="楷体" panose="02010609060101010101" pitchFamily="49" charset="-122"/>
                  </a:rPr>
                  <a:t>对 </a:t>
                </a:r>
                <a:r>
                  <a:rPr lang="en-US" altLang="zh-CN" sz="1800" b="1" dirty="0">
                    <a:solidFill>
                      <a:schemeClr val="tx1"/>
                    </a:solidFill>
                    <a:latin typeface="楷体" panose="02010609060101010101" pitchFamily="49" charset="-122"/>
                    <a:ea typeface="楷体" panose="02010609060101010101" pitchFamily="49" charset="-122"/>
                  </a:rPr>
                  <a:t>C </a:t>
                </a:r>
                <a:r>
                  <a:rPr lang="zh-CN" altLang="en-US" sz="1800" b="1" dirty="0">
                    <a:solidFill>
                      <a:schemeClr val="tx1"/>
                    </a:solidFill>
                    <a:latin typeface="楷体" panose="02010609060101010101" pitchFamily="49" charset="-122"/>
                    <a:ea typeface="楷体" panose="02010609060101010101" pitchFamily="49" charset="-122"/>
                  </a:rPr>
                  <a:t>组，在不交换路径时，搜索队员 </a:t>
                </a:r>
                <a:r>
                  <a:rPr lang="en-US" altLang="zh-CN" sz="1800" b="1" dirty="0">
                    <a:solidFill>
                      <a:schemeClr val="tx1"/>
                    </a:solidFill>
                    <a:latin typeface="楷体" panose="02010609060101010101" pitchFamily="49" charset="-122"/>
                    <a:ea typeface="楷体" panose="02010609060101010101" pitchFamily="49" charset="-122"/>
                  </a:rPr>
                  <a:t>1 </a:t>
                </a:r>
                <a:r>
                  <a:rPr lang="zh-CN" altLang="en-US" sz="1800" b="1" dirty="0">
                    <a:solidFill>
                      <a:schemeClr val="tx1"/>
                    </a:solidFill>
                    <a:latin typeface="楷体" panose="02010609060101010101" pitchFamily="49" charset="-122"/>
                    <a:ea typeface="楷体" panose="02010609060101010101" pitchFamily="49" charset="-122"/>
                  </a:rPr>
                  <a:t>的路程为比搜索队员 </a:t>
                </a:r>
                <a:r>
                  <a:rPr lang="en-US" altLang="zh-CN" sz="1800" b="1" dirty="0">
                    <a:solidFill>
                      <a:schemeClr val="tx1"/>
                    </a:solidFill>
                    <a:latin typeface="楷体" panose="02010609060101010101" pitchFamily="49" charset="-122"/>
                    <a:ea typeface="楷体" panose="02010609060101010101" pitchFamily="49" charset="-122"/>
                  </a:rPr>
                  <a:t>10 </a:t>
                </a:r>
                <a:r>
                  <a:rPr lang="zh-CN" altLang="en-US" sz="1800" b="1" dirty="0">
                    <a:solidFill>
                      <a:schemeClr val="tx1"/>
                    </a:solidFill>
                    <a:latin typeface="楷体" panose="02010609060101010101" pitchFamily="49" charset="-122"/>
                    <a:ea typeface="楷体" panose="02010609060101010101" pitchFamily="49" charset="-122"/>
                  </a:rPr>
                  <a:t>的路  </a:t>
                </a:r>
                <a:r>
                  <a:rPr lang="en-US" altLang="zh-CN" sz="1800" b="1" dirty="0">
                    <a:solidFill>
                      <a:schemeClr val="tx1"/>
                    </a:solidFill>
                    <a:latin typeface="楷体" panose="02010609060101010101" pitchFamily="49" charset="-122"/>
                    <a:ea typeface="楷体" panose="02010609060101010101" pitchFamily="49" charset="-122"/>
                  </a:rPr>
                  <a:t>	</a:t>
                </a:r>
                <a:r>
                  <a:rPr lang="zh-CN" altLang="en-US" sz="1800" b="1" dirty="0">
                    <a:solidFill>
                      <a:schemeClr val="tx1"/>
                    </a:solidFill>
                    <a:latin typeface="楷体" panose="02010609060101010101" pitchFamily="49" charset="-122"/>
                    <a:ea typeface="楷体" panose="02010609060101010101" pitchFamily="49" charset="-122"/>
                  </a:rPr>
                  <a:t>程只少 </a:t>
                </a:r>
                <a:r>
                  <a:rPr lang="en-US" altLang="zh-CN" sz="1800" b="1" dirty="0">
                    <a:solidFill>
                      <a:schemeClr val="tx1"/>
                    </a:solidFill>
                    <a:latin typeface="楷体" panose="02010609060101010101" pitchFamily="49" charset="-122"/>
                    <a:ea typeface="楷体" panose="02010609060101010101" pitchFamily="49" charset="-122"/>
                  </a:rPr>
                  <a:t>20 </a:t>
                </a:r>
                <a:r>
                  <a:rPr lang="zh-CN" altLang="en-US" sz="1800" b="1" dirty="0">
                    <a:solidFill>
                      <a:schemeClr val="tx1"/>
                    </a:solidFill>
                    <a:latin typeface="楷体" panose="02010609060101010101" pitchFamily="49" charset="-122"/>
                    <a:ea typeface="楷体" panose="02010609060101010101" pitchFamily="49" charset="-122"/>
                  </a:rPr>
                  <a:t>米，并且 </a:t>
                </a:r>
                <a:r>
                  <a:rPr lang="en-US" altLang="zh-CN" sz="1800" b="1" dirty="0">
                    <a:solidFill>
                      <a:schemeClr val="tx1"/>
                    </a:solidFill>
                    <a:latin typeface="楷体" panose="02010609060101010101" pitchFamily="49" charset="-122"/>
                    <a:ea typeface="楷体" panose="02010609060101010101" pitchFamily="49" charset="-122"/>
                  </a:rPr>
                  <a:t>10 </a:t>
                </a:r>
                <a:r>
                  <a:rPr lang="zh-CN" altLang="en-US" sz="1800" b="1" dirty="0">
                    <a:solidFill>
                      <a:schemeClr val="tx1"/>
                    </a:solidFill>
                    <a:latin typeface="楷体" panose="02010609060101010101" pitchFamily="49" charset="-122"/>
                    <a:ea typeface="楷体" panose="02010609060101010101" pitchFamily="49" charset="-122"/>
                  </a:rPr>
                  <a:t>个搜索队员完成任务的时间差就只在“地毯式”</a:t>
                </a:r>
                <a:r>
                  <a:rPr lang="en-US" altLang="zh-CN" sz="1800" b="1" dirty="0">
                    <a:solidFill>
                      <a:schemeClr val="tx1"/>
                    </a:solidFill>
                    <a:latin typeface="楷体" panose="02010609060101010101" pitchFamily="49" charset="-122"/>
                    <a:ea typeface="楷体" panose="02010609060101010101" pitchFamily="49" charset="-122"/>
                  </a:rPr>
                  <a:t>	</a:t>
                </a:r>
                <a:r>
                  <a:rPr lang="zh-CN" altLang="en-US" sz="1800" b="1" dirty="0">
                    <a:solidFill>
                      <a:schemeClr val="tx1"/>
                    </a:solidFill>
                    <a:latin typeface="楷体" panose="02010609060101010101" pitchFamily="49" charset="-122"/>
                    <a:ea typeface="楷体" panose="02010609060101010101" pitchFamily="49" charset="-122"/>
                  </a:rPr>
                  <a:t>搜索时间。如果交换路径，增加交换路径时间的同时也增加了步行时间。 </a:t>
                </a:r>
                <a:r>
                  <a:rPr lang="en-US" altLang="zh-CN" sz="1800" b="1" dirty="0">
                    <a:solidFill>
                      <a:schemeClr val="tx1"/>
                    </a:solidFill>
                    <a:latin typeface="楷体" panose="02010609060101010101" pitchFamily="49" charset="-122"/>
                    <a:ea typeface="楷体" panose="02010609060101010101" pitchFamily="49" charset="-122"/>
                  </a:rPr>
                  <a:t>	</a:t>
                </a:r>
                <a:r>
                  <a:rPr lang="zh-CN" altLang="en-US" sz="1800" b="1" dirty="0">
                    <a:solidFill>
                      <a:schemeClr val="tx1"/>
                    </a:solidFill>
                    <a:latin typeface="楷体" panose="02010609060101010101" pitchFamily="49" charset="-122"/>
                    <a:ea typeface="楷体" panose="02010609060101010101" pitchFamily="49" charset="-122"/>
                  </a:rPr>
                  <a:t>相比之下，不交换路径时完成任务的时间更短。 仍取</a:t>
                </a:r>
                <a14:m>
                  <m:oMath xmlns:m="http://schemas.openxmlformats.org/officeDocument/2006/math">
                    <m:sSub>
                      <m:sSubPr>
                        <m:ctrlPr>
                          <a:rPr lang="en-US" altLang="zh-CN" sz="1800" b="1" i="1" smtClean="0">
                            <a:solidFill>
                              <a:schemeClr val="tx1"/>
                            </a:solidFill>
                            <a:latin typeface="Cambria Math" panose="02040503050406030204" pitchFamily="18" charset="0"/>
                            <a:ea typeface="楷体" panose="02010609060101010101" pitchFamily="49" charset="-122"/>
                          </a:rPr>
                        </m:ctrlPr>
                      </m:sSubPr>
                      <m:e>
                        <m:r>
                          <a:rPr lang="en-US" altLang="zh-CN" sz="1800" b="1" i="1" smtClean="0">
                            <a:solidFill>
                              <a:schemeClr val="tx1"/>
                            </a:solidFill>
                            <a:latin typeface="Cambria Math" panose="02040503050406030204" pitchFamily="18" charset="0"/>
                            <a:ea typeface="楷体" panose="02010609060101010101" pitchFamily="49" charset="-122"/>
                          </a:rPr>
                          <m:t>𝑻</m:t>
                        </m:r>
                      </m:e>
                      <m:sub>
                        <m:r>
                          <a:rPr lang="en-US" altLang="zh-CN" sz="1800" b="1" i="1" smtClean="0">
                            <a:solidFill>
                              <a:schemeClr val="tx1"/>
                            </a:solidFill>
                            <a:latin typeface="Cambria Math" panose="02040503050406030204" pitchFamily="18" charset="0"/>
                            <a:ea typeface="楷体" panose="02010609060101010101" pitchFamily="49" charset="-122"/>
                          </a:rPr>
                          <m:t>𝑪</m:t>
                        </m:r>
                      </m:sub>
                    </m:sSub>
                    <m:r>
                      <a:rPr lang="en-US" altLang="zh-CN" sz="1800" b="1" i="1" smtClean="0">
                        <a:solidFill>
                          <a:schemeClr val="tx1"/>
                        </a:solidFill>
                        <a:latin typeface="Cambria Math" panose="02040503050406030204" pitchFamily="18" charset="0"/>
                        <a:ea typeface="楷体" panose="02010609060101010101" pitchFamily="49" charset="-122"/>
                      </a:rPr>
                      <m:t>=</m:t>
                    </m:r>
                    <m:r>
                      <a:rPr lang="en-US" altLang="zh-CN" sz="1800" b="1" i="1" smtClean="0">
                        <a:solidFill>
                          <a:schemeClr val="tx1"/>
                        </a:solidFill>
                        <a:latin typeface="Cambria Math" panose="02040503050406030204" pitchFamily="18" charset="0"/>
                        <a:ea typeface="楷体" panose="02010609060101010101" pitchFamily="49" charset="-122"/>
                      </a:rPr>
                      <m:t>𝟏𝟗</m:t>
                    </m:r>
                    <m:r>
                      <a:rPr lang="en-US" altLang="zh-CN" sz="1800" b="1" i="1" smtClean="0">
                        <a:solidFill>
                          <a:schemeClr val="tx1"/>
                        </a:solidFill>
                        <a:latin typeface="Cambria Math" panose="02040503050406030204" pitchFamily="18" charset="0"/>
                        <a:ea typeface="楷体" panose="02010609060101010101" pitchFamily="49" charset="-122"/>
                      </a:rPr>
                      <m:t>.</m:t>
                    </m:r>
                    <m:r>
                      <a:rPr lang="en-US" altLang="zh-CN" sz="1800" b="1" i="1" smtClean="0">
                        <a:solidFill>
                          <a:schemeClr val="tx1"/>
                        </a:solidFill>
                        <a:latin typeface="Cambria Math" panose="02040503050406030204" pitchFamily="18" charset="0"/>
                        <a:ea typeface="楷体" panose="02010609060101010101" pitchFamily="49" charset="-122"/>
                      </a:rPr>
                      <m:t>𝟎𝟐𝟑𝟔</m:t>
                    </m:r>
                    <m:r>
                      <a:rPr lang="en-US" altLang="zh-CN" sz="1800" b="1" i="1" smtClean="0">
                        <a:solidFill>
                          <a:schemeClr val="tx1"/>
                        </a:solidFill>
                        <a:latin typeface="Cambria Math" panose="02040503050406030204" pitchFamily="18" charset="0"/>
                        <a:ea typeface="楷体" panose="02010609060101010101" pitchFamily="49" charset="-122"/>
                      </a:rPr>
                      <m:t>𝒉</m:t>
                    </m:r>
                  </m:oMath>
                </a14:m>
                <a:endParaRPr lang="en-US" altLang="zh-CN" sz="1800" b="1" dirty="0">
                  <a:solidFill>
                    <a:schemeClr val="tx1"/>
                  </a:solidFill>
                  <a:latin typeface="楷体" panose="02010609060101010101" pitchFamily="49" charset="-122"/>
                  <a:ea typeface="楷体" panose="02010609060101010101" pitchFamily="49" charset="-122"/>
                </a:endParaRPr>
              </a:p>
              <a:p>
                <a:pPr>
                  <a:lnSpc>
                    <a:spcPct val="150000"/>
                  </a:lnSpc>
                </a:pPr>
                <a:r>
                  <a:rPr lang="en-US" altLang="zh-CN" sz="2000" b="1" dirty="0">
                    <a:solidFill>
                      <a:srgbClr val="72528A"/>
                    </a:solidFill>
                    <a:latin typeface="黑体" panose="02010609060101010101" pitchFamily="49" charset="-122"/>
                    <a:ea typeface="黑体" panose="02010609060101010101" pitchFamily="49" charset="-122"/>
                  </a:rPr>
                  <a:t>	     </a:t>
                </a:r>
                <a:r>
                  <a:rPr lang="zh-CN" altLang="en-US" sz="2400" b="1" dirty="0">
                    <a:solidFill>
                      <a:schemeClr val="bg1"/>
                    </a:solidFill>
                    <a:latin typeface="黑体" panose="02010609060101010101" pitchFamily="49" charset="-122"/>
                    <a:ea typeface="黑体" panose="02010609060101010101" pitchFamily="49" charset="-122"/>
                  </a:rPr>
                  <a:t>故全面搜索完成任务的时间是</a:t>
                </a:r>
                <a14:m>
                  <m:oMath xmlns:m="http://schemas.openxmlformats.org/officeDocument/2006/math">
                    <m:r>
                      <a:rPr lang="en-US" altLang="zh-CN" sz="2400" b="1" i="1" smtClean="0">
                        <a:solidFill>
                          <a:schemeClr val="bg1"/>
                        </a:solidFill>
                        <a:latin typeface="Cambria Math" panose="02040503050406030204" pitchFamily="18" charset="0"/>
                        <a:ea typeface="黑体" panose="02010609060101010101" pitchFamily="49" charset="-122"/>
                      </a:rPr>
                      <m:t>𝑻</m:t>
                    </m:r>
                    <m:r>
                      <a:rPr lang="en-US" altLang="zh-CN" sz="2400" b="1" i="1" smtClean="0">
                        <a:solidFill>
                          <a:schemeClr val="bg1"/>
                        </a:solidFill>
                        <a:latin typeface="Cambria Math" panose="02040503050406030204" pitchFamily="18" charset="0"/>
                        <a:ea typeface="黑体" panose="02010609060101010101" pitchFamily="49" charset="-122"/>
                      </a:rPr>
                      <m:t>=</m:t>
                    </m:r>
                    <m:r>
                      <a:rPr lang="en-US" altLang="zh-CN" sz="2400" b="1" i="1" smtClean="0">
                        <a:solidFill>
                          <a:schemeClr val="bg1"/>
                        </a:solidFill>
                        <a:latin typeface="Cambria Math" panose="02040503050406030204" pitchFamily="18" charset="0"/>
                        <a:ea typeface="黑体" panose="02010609060101010101" pitchFamily="49" charset="-122"/>
                      </a:rPr>
                      <m:t>𝟏𝟗</m:t>
                    </m:r>
                    <m:r>
                      <a:rPr lang="en-US" altLang="zh-CN" sz="2400" b="1" i="1" smtClean="0">
                        <a:solidFill>
                          <a:schemeClr val="bg1"/>
                        </a:solidFill>
                        <a:latin typeface="Cambria Math" panose="02040503050406030204" pitchFamily="18" charset="0"/>
                        <a:ea typeface="黑体" panose="02010609060101010101" pitchFamily="49" charset="-122"/>
                      </a:rPr>
                      <m:t>.</m:t>
                    </m:r>
                    <m:r>
                      <a:rPr lang="en-US" altLang="zh-CN" sz="2400" b="1" i="1" smtClean="0">
                        <a:solidFill>
                          <a:schemeClr val="bg1"/>
                        </a:solidFill>
                        <a:latin typeface="Cambria Math" panose="02040503050406030204" pitchFamily="18" charset="0"/>
                        <a:ea typeface="黑体" panose="02010609060101010101" pitchFamily="49" charset="-122"/>
                      </a:rPr>
                      <m:t>𝟑𝟎𝟖𝟖</m:t>
                    </m:r>
                    <m:r>
                      <a:rPr lang="en-US" altLang="zh-CN" sz="2400" b="1" i="1" smtClean="0">
                        <a:solidFill>
                          <a:schemeClr val="bg1"/>
                        </a:solidFill>
                        <a:latin typeface="Cambria Math" panose="02040503050406030204" pitchFamily="18" charset="0"/>
                        <a:ea typeface="黑体" panose="02010609060101010101" pitchFamily="49" charset="-122"/>
                      </a:rPr>
                      <m:t> </m:t>
                    </m:r>
                  </m:oMath>
                </a14:m>
                <a:r>
                  <a:rPr lang="zh-CN" altLang="en-US" sz="2400" b="1" dirty="0">
                    <a:solidFill>
                      <a:schemeClr val="bg1"/>
                    </a:solidFill>
                    <a:latin typeface="黑体" panose="02010609060101010101" pitchFamily="49" charset="-122"/>
                    <a:ea typeface="黑体" panose="02010609060101010101" pitchFamily="49" charset="-122"/>
                  </a:rPr>
                  <a:t>小时，    </a:t>
                </a:r>
                <a:r>
                  <a:rPr lang="en-US" altLang="zh-CN" sz="2400" b="1" dirty="0">
                    <a:solidFill>
                      <a:schemeClr val="bg1"/>
                    </a:solidFill>
                    <a:latin typeface="黑体" panose="02010609060101010101" pitchFamily="49" charset="-122"/>
                    <a:ea typeface="黑体" panose="02010609060101010101" pitchFamily="49" charset="-122"/>
                  </a:rPr>
                  <a:t>		</a:t>
                </a:r>
                <a:r>
                  <a:rPr lang="zh-CN" altLang="en-US" sz="2400" b="1" dirty="0">
                    <a:solidFill>
                      <a:schemeClr val="bg1"/>
                    </a:solidFill>
                    <a:latin typeface="黑体" panose="02010609060101010101" pitchFamily="49" charset="-122"/>
                    <a:ea typeface="黑体" panose="02010609060101010101" pitchFamily="49" charset="-122"/>
                  </a:rPr>
                  <a:t>比不交换路径节省</a:t>
                </a:r>
                <a:r>
                  <a:rPr lang="en-US" altLang="zh-CN" sz="2400" b="1" dirty="0">
                    <a:solidFill>
                      <a:schemeClr val="bg1"/>
                    </a:solidFill>
                    <a:latin typeface="Cambria" panose="02040503050406030204" pitchFamily="18" charset="0"/>
                    <a:ea typeface="Cambria" panose="02040503050406030204" pitchFamily="18" charset="0"/>
                  </a:rPr>
                  <a:t>0.4834h</a:t>
                </a:r>
                <a:r>
                  <a:rPr lang="zh-CN" altLang="en-US" sz="2400" b="1" dirty="0">
                    <a:solidFill>
                      <a:schemeClr val="bg1"/>
                    </a:solidFill>
                    <a:latin typeface="黑体" panose="02010609060101010101" pitchFamily="49" charset="-122"/>
                    <a:ea typeface="黑体" panose="02010609060101010101" pitchFamily="49" charset="-122"/>
                  </a:rPr>
                  <a:t>。</a:t>
                </a:r>
                <a:endParaRPr lang="en-US" altLang="zh-CN" sz="2000" b="1" dirty="0">
                  <a:solidFill>
                    <a:schemeClr val="bg1"/>
                  </a:solidFill>
                  <a:latin typeface="黑体" panose="02010609060101010101" pitchFamily="49" charset="-122"/>
                  <a:ea typeface="黑体" panose="02010609060101010101" pitchFamily="49" charset="-122"/>
                </a:endParaRPr>
              </a:p>
            </p:txBody>
          </p:sp>
        </mc:Choice>
        <mc:Fallback>
          <p:sp>
            <p:nvSpPr>
              <p:cNvPr id="30" name="文本框 29">
                <a:extLst>
                  <a:ext uri="{FF2B5EF4-FFF2-40B4-BE49-F238E27FC236}">
                    <a16:creationId xmlns:a16="http://schemas.microsoft.com/office/drawing/2014/main" id="{EB29A572-5ADB-4CC6-9007-556D4774E10B}"/>
                  </a:ext>
                </a:extLst>
              </p:cNvPr>
              <p:cNvSpPr txBox="1">
                <a:spLocks noRot="1" noChangeAspect="1" noMove="1" noResize="1" noEditPoints="1" noAdjustHandles="1" noChangeArrowheads="1" noChangeShapeType="1" noTextEdit="1"/>
              </p:cNvSpPr>
              <p:nvPr/>
            </p:nvSpPr>
            <p:spPr>
              <a:xfrm>
                <a:off x="111034" y="-54354"/>
                <a:ext cx="8608424" cy="5252207"/>
              </a:xfrm>
              <a:prstGeom prst="rect">
                <a:avLst/>
              </a:prstGeom>
              <a:blipFill>
                <a:blip r:embed="rId3"/>
                <a:stretch>
                  <a:fillRect t="-580" r="-496" b="-1972"/>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500"/>
                                        <p:tgtEl>
                                          <p:spTgt spid="3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
                                            <p:txEl>
                                              <p:pRg st="1" end="1"/>
                                            </p:txEl>
                                          </p:spTgt>
                                        </p:tgtEl>
                                        <p:attrNameLst>
                                          <p:attrName>style.visibility</p:attrName>
                                        </p:attrNameLst>
                                      </p:cBhvr>
                                      <p:to>
                                        <p:strVal val="visible"/>
                                      </p:to>
                                    </p:set>
                                    <p:animEffect transition="in" filter="fade">
                                      <p:cBhvr>
                                        <p:cTn id="10" dur="500"/>
                                        <p:tgtEl>
                                          <p:spTgt spid="30">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0">
                                            <p:txEl>
                                              <p:pRg st="2" end="2"/>
                                            </p:txEl>
                                          </p:spTgt>
                                        </p:tgtEl>
                                        <p:attrNameLst>
                                          <p:attrName>style.visibility</p:attrName>
                                        </p:attrNameLst>
                                      </p:cBhvr>
                                      <p:to>
                                        <p:strVal val="visible"/>
                                      </p:to>
                                    </p:set>
                                    <p:animEffect transition="in" filter="fade">
                                      <p:cBhvr>
                                        <p:cTn id="14" dur="500"/>
                                        <p:tgtEl>
                                          <p:spTgt spid="30">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animEffect transition="in" filter="fade">
                                      <p:cBhvr>
                                        <p:cTn id="19" dur="500"/>
                                        <p:tgtEl>
                                          <p:spTgt spid="30">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0">
                                            <p:txEl>
                                              <p:pRg st="4" end="4"/>
                                            </p:txEl>
                                          </p:spTgt>
                                        </p:tgtEl>
                                        <p:attrNameLst>
                                          <p:attrName>style.visibility</p:attrName>
                                        </p:attrNameLst>
                                      </p:cBhvr>
                                      <p:to>
                                        <p:strVal val="visible"/>
                                      </p:to>
                                    </p:set>
                                    <p:animEffect transition="in" filter="fade">
                                      <p:cBhvr>
                                        <p:cTn id="24" dur="5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480"/>
        <p:cNvGrpSpPr/>
        <p:nvPr/>
      </p:nvGrpSpPr>
      <p:grpSpPr>
        <a:xfrm>
          <a:off x="0" y="0"/>
          <a:ext cx="0" cy="0"/>
          <a:chOff x="0" y="0"/>
          <a:chExt cx="0" cy="0"/>
        </a:xfrm>
      </p:grpSpPr>
      <p:sp>
        <p:nvSpPr>
          <p:cNvPr id="1481" name="Google Shape;1481;p50"/>
          <p:cNvSpPr txBox="1">
            <a:spLocks noGrp="1"/>
          </p:cNvSpPr>
          <p:nvPr>
            <p:ph type="title"/>
          </p:nvPr>
        </p:nvSpPr>
        <p:spPr>
          <a:xfrm>
            <a:off x="692400" y="154145"/>
            <a:ext cx="77592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dirty="0"/>
              <a:t>模型评估</a:t>
            </a:r>
            <a:endParaRPr dirty="0"/>
          </a:p>
        </p:txBody>
      </p:sp>
      <p:sp>
        <p:nvSpPr>
          <p:cNvPr id="2" name="文本框 1">
            <a:extLst>
              <a:ext uri="{FF2B5EF4-FFF2-40B4-BE49-F238E27FC236}">
                <a16:creationId xmlns:a16="http://schemas.microsoft.com/office/drawing/2014/main" id="{6B21EABE-0287-4AB8-A193-077EB540F4C7}"/>
              </a:ext>
            </a:extLst>
          </p:cNvPr>
          <p:cNvSpPr txBox="1"/>
          <p:nvPr/>
        </p:nvSpPr>
        <p:spPr>
          <a:xfrm>
            <a:off x="587829" y="816429"/>
            <a:ext cx="7759200" cy="3351367"/>
          </a:xfrm>
          <a:prstGeom prst="rect">
            <a:avLst/>
          </a:prstGeom>
          <a:noFill/>
        </p:spPr>
        <p:txBody>
          <a:bodyPr wrap="square" rtlCol="0">
            <a:spAutoFit/>
          </a:bodyPr>
          <a:lstStyle/>
          <a:p>
            <a:pPr>
              <a:lnSpc>
                <a:spcPct val="150000"/>
              </a:lnSpc>
            </a:pPr>
            <a:r>
              <a:rPr lang="en-US" altLang="zh-CN" sz="1800" dirty="0">
                <a:solidFill>
                  <a:schemeClr val="tx1"/>
                </a:solidFill>
                <a:latin typeface="黑体" panose="02010609060101010101" pitchFamily="49" charset="-122"/>
                <a:ea typeface="黑体" panose="02010609060101010101" pitchFamily="49" charset="-122"/>
              </a:rPr>
              <a:t>         </a:t>
            </a:r>
            <a:r>
              <a:rPr lang="zh-CN" altLang="en-US" sz="1800" dirty="0">
                <a:solidFill>
                  <a:schemeClr val="tx1"/>
                </a:solidFill>
                <a:latin typeface="黑体" panose="02010609060101010101" pitchFamily="49" charset="-122"/>
                <a:ea typeface="黑体" panose="02010609060101010101" pitchFamily="49" charset="-122"/>
              </a:rPr>
              <a:t>虽然模型一所计算时间比理论完成搜索任务的时间要多</a:t>
            </a:r>
            <a:r>
              <a:rPr lang="en-US" altLang="zh-CN" sz="1800" dirty="0">
                <a:solidFill>
                  <a:schemeClr val="tx1"/>
                </a:solidFill>
                <a:latin typeface="黑体" panose="02010609060101010101" pitchFamily="49" charset="-122"/>
                <a:ea typeface="黑体" panose="02010609060101010101" pitchFamily="49" charset="-122"/>
              </a:rPr>
              <a:t>1.1731</a:t>
            </a:r>
            <a:r>
              <a:rPr lang="zh-CN" altLang="en-US" sz="1800" dirty="0">
                <a:solidFill>
                  <a:schemeClr val="tx1"/>
                </a:solidFill>
                <a:latin typeface="黑体" panose="02010609060101010101" pitchFamily="49" charset="-122"/>
                <a:ea typeface="黑体" panose="02010609060101010101" pitchFamily="49" charset="-122"/>
              </a:rPr>
              <a:t>小时，但搜索小组还是能在 </a:t>
            </a:r>
            <a:r>
              <a:rPr lang="en-US" altLang="zh-CN" sz="1800" dirty="0">
                <a:solidFill>
                  <a:schemeClr val="tx1"/>
                </a:solidFill>
                <a:latin typeface="黑体" panose="02010609060101010101" pitchFamily="49" charset="-122"/>
                <a:ea typeface="黑体" panose="02010609060101010101" pitchFamily="49" charset="-122"/>
              </a:rPr>
              <a:t>48 </a:t>
            </a:r>
            <a:r>
              <a:rPr lang="zh-CN" altLang="en-US" sz="1800" dirty="0">
                <a:solidFill>
                  <a:schemeClr val="tx1"/>
                </a:solidFill>
                <a:latin typeface="黑体" panose="02010609060101010101" pitchFamily="49" charset="-122"/>
                <a:ea typeface="黑体" panose="02010609060101010101" pitchFamily="49" charset="-122"/>
              </a:rPr>
              <a:t>小时内完成任务，问题一“勉强”得到解决。模型一的改进模型（模型二）计算所得全面搜索完成任务的时间更为接近理论完成搜索任务的时间，使问题一得到更完美的解决。模型三不但是对模型一和模型二的改进，更是一种推广。另一要关注的是在 </a:t>
            </a:r>
            <a:r>
              <a:rPr lang="en-US" altLang="zh-CN" sz="1800" dirty="0">
                <a:solidFill>
                  <a:schemeClr val="tx1"/>
                </a:solidFill>
                <a:latin typeface="黑体" panose="02010609060101010101" pitchFamily="49" charset="-122"/>
                <a:ea typeface="黑体" panose="02010609060101010101" pitchFamily="49" charset="-122"/>
              </a:rPr>
              <a:t>C</a:t>
            </a:r>
            <a:r>
              <a:rPr lang="zh-CN" altLang="en-US" sz="1800" dirty="0">
                <a:solidFill>
                  <a:schemeClr val="tx1"/>
                </a:solidFill>
                <a:latin typeface="黑体" panose="02010609060101010101" pitchFamily="49" charset="-122"/>
                <a:ea typeface="黑体" panose="02010609060101010101" pitchFamily="49" charset="-122"/>
              </a:rPr>
              <a:t>组完成任务的时间计算上，并没有采用“交换路径”。不难发现小组中队员的搜索路程差距越大，交换路径越管用。至于在什么情况下使用交换路径的定量计算值得深入地探讨。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36"/>
          <p:cNvSpPr txBox="1">
            <a:spLocks noGrp="1"/>
          </p:cNvSpPr>
          <p:nvPr>
            <p:ph type="title"/>
          </p:nvPr>
        </p:nvSpPr>
        <p:spPr>
          <a:xfrm>
            <a:off x="713225" y="11659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问题回顾（课本</a:t>
            </a:r>
            <a:r>
              <a:rPr lang="en-US" altLang="zh-CN" dirty="0"/>
              <a:t>P182</a:t>
            </a:r>
            <a:r>
              <a:rPr lang="zh-CN" altLang="en-US" dirty="0"/>
              <a:t>）</a:t>
            </a:r>
            <a:endParaRPr dirty="0"/>
          </a:p>
        </p:txBody>
      </p:sp>
      <p:sp>
        <p:nvSpPr>
          <p:cNvPr id="799" name="Google Shape;799;p36"/>
          <p:cNvSpPr txBox="1">
            <a:spLocks noGrp="1"/>
          </p:cNvSpPr>
          <p:nvPr>
            <p:ph type="body" idx="1"/>
          </p:nvPr>
        </p:nvSpPr>
        <p:spPr>
          <a:xfrm>
            <a:off x="713225" y="774190"/>
            <a:ext cx="7759200" cy="407975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altLang="zh-CN" b="1" dirty="0"/>
              <a:t>        </a:t>
            </a:r>
            <a:r>
              <a:rPr lang="zh-CN" altLang="en-US" sz="1300" b="1" dirty="0">
                <a:latin typeface="华文楷体" panose="02010600040101010101" pitchFamily="2" charset="-122"/>
                <a:ea typeface="华文楷体" panose="02010600040101010101" pitchFamily="2" charset="-122"/>
              </a:rPr>
              <a:t>有一个</a:t>
            </a:r>
            <a:r>
              <a:rPr lang="en-US" altLang="zh-CN" sz="1300" b="1" dirty="0">
                <a:solidFill>
                  <a:schemeClr val="accent1"/>
                </a:solidFill>
                <a:latin typeface="华文楷体" panose="02010600040101010101" pitchFamily="2" charset="-122"/>
                <a:ea typeface="华文楷体" panose="02010600040101010101" pitchFamily="2" charset="-122"/>
              </a:rPr>
              <a:t>11200m*7200m</a:t>
            </a:r>
            <a:r>
              <a:rPr lang="zh-CN" altLang="en-US" sz="1300" b="1" dirty="0">
                <a:solidFill>
                  <a:schemeClr val="accent1"/>
                </a:solidFill>
                <a:latin typeface="华文楷体" panose="02010600040101010101" pitchFamily="2" charset="-122"/>
                <a:ea typeface="华文楷体" panose="02010600040101010101" pitchFamily="2" charset="-122"/>
              </a:rPr>
              <a:t>的平面矩形区域</a:t>
            </a:r>
            <a:r>
              <a:rPr lang="zh-CN" altLang="en-US" sz="1300" b="1" dirty="0">
                <a:latin typeface="华文楷体" panose="02010600040101010101" pitchFamily="2" charset="-122"/>
                <a:ea typeface="华文楷体" panose="02010600040101010101" pitchFamily="2" charset="-122"/>
              </a:rPr>
              <a:t>需要进行全境搜索。假设：出发点在区域中心；搜索完成后需要进行集，结集结点在左侧短边中点，每个人搜索时的可探测半径为</a:t>
            </a:r>
            <a:r>
              <a:rPr lang="en-US" altLang="zh-CN" sz="1300" b="1" dirty="0">
                <a:solidFill>
                  <a:schemeClr val="accent1"/>
                </a:solidFill>
                <a:latin typeface="华文楷体" panose="02010600040101010101" pitchFamily="2" charset="-122"/>
                <a:ea typeface="华文楷体" panose="02010600040101010101" pitchFamily="2" charset="-122"/>
              </a:rPr>
              <a:t>20m</a:t>
            </a:r>
            <a:r>
              <a:rPr lang="zh-CN" altLang="en-US" sz="1300" b="1" dirty="0">
                <a:latin typeface="华文楷体" panose="02010600040101010101" pitchFamily="2" charset="-122"/>
                <a:ea typeface="华文楷体" panose="02010600040101010101" pitchFamily="2" charset="-122"/>
              </a:rPr>
              <a:t>，搜索时平均行进速度为</a:t>
            </a:r>
            <a:r>
              <a:rPr lang="en-US" altLang="zh-CN" sz="1300" b="1" dirty="0">
                <a:solidFill>
                  <a:schemeClr val="accent1"/>
                </a:solidFill>
                <a:latin typeface="华文楷体" panose="02010600040101010101" pitchFamily="2" charset="-122"/>
                <a:ea typeface="华文楷体" panose="02010600040101010101" pitchFamily="2" charset="-122"/>
              </a:rPr>
              <a:t>0.6m/s</a:t>
            </a:r>
            <a:r>
              <a:rPr lang="zh-CN" altLang="en-US" sz="1300" b="1" dirty="0">
                <a:latin typeface="华文楷体" panose="02010600040101010101" pitchFamily="2" charset="-122"/>
                <a:ea typeface="华文楷体" panose="02010600040101010101" pitchFamily="2" charset="-122"/>
              </a:rPr>
              <a:t>，不进行搜索而只是行进时平均速度为</a:t>
            </a:r>
            <a:r>
              <a:rPr lang="en-US" altLang="zh-CN" sz="1300" b="1" dirty="0">
                <a:solidFill>
                  <a:schemeClr val="accent1"/>
                </a:solidFill>
                <a:latin typeface="华文楷体" panose="02010600040101010101" pitchFamily="2" charset="-122"/>
                <a:ea typeface="华文楷体" panose="02010600040101010101" pitchFamily="2" charset="-122"/>
              </a:rPr>
              <a:t>1.2m/s</a:t>
            </a:r>
            <a:r>
              <a:rPr lang="zh-CN" altLang="en-US" sz="1300" b="1" dirty="0">
                <a:latin typeface="华文楷体" panose="02010600040101010101" pitchFamily="2" charset="-122"/>
                <a:ea typeface="华文楷体" panose="02010600040101010101" pitchFamily="2" charset="-122"/>
              </a:rPr>
              <a:t>，每个人带有</a:t>
            </a:r>
            <a:r>
              <a:rPr lang="en-US" altLang="zh-CN" sz="1300" b="1" dirty="0">
                <a:latin typeface="华文楷体" panose="02010600040101010101" pitchFamily="2" charset="-122"/>
                <a:ea typeface="华文楷体" panose="02010600040101010101" pitchFamily="2" charset="-122"/>
              </a:rPr>
              <a:t>GPS</a:t>
            </a:r>
            <a:r>
              <a:rPr lang="zh-CN" altLang="en-US" sz="1300" b="1" dirty="0">
                <a:latin typeface="华文楷体" panose="02010600040101010101" pitchFamily="2" charset="-122"/>
                <a:ea typeface="华文楷体" panose="02010600040101010101" pitchFamily="2" charset="-122"/>
              </a:rPr>
              <a:t>定位仪、步话机，步话机通信范围为</a:t>
            </a:r>
            <a:r>
              <a:rPr lang="en-US" altLang="zh-CN" sz="1300" b="1" dirty="0">
                <a:solidFill>
                  <a:schemeClr val="accent1"/>
                </a:solidFill>
                <a:latin typeface="华文楷体" panose="02010600040101010101" pitchFamily="2" charset="-122"/>
                <a:ea typeface="华文楷体" panose="02010600040101010101" pitchFamily="2" charset="-122"/>
              </a:rPr>
              <a:t>1000m</a:t>
            </a:r>
            <a:r>
              <a:rPr lang="zh-CN" altLang="en-US" sz="1300" b="1" dirty="0">
                <a:latin typeface="华文楷体" panose="02010600040101010101" pitchFamily="2" charset="-122"/>
                <a:ea typeface="华文楷体" panose="02010600040101010101" pitchFamily="2" charset="-122"/>
              </a:rPr>
              <a:t>，搜索队伍为若干人为一组，有一个组长，组长还拥有卫星电话。每个人搜索到目标需要用步话机及时向组长报告，组长用卫星电话向指挥部报告搜索的最新结果。</a:t>
            </a:r>
            <a:endParaRPr lang="en-US" altLang="zh-CN" sz="1300" b="1" dirty="0">
              <a:latin typeface="华文楷体" panose="02010600040101010101" pitchFamily="2" charset="-122"/>
              <a:ea typeface="华文楷体" panose="02010600040101010101" pitchFamily="2" charset="-122"/>
            </a:endParaRPr>
          </a:p>
          <a:p>
            <a:pPr marL="152400" lvl="0" indent="0" algn="l" rtl="0">
              <a:lnSpc>
                <a:spcPct val="200000"/>
              </a:lnSpc>
              <a:spcBef>
                <a:spcPts val="0"/>
              </a:spcBef>
              <a:spcAft>
                <a:spcPts val="0"/>
              </a:spcAft>
              <a:buSzPts val="1200"/>
              <a:buNone/>
            </a:pPr>
            <a:r>
              <a:rPr lang="zh-CN" altLang="en-US" sz="1300" b="1" dirty="0">
                <a:latin typeface="华文楷体" panose="02010600040101010101" pitchFamily="2" charset="-122"/>
                <a:ea typeface="华文楷体" panose="02010600040101010101" pitchFamily="2" charset="-122"/>
              </a:rPr>
              <a:t>（</a:t>
            </a:r>
            <a:r>
              <a:rPr lang="en-US" altLang="zh-CN" sz="1300" b="1" dirty="0">
                <a:latin typeface="华文楷体" panose="02010600040101010101" pitchFamily="2" charset="-122"/>
                <a:ea typeface="华文楷体" panose="02010600040101010101" pitchFamily="2" charset="-122"/>
              </a:rPr>
              <a:t>1</a:t>
            </a:r>
            <a:r>
              <a:rPr lang="zh-CN" altLang="en-US" sz="1300" b="1" dirty="0">
                <a:latin typeface="华文楷体" panose="02010600040101010101" pitchFamily="2" charset="-122"/>
                <a:ea typeface="华文楷体" panose="02010600040101010101" pitchFamily="2" charset="-122"/>
              </a:rPr>
              <a:t>）</a:t>
            </a:r>
            <a:r>
              <a:rPr lang="en-US" altLang="zh-CN" sz="1300" b="1" dirty="0">
                <a:latin typeface="华文楷体" panose="02010600040101010101" pitchFamily="2" charset="-122"/>
                <a:ea typeface="华文楷体" panose="02010600040101010101" pitchFamily="2" charset="-122"/>
              </a:rPr>
              <a:t>. </a:t>
            </a:r>
            <a:r>
              <a:rPr lang="zh-CN" altLang="en-US" sz="1300" b="1" dirty="0">
                <a:latin typeface="华文楷体" panose="02010600040101010101" pitchFamily="2" charset="-122"/>
                <a:ea typeface="华文楷体" panose="02010600040101010101" pitchFamily="2" charset="-122"/>
              </a:rPr>
              <a:t>假定有</a:t>
            </a:r>
            <a:r>
              <a:rPr lang="zh-CN" altLang="en-US" sz="1300" b="1" dirty="0">
                <a:solidFill>
                  <a:schemeClr val="accent1"/>
                </a:solidFill>
                <a:latin typeface="华文楷体" panose="02010600040101010101" pitchFamily="2" charset="-122"/>
                <a:ea typeface="华文楷体" panose="02010600040101010101" pitchFamily="2" charset="-122"/>
              </a:rPr>
              <a:t>一支</a:t>
            </a:r>
            <a:r>
              <a:rPr lang="en-US" altLang="zh-CN" sz="1300" b="1" dirty="0">
                <a:solidFill>
                  <a:schemeClr val="accent1"/>
                </a:solidFill>
                <a:latin typeface="华文楷体" panose="02010600040101010101" pitchFamily="2" charset="-122"/>
                <a:ea typeface="华文楷体" panose="02010600040101010101" pitchFamily="2" charset="-122"/>
              </a:rPr>
              <a:t>20</a:t>
            </a:r>
            <a:r>
              <a:rPr lang="zh-CN" altLang="en-US" sz="1300" b="1" dirty="0">
                <a:solidFill>
                  <a:schemeClr val="accent1"/>
                </a:solidFill>
                <a:latin typeface="华文楷体" panose="02010600040101010101" pitchFamily="2" charset="-122"/>
                <a:ea typeface="华文楷体" panose="02010600040101010101" pitchFamily="2" charset="-122"/>
              </a:rPr>
              <a:t>人一组</a:t>
            </a:r>
            <a:r>
              <a:rPr lang="zh-CN" altLang="en-US" sz="1300" b="1" dirty="0">
                <a:latin typeface="华文楷体" panose="02010600040101010101" pitchFamily="2" charset="-122"/>
                <a:ea typeface="华文楷体" panose="02010600040101010101" pitchFamily="2" charset="-122"/>
              </a:rPr>
              <a:t>的搜救队伍，拥有一台卫星电话。请设计一种你认为耗时最短的搜索方式，按照你的方式搜索完整个区域的时间是多少？能否在</a:t>
            </a:r>
            <a:r>
              <a:rPr lang="en-US" altLang="zh-CN" sz="1300" b="1" dirty="0">
                <a:latin typeface="华文楷体" panose="02010600040101010101" pitchFamily="2" charset="-122"/>
                <a:ea typeface="华文楷体" panose="02010600040101010101" pitchFamily="2" charset="-122"/>
              </a:rPr>
              <a:t>48</a:t>
            </a:r>
            <a:r>
              <a:rPr lang="zh-CN" altLang="en-US" sz="1300" b="1" dirty="0">
                <a:latin typeface="华文楷体" panose="02010600040101010101" pitchFamily="2" charset="-122"/>
                <a:ea typeface="华文楷体" panose="02010600040101010101" pitchFamily="2" charset="-122"/>
              </a:rPr>
              <a:t>小时内完成搜索任务？如果不能需要增加到多少人才可以完成。</a:t>
            </a:r>
            <a:endParaRPr lang="en-US" altLang="zh-CN" sz="1300" b="1" dirty="0">
              <a:latin typeface="华文楷体" panose="02010600040101010101" pitchFamily="2" charset="-122"/>
              <a:ea typeface="华文楷体" panose="02010600040101010101" pitchFamily="2" charset="-122"/>
            </a:endParaRPr>
          </a:p>
          <a:p>
            <a:pPr marL="152400" lvl="0" indent="0" algn="l" rtl="0">
              <a:lnSpc>
                <a:spcPct val="200000"/>
              </a:lnSpc>
              <a:spcBef>
                <a:spcPts val="0"/>
              </a:spcBef>
              <a:spcAft>
                <a:spcPts val="0"/>
              </a:spcAft>
              <a:buSzPts val="1200"/>
              <a:buNone/>
            </a:pPr>
            <a:r>
              <a:rPr lang="zh-CN" altLang="en-US" sz="1300" b="1" dirty="0">
                <a:latin typeface="华文楷体" panose="02010600040101010101" pitchFamily="2" charset="-122"/>
                <a:ea typeface="华文楷体" panose="02010600040101010101" pitchFamily="2" charset="-122"/>
              </a:rPr>
              <a:t>（</a:t>
            </a:r>
            <a:r>
              <a:rPr lang="en-US" altLang="zh-CN" sz="1300" b="1" dirty="0">
                <a:latin typeface="华文楷体" panose="02010600040101010101" pitchFamily="2" charset="-122"/>
                <a:ea typeface="华文楷体" panose="02010600040101010101" pitchFamily="2" charset="-122"/>
              </a:rPr>
              <a:t>2</a:t>
            </a:r>
            <a:r>
              <a:rPr lang="zh-CN" altLang="en-US" sz="1300" b="1" dirty="0">
                <a:latin typeface="华文楷体" panose="02010600040101010101" pitchFamily="2" charset="-122"/>
                <a:ea typeface="华文楷体" panose="02010600040101010101" pitchFamily="2" charset="-122"/>
              </a:rPr>
              <a:t>）</a:t>
            </a:r>
            <a:r>
              <a:rPr lang="en-US" altLang="zh-CN" sz="1300" b="1" dirty="0">
                <a:latin typeface="华文楷体" panose="02010600040101010101" pitchFamily="2" charset="-122"/>
                <a:ea typeface="华文楷体" panose="02010600040101010101" pitchFamily="2" charset="-122"/>
              </a:rPr>
              <a:t>. </a:t>
            </a:r>
            <a:r>
              <a:rPr lang="zh-CN" altLang="en-US" sz="1300" b="1" dirty="0">
                <a:latin typeface="华文楷体" panose="02010600040101010101" pitchFamily="2" charset="-122"/>
                <a:ea typeface="华文楷体" panose="02010600040101010101" pitchFamily="2" charset="-122"/>
              </a:rPr>
              <a:t>为了加快速度，</a:t>
            </a:r>
            <a:r>
              <a:rPr lang="zh-CN" altLang="en-US" sz="1300" b="1" dirty="0">
                <a:solidFill>
                  <a:schemeClr val="accent1"/>
                </a:solidFill>
                <a:latin typeface="华文楷体" panose="02010600040101010101" pitchFamily="2" charset="-122"/>
                <a:ea typeface="华文楷体" panose="02010600040101010101" pitchFamily="2" charset="-122"/>
              </a:rPr>
              <a:t>搜救队伍有</a:t>
            </a:r>
            <a:r>
              <a:rPr lang="en-US" altLang="zh-CN" sz="1300" b="1" dirty="0">
                <a:solidFill>
                  <a:schemeClr val="accent1"/>
                </a:solidFill>
                <a:latin typeface="华文楷体" panose="02010600040101010101" pitchFamily="2" charset="-122"/>
                <a:ea typeface="华文楷体" panose="02010600040101010101" pitchFamily="2" charset="-122"/>
              </a:rPr>
              <a:t>50</a:t>
            </a:r>
            <a:r>
              <a:rPr lang="zh-CN" altLang="en-US" sz="1300" b="1" dirty="0">
                <a:solidFill>
                  <a:schemeClr val="accent1"/>
                </a:solidFill>
                <a:latin typeface="华文楷体" panose="02010600040101010101" pitchFamily="2" charset="-122"/>
                <a:ea typeface="华文楷体" panose="02010600040101010101" pitchFamily="2" charset="-122"/>
              </a:rPr>
              <a:t>人</a:t>
            </a:r>
            <a:r>
              <a:rPr lang="zh-CN" altLang="en-US" sz="1300" b="1" dirty="0">
                <a:latin typeface="华文楷体" panose="02010600040101010101" pitchFamily="2" charset="-122"/>
                <a:ea typeface="华文楷体" panose="02010600040101010101" pitchFamily="2" charset="-122"/>
              </a:rPr>
              <a:t>，拥有三台卫星电话，分成</a:t>
            </a:r>
            <a:r>
              <a:rPr lang="en-US" altLang="zh-CN" sz="1300" b="1" dirty="0">
                <a:solidFill>
                  <a:schemeClr val="accent1"/>
                </a:solidFill>
                <a:latin typeface="华文楷体" panose="02010600040101010101" pitchFamily="2" charset="-122"/>
                <a:ea typeface="华文楷体" panose="02010600040101010101" pitchFamily="2" charset="-122"/>
              </a:rPr>
              <a:t>3</a:t>
            </a:r>
            <a:r>
              <a:rPr lang="zh-CN" altLang="en-US" sz="1300" b="1" dirty="0">
                <a:solidFill>
                  <a:schemeClr val="accent1"/>
                </a:solidFill>
                <a:latin typeface="华文楷体" panose="02010600040101010101" pitchFamily="2" charset="-122"/>
                <a:ea typeface="华文楷体" panose="02010600040101010101" pitchFamily="2" charset="-122"/>
              </a:rPr>
              <a:t>组</a:t>
            </a:r>
            <a:r>
              <a:rPr lang="zh-CN" altLang="en-US" sz="1300" b="1" dirty="0">
                <a:latin typeface="华文楷体" panose="02010600040101010101" pitchFamily="2" charset="-122"/>
                <a:ea typeface="华文楷体" panose="02010600040101010101" pitchFamily="2" charset="-122"/>
              </a:rPr>
              <a:t>进行搜索。每组可以独立将搜索情况汇报给指挥部们。请设计一种你认为耗时最短的搜索方式，按照你的搜索方式搜索完整个区域的时间是多少？</a:t>
            </a:r>
            <a:endParaRPr sz="1300" b="1" dirty="0">
              <a:latin typeface="华文楷体" panose="02010600040101010101" pitchFamily="2" charset="-122"/>
              <a:ea typeface="华文楷体" panose="02010600040101010101" pitchFamily="2" charset="-122"/>
            </a:endParaRPr>
          </a:p>
          <a:p>
            <a:pPr marL="0" lvl="0" indent="0" algn="l" rtl="0">
              <a:lnSpc>
                <a:spcPct val="150000"/>
              </a:lnSpc>
              <a:spcBef>
                <a:spcPts val="0"/>
              </a:spcBef>
              <a:spcAft>
                <a:spcPts val="1600"/>
              </a:spcAft>
              <a:buNone/>
            </a:pPr>
            <a:endParaRPr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57" name="Google Shape;857;p38"/>
          <p:cNvSpPr txBox="1">
            <a:spLocks noGrp="1"/>
          </p:cNvSpPr>
          <p:nvPr>
            <p:ph type="title"/>
          </p:nvPr>
        </p:nvSpPr>
        <p:spPr>
          <a:xfrm>
            <a:off x="2624225" y="181845"/>
            <a:ext cx="3879600" cy="85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dirty="0"/>
              <a:t>        问题分析</a:t>
            </a:r>
            <a:endParaRPr dirty="0"/>
          </a:p>
        </p:txBody>
      </p:sp>
      <p:sp>
        <p:nvSpPr>
          <p:cNvPr id="858" name="Google Shape;858;p38"/>
          <p:cNvSpPr/>
          <p:nvPr/>
        </p:nvSpPr>
        <p:spPr>
          <a:xfrm>
            <a:off x="6439925" y="3508475"/>
            <a:ext cx="63900" cy="7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8"/>
          <p:cNvSpPr txBox="1">
            <a:spLocks noGrp="1"/>
          </p:cNvSpPr>
          <p:nvPr>
            <p:ph type="subTitle" idx="1"/>
          </p:nvPr>
        </p:nvSpPr>
        <p:spPr>
          <a:xfrm>
            <a:off x="1057502" y="1035645"/>
            <a:ext cx="7446867" cy="3752568"/>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要实现搜索人员对平地矩形目标区域进行快速全面搜索，搜索路线图的设计应满足两个要求（</a:t>
            </a:r>
            <a:r>
              <a:rPr lang="zh-CN" altLang="en-US" sz="1600" b="1" dirty="0">
                <a:solidFill>
                  <a:schemeClr val="accent1"/>
                </a:solidFill>
                <a:latin typeface="微软雅黑" panose="020B0503020204020204" pitchFamily="34" charset="-122"/>
                <a:ea typeface="微软雅黑" panose="020B0503020204020204" pitchFamily="34" charset="-122"/>
              </a:rPr>
              <a:t>最优化特征</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marL="0" lvl="0" indent="0" algn="l" rtl="0">
              <a:lnSpc>
                <a:spcPct val="150000"/>
              </a:lnSpc>
              <a:spcBef>
                <a:spcPts val="0"/>
              </a:spcBef>
              <a:spcAft>
                <a:spcPts val="0"/>
              </a:spcAft>
              <a:buNone/>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避免对目标区域的重复搜索。</a:t>
            </a:r>
            <a:endParaRPr lang="en-US" altLang="zh-CN" sz="1600" dirty="0">
              <a:latin typeface="微软雅黑" panose="020B0503020204020204" pitchFamily="34" charset="-122"/>
              <a:ea typeface="微软雅黑" panose="020B0503020204020204" pitchFamily="34" charset="-122"/>
            </a:endParaRPr>
          </a:p>
          <a:p>
            <a:pPr marL="0" lvl="0" indent="0" algn="l" rtl="0">
              <a:lnSpc>
                <a:spcPct val="150000"/>
              </a:lnSpc>
              <a:spcBef>
                <a:spcPts val="0"/>
              </a:spcBef>
              <a:spcAft>
                <a:spcPts val="0"/>
              </a:spcAft>
              <a:buNone/>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每个搜索人员所搜索的面积相等。</a:t>
            </a:r>
            <a:endParaRPr lang="en-US" altLang="zh-CN" sz="1600" dirty="0">
              <a:latin typeface="微软雅黑" panose="020B0503020204020204" pitchFamily="34" charset="-122"/>
              <a:ea typeface="微软雅黑" panose="020B0503020204020204" pitchFamily="34" charset="-122"/>
            </a:endParaRPr>
          </a:p>
          <a:p>
            <a:pPr marL="0" lvl="0" indent="0" algn="l" rtl="0">
              <a:lnSpc>
                <a:spcPct val="150000"/>
              </a:lnSpc>
              <a:spcBef>
                <a:spcPts val="0"/>
              </a:spcBef>
              <a:spcAft>
                <a:spcPts val="0"/>
              </a:spcAft>
              <a:buNone/>
            </a:pPr>
            <a:r>
              <a:rPr lang="en-US" sz="1600" dirty="0">
                <a:latin typeface="微软雅黑" panose="020B0503020204020204" pitchFamily="34" charset="-122"/>
                <a:ea typeface="微软雅黑" panose="020B0503020204020204"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73">
                                            <p:txEl>
                                              <p:pRg st="0" end="0"/>
                                            </p:txEl>
                                          </p:spTgt>
                                        </p:tgtEl>
                                        <p:attrNameLst>
                                          <p:attrName>style.visibility</p:attrName>
                                        </p:attrNameLst>
                                      </p:cBhvr>
                                      <p:to>
                                        <p:strVal val="visible"/>
                                      </p:to>
                                    </p:set>
                                    <p:animEffect transition="in" filter="wipe(down)">
                                      <p:cBhvr>
                                        <p:cTn id="7" dur="500"/>
                                        <p:tgtEl>
                                          <p:spTgt spid="8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73">
                                            <p:txEl>
                                              <p:pRg st="1" end="1"/>
                                            </p:txEl>
                                          </p:spTgt>
                                        </p:tgtEl>
                                        <p:attrNameLst>
                                          <p:attrName>style.visibility</p:attrName>
                                        </p:attrNameLst>
                                      </p:cBhvr>
                                      <p:to>
                                        <p:strVal val="visible"/>
                                      </p:to>
                                    </p:set>
                                    <p:animEffect transition="in" filter="wipe(down)">
                                      <p:cBhvr>
                                        <p:cTn id="12" dur="500"/>
                                        <p:tgtEl>
                                          <p:spTgt spid="8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73">
                                            <p:txEl>
                                              <p:pRg st="2" end="2"/>
                                            </p:txEl>
                                          </p:spTgt>
                                        </p:tgtEl>
                                        <p:attrNameLst>
                                          <p:attrName>style.visibility</p:attrName>
                                        </p:attrNameLst>
                                      </p:cBhvr>
                                      <p:to>
                                        <p:strVal val="visible"/>
                                      </p:to>
                                    </p:set>
                                    <p:animEffect transition="in" filter="wipe(down)">
                                      <p:cBhvr>
                                        <p:cTn id="17" dur="500"/>
                                        <p:tgtEl>
                                          <p:spTgt spid="87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77"/>
        <p:cNvGrpSpPr/>
        <p:nvPr/>
      </p:nvGrpSpPr>
      <p:grpSpPr>
        <a:xfrm>
          <a:off x="0" y="0"/>
          <a:ext cx="0" cy="0"/>
          <a:chOff x="0" y="0"/>
          <a:chExt cx="0" cy="0"/>
        </a:xfrm>
      </p:grpSpPr>
      <p:sp>
        <p:nvSpPr>
          <p:cNvPr id="878" name="Google Shape;878;p39"/>
          <p:cNvSpPr txBox="1">
            <a:spLocks noGrp="1"/>
          </p:cNvSpPr>
          <p:nvPr>
            <p:ph type="title"/>
          </p:nvPr>
        </p:nvSpPr>
        <p:spPr>
          <a:xfrm>
            <a:off x="459225" y="539500"/>
            <a:ext cx="77592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dirty="0">
                <a:solidFill>
                  <a:schemeClr val="accent1"/>
                </a:solidFill>
                <a:latin typeface="Saira"/>
                <a:ea typeface="Saira"/>
                <a:cs typeface="Saira"/>
                <a:sym typeface="Saira"/>
              </a:rPr>
              <a:t>理想化的搜救时间</a:t>
            </a:r>
            <a:endParaRPr dirty="0">
              <a:solidFill>
                <a:schemeClr val="accent1"/>
              </a:solidFill>
              <a:latin typeface="Saira"/>
              <a:ea typeface="Saira"/>
              <a:cs typeface="Saira"/>
              <a:sym typeface="Saira"/>
            </a:endParaRPr>
          </a:p>
        </p:txBody>
      </p:sp>
      <mc:AlternateContent xmlns:mc="http://schemas.openxmlformats.org/markup-compatibility/2006">
        <mc:Choice xmlns:a14="http://schemas.microsoft.com/office/drawing/2010/main" Requires="a14">
          <p:sp>
            <p:nvSpPr>
              <p:cNvPr id="879" name="Google Shape;879;p39"/>
              <p:cNvSpPr txBox="1">
                <a:spLocks noGrp="1"/>
              </p:cNvSpPr>
              <p:nvPr>
                <p:ph type="subTitle" idx="1"/>
              </p:nvPr>
            </p:nvSpPr>
            <p:spPr>
              <a:xfrm>
                <a:off x="1606050" y="2973306"/>
                <a:ext cx="5717088" cy="107097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ltLang="en-US" dirty="0"/>
                  <a:t>在问题一中，针对 </a:t>
                </a:r>
                <a:r>
                  <a:rPr lang="en-US" altLang="zh-CN" dirty="0"/>
                  <a:t>20 </a:t>
                </a:r>
                <a:r>
                  <a:rPr lang="zh-CN" altLang="en-US" dirty="0"/>
                  <a:t>人的搜索队伍，理论上完成搜索时间为</a:t>
                </a:r>
                <a:endParaRPr lang="en-US" altLang="zh-CN" dirty="0"/>
              </a:p>
              <a:p>
                <a:pPr marL="0" lvl="0" indent="0" rtl="0">
                  <a:spcBef>
                    <a:spcPts val="0"/>
                  </a:spcBef>
                  <a:spcAft>
                    <a:spcPts val="1600"/>
                  </a:spcAft>
                  <a:buNone/>
                </a:pPr>
                <a:r>
                  <a:rPr lang="en-US" altLang="zh-CN" dirty="0"/>
                  <a:t>	</a:t>
                </a:r>
                <a:r>
                  <a:rPr lang="en-US" altLang="zh-CN" sz="1600" b="1" dirty="0">
                    <a:solidFill>
                      <a:srgbClr val="6600CC"/>
                    </a:solidFill>
                  </a:rPr>
                  <a:t> </a:t>
                </a:r>
                <a14:m>
                  <m:oMath xmlns:m="http://schemas.openxmlformats.org/officeDocument/2006/math">
                    <m:sSub>
                      <m:sSubPr>
                        <m:ctrlPr>
                          <a:rPr lang="en-US" altLang="zh-CN" sz="1600" b="1" i="1" smtClean="0">
                            <a:solidFill>
                              <a:srgbClr val="6600CC"/>
                            </a:solidFill>
                            <a:latin typeface="Cambria Math" panose="02040503050406030204" pitchFamily="18" charset="0"/>
                          </a:rPr>
                        </m:ctrlPr>
                      </m:sSubPr>
                      <m:e>
                        <m:r>
                          <a:rPr lang="en-US" altLang="zh-CN" sz="1600" b="1" i="1" smtClean="0">
                            <a:solidFill>
                              <a:srgbClr val="6600CC"/>
                            </a:solidFill>
                            <a:latin typeface="Cambria Math" panose="02040503050406030204" pitchFamily="18" charset="0"/>
                          </a:rPr>
                          <m:t>𝑻</m:t>
                        </m:r>
                      </m:e>
                      <m:sub>
                        <m:r>
                          <a:rPr lang="en-US" altLang="zh-CN" sz="1600" b="1" i="1" smtClean="0">
                            <a:solidFill>
                              <a:srgbClr val="6600CC"/>
                            </a:solidFill>
                            <a:latin typeface="Cambria Math" panose="02040503050406030204" pitchFamily="18" charset="0"/>
                          </a:rPr>
                          <m:t>𝑳</m:t>
                        </m:r>
                      </m:sub>
                    </m:sSub>
                    <m:r>
                      <a:rPr lang="en-US" altLang="zh-CN" sz="1600" b="1" i="1" smtClean="0">
                        <a:solidFill>
                          <a:srgbClr val="6600CC"/>
                        </a:solidFill>
                        <a:latin typeface="Cambria Math" panose="02040503050406030204" pitchFamily="18" charset="0"/>
                      </a:rPr>
                      <m:t>=</m:t>
                    </m:r>
                    <m:f>
                      <m:fPr>
                        <m:ctrlPr>
                          <a:rPr lang="en-US" altLang="zh-CN" sz="1600" b="1" i="1" smtClean="0">
                            <a:solidFill>
                              <a:srgbClr val="6600CC"/>
                            </a:solidFill>
                            <a:latin typeface="Cambria Math" panose="02040503050406030204" pitchFamily="18" charset="0"/>
                          </a:rPr>
                        </m:ctrlPr>
                      </m:fPr>
                      <m:num>
                        <m:r>
                          <a:rPr lang="en-US" altLang="zh-CN" sz="1600" b="1" i="1" smtClean="0">
                            <a:solidFill>
                              <a:srgbClr val="6600CC"/>
                            </a:solidFill>
                            <a:latin typeface="Cambria Math" panose="02040503050406030204" pitchFamily="18" charset="0"/>
                          </a:rPr>
                          <m:t>𝟏𝟏𝟐𝟎𝟎</m:t>
                        </m:r>
                        <m:r>
                          <a:rPr lang="en-US" altLang="zh-CN" sz="1600" b="1" i="1" smtClean="0">
                            <a:solidFill>
                              <a:srgbClr val="6600CC"/>
                            </a:solidFill>
                            <a:latin typeface="Cambria Math" panose="02040503050406030204" pitchFamily="18" charset="0"/>
                            <a:ea typeface="Cambria Math" panose="02040503050406030204" pitchFamily="18" charset="0"/>
                          </a:rPr>
                          <m:t>×</m:t>
                        </m:r>
                        <m:r>
                          <a:rPr lang="en-US" altLang="zh-CN" sz="1600" b="1" i="1" smtClean="0">
                            <a:solidFill>
                              <a:srgbClr val="6600CC"/>
                            </a:solidFill>
                            <a:latin typeface="Cambria Math" panose="02040503050406030204" pitchFamily="18" charset="0"/>
                            <a:ea typeface="Cambria Math" panose="02040503050406030204" pitchFamily="18" charset="0"/>
                          </a:rPr>
                          <m:t>𝟕𝟐𝟎𝟎</m:t>
                        </m:r>
                      </m:num>
                      <m:den>
                        <m:r>
                          <a:rPr lang="en-US" altLang="zh-CN" sz="1600" b="1" i="1">
                            <a:solidFill>
                              <a:srgbClr val="6600CC"/>
                            </a:solidFill>
                            <a:latin typeface="Cambria Math" panose="02040503050406030204" pitchFamily="18" charset="0"/>
                          </a:rPr>
                          <m:t>𝟐</m:t>
                        </m:r>
                        <m:r>
                          <a:rPr lang="en-US" altLang="zh-CN" sz="1600" b="1" i="1" smtClean="0">
                            <a:solidFill>
                              <a:srgbClr val="6600CC"/>
                            </a:solidFill>
                            <a:latin typeface="Cambria Math" panose="02040503050406030204" pitchFamily="18" charset="0"/>
                            <a:ea typeface="Cambria Math" panose="02040503050406030204" pitchFamily="18" charset="0"/>
                          </a:rPr>
                          <m:t>×</m:t>
                        </m:r>
                        <m:r>
                          <a:rPr lang="en-US" altLang="zh-CN" sz="1600" b="1" i="1" smtClean="0">
                            <a:solidFill>
                              <a:srgbClr val="6600CC"/>
                            </a:solidFill>
                            <a:latin typeface="Cambria Math" panose="02040503050406030204" pitchFamily="18" charset="0"/>
                            <a:ea typeface="Cambria Math" panose="02040503050406030204" pitchFamily="18" charset="0"/>
                          </a:rPr>
                          <m:t>𝟐𝟎</m:t>
                        </m:r>
                        <m:r>
                          <a:rPr lang="en-US" altLang="zh-CN" sz="1600" b="1" i="1" smtClean="0">
                            <a:solidFill>
                              <a:srgbClr val="6600CC"/>
                            </a:solidFill>
                            <a:latin typeface="Cambria Math" panose="02040503050406030204" pitchFamily="18" charset="0"/>
                            <a:ea typeface="Cambria Math" panose="02040503050406030204" pitchFamily="18" charset="0"/>
                          </a:rPr>
                          <m:t>×</m:t>
                        </m:r>
                        <m:r>
                          <a:rPr lang="en-US" altLang="zh-CN" sz="1600" b="1" i="1" smtClean="0">
                            <a:solidFill>
                              <a:srgbClr val="6600CC"/>
                            </a:solidFill>
                            <a:latin typeface="Cambria Math" panose="02040503050406030204" pitchFamily="18" charset="0"/>
                            <a:ea typeface="Cambria Math" panose="02040503050406030204" pitchFamily="18" charset="0"/>
                          </a:rPr>
                          <m:t>𝟐𝟎</m:t>
                        </m:r>
                        <m:r>
                          <a:rPr lang="en-US" altLang="zh-CN" sz="1600" b="1" i="1" smtClean="0">
                            <a:solidFill>
                              <a:srgbClr val="6600CC"/>
                            </a:solidFill>
                            <a:latin typeface="Cambria Math" panose="02040503050406030204" pitchFamily="18" charset="0"/>
                            <a:ea typeface="Cambria Math" panose="02040503050406030204" pitchFamily="18" charset="0"/>
                          </a:rPr>
                          <m:t>×</m:t>
                        </m:r>
                        <m:r>
                          <a:rPr lang="en-US" altLang="zh-CN" sz="1600" b="1" i="1" smtClean="0">
                            <a:solidFill>
                              <a:srgbClr val="6600CC"/>
                            </a:solidFill>
                            <a:latin typeface="Cambria Math" panose="02040503050406030204" pitchFamily="18" charset="0"/>
                            <a:ea typeface="Cambria Math" panose="02040503050406030204" pitchFamily="18" charset="0"/>
                          </a:rPr>
                          <m:t>𝟎</m:t>
                        </m:r>
                        <m:r>
                          <a:rPr lang="en-US" altLang="zh-CN" sz="1600" b="1" i="1" smtClean="0">
                            <a:solidFill>
                              <a:srgbClr val="6600CC"/>
                            </a:solidFill>
                            <a:latin typeface="Cambria Math" panose="02040503050406030204" pitchFamily="18" charset="0"/>
                            <a:ea typeface="Cambria Math" panose="02040503050406030204" pitchFamily="18" charset="0"/>
                          </a:rPr>
                          <m:t>.</m:t>
                        </m:r>
                        <m:r>
                          <a:rPr lang="en-US" altLang="zh-CN" sz="1600" b="1" i="1" smtClean="0">
                            <a:solidFill>
                              <a:srgbClr val="6600CC"/>
                            </a:solidFill>
                            <a:latin typeface="Cambria Math" panose="02040503050406030204" pitchFamily="18" charset="0"/>
                            <a:ea typeface="Cambria Math" panose="02040503050406030204" pitchFamily="18" charset="0"/>
                          </a:rPr>
                          <m:t>𝟔</m:t>
                        </m:r>
                        <m:r>
                          <a:rPr lang="en-US" altLang="zh-CN" sz="1600" b="1" i="1" smtClean="0">
                            <a:solidFill>
                              <a:srgbClr val="6600CC"/>
                            </a:solidFill>
                            <a:latin typeface="Cambria Math" panose="02040503050406030204" pitchFamily="18" charset="0"/>
                            <a:ea typeface="Cambria Math" panose="02040503050406030204" pitchFamily="18" charset="0"/>
                          </a:rPr>
                          <m:t>×</m:t>
                        </m:r>
                        <m:r>
                          <a:rPr lang="en-US" altLang="zh-CN" sz="1600" b="1" i="1" smtClean="0">
                            <a:solidFill>
                              <a:srgbClr val="6600CC"/>
                            </a:solidFill>
                            <a:latin typeface="Cambria Math" panose="02040503050406030204" pitchFamily="18" charset="0"/>
                            <a:ea typeface="Cambria Math" panose="02040503050406030204" pitchFamily="18" charset="0"/>
                          </a:rPr>
                          <m:t>𝟔𝟎</m:t>
                        </m:r>
                        <m:r>
                          <a:rPr lang="en-US" altLang="zh-CN" sz="1600" b="1" i="1" smtClean="0">
                            <a:solidFill>
                              <a:srgbClr val="6600CC"/>
                            </a:solidFill>
                            <a:latin typeface="Cambria Math" panose="02040503050406030204" pitchFamily="18" charset="0"/>
                            <a:ea typeface="Cambria Math" panose="02040503050406030204" pitchFamily="18" charset="0"/>
                          </a:rPr>
                          <m:t>×</m:t>
                        </m:r>
                        <m:r>
                          <a:rPr lang="en-US" altLang="zh-CN" sz="1600" b="1" i="1" smtClean="0">
                            <a:solidFill>
                              <a:srgbClr val="6600CC"/>
                            </a:solidFill>
                            <a:latin typeface="Cambria Math" panose="02040503050406030204" pitchFamily="18" charset="0"/>
                            <a:ea typeface="Cambria Math" panose="02040503050406030204" pitchFamily="18" charset="0"/>
                          </a:rPr>
                          <m:t>𝟔𝟎</m:t>
                        </m:r>
                      </m:den>
                    </m:f>
                    <m:r>
                      <a:rPr lang="en-US" altLang="zh-CN" sz="1600" b="1" i="1" smtClean="0">
                        <a:solidFill>
                          <a:srgbClr val="6600CC"/>
                        </a:solidFill>
                        <a:latin typeface="Cambria Math" panose="02040503050406030204" pitchFamily="18" charset="0"/>
                      </a:rPr>
                      <m:t>=</m:t>
                    </m:r>
                    <m:r>
                      <a:rPr lang="en-US" altLang="zh-CN" sz="1600" b="1" i="1" smtClean="0">
                        <a:solidFill>
                          <a:srgbClr val="6600CC"/>
                        </a:solidFill>
                        <a:latin typeface="Cambria Math" panose="02040503050406030204" pitchFamily="18" charset="0"/>
                      </a:rPr>
                      <m:t>𝟒𝟔</m:t>
                    </m:r>
                    <m:r>
                      <a:rPr lang="en-US" altLang="zh-CN" sz="1600" b="1" i="1" smtClean="0">
                        <a:solidFill>
                          <a:srgbClr val="6600CC"/>
                        </a:solidFill>
                        <a:latin typeface="Cambria Math" panose="02040503050406030204" pitchFamily="18" charset="0"/>
                      </a:rPr>
                      <m:t>.</m:t>
                    </m:r>
                    <m:r>
                      <a:rPr lang="en-US" altLang="zh-CN" sz="1600" b="1" i="1" smtClean="0">
                        <a:solidFill>
                          <a:srgbClr val="6600CC"/>
                        </a:solidFill>
                        <a:latin typeface="Cambria Math" panose="02040503050406030204" pitchFamily="18" charset="0"/>
                      </a:rPr>
                      <m:t>𝟔𝟕</m:t>
                    </m:r>
                  </m:oMath>
                </a14:m>
                <a:r>
                  <a:rPr lang="zh-CN" altLang="en-US" b="1" dirty="0"/>
                  <a:t>    </a:t>
                </a:r>
                <a:r>
                  <a:rPr lang="en-US" altLang="zh-CN" b="1" dirty="0">
                    <a:solidFill>
                      <a:srgbClr val="6600CC"/>
                    </a:solidFill>
                  </a:rPr>
                  <a:t>(</a:t>
                </a:r>
                <a:r>
                  <a:rPr lang="zh-CN" altLang="en-US" b="1" dirty="0">
                    <a:solidFill>
                      <a:srgbClr val="6600CC"/>
                    </a:solidFill>
                  </a:rPr>
                  <a:t>小时</a:t>
                </a:r>
                <a:r>
                  <a:rPr lang="en-US" altLang="zh-CN" b="1" dirty="0">
                    <a:solidFill>
                      <a:srgbClr val="6600CC"/>
                    </a:solidFill>
                  </a:rPr>
                  <a:t>)</a:t>
                </a:r>
                <a:r>
                  <a:rPr lang="zh-CN" altLang="en-US" b="1" dirty="0">
                    <a:solidFill>
                      <a:srgbClr val="6600CC"/>
                    </a:solidFill>
                  </a:rPr>
                  <a:t> </a:t>
                </a:r>
                <a:endParaRPr lang="zh-CN" altLang="en-US" dirty="0"/>
              </a:p>
              <a:p>
                <a:pPr marL="0" lvl="0" indent="0" algn="l" rtl="0">
                  <a:spcBef>
                    <a:spcPts val="0"/>
                  </a:spcBef>
                  <a:spcAft>
                    <a:spcPts val="1600"/>
                  </a:spcAft>
                  <a:buNone/>
                </a:pPr>
                <a:endParaRPr lang="zh-CN" altLang="en-US" dirty="0"/>
              </a:p>
            </p:txBody>
          </p:sp>
        </mc:Choice>
        <mc:Fallback>
          <p:sp>
            <p:nvSpPr>
              <p:cNvPr id="879" name="Google Shape;879;p39"/>
              <p:cNvSpPr txBox="1">
                <a:spLocks noGrp="1" noRot="1" noChangeAspect="1" noMove="1" noResize="1" noEditPoints="1" noAdjustHandles="1" noChangeArrowheads="1" noChangeShapeType="1" noTextEdit="1"/>
              </p:cNvSpPr>
              <p:nvPr>
                <p:ph type="subTitle" idx="1"/>
              </p:nvPr>
            </p:nvSpPr>
            <p:spPr>
              <a:xfrm>
                <a:off x="1606050" y="2973306"/>
                <a:ext cx="5717088" cy="1070977"/>
              </a:xfrm>
              <a:prstGeom prst="rect">
                <a:avLst/>
              </a:prstGeom>
              <a:blipFill>
                <a:blip r:embed="rId3"/>
                <a:stretch>
                  <a:fillRect l="-5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80" name="Google Shape;880;p39"/>
              <p:cNvSpPr txBox="1">
                <a:spLocks noGrp="1"/>
              </p:cNvSpPr>
              <p:nvPr>
                <p:ph type="subTitle" idx="2"/>
              </p:nvPr>
            </p:nvSpPr>
            <p:spPr>
              <a:xfrm>
                <a:off x="2746404" y="2553556"/>
                <a:ext cx="5286780" cy="564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ltLang="en-US" b="1" dirty="0"/>
                  <a:t>其中</a:t>
                </a:r>
                <a14:m>
                  <m:oMath xmlns:m="http://schemas.openxmlformats.org/officeDocument/2006/math">
                    <m:r>
                      <a:rPr lang="en-US" altLang="zh-CN" b="1" i="1" smtClean="0">
                        <a:latin typeface="Cambria Math" panose="02040503050406030204" pitchFamily="18" charset="0"/>
                      </a:rPr>
                      <m:t>𝒓</m:t>
                    </m:r>
                    <m:r>
                      <a:rPr lang="en-US" altLang="zh-CN" b="1" i="1" smtClean="0">
                        <a:latin typeface="Cambria Math" panose="02040503050406030204" pitchFamily="18" charset="0"/>
                      </a:rPr>
                      <m:t>=</m:t>
                    </m:r>
                    <m:r>
                      <a:rPr lang="en-US" altLang="zh-CN" b="1" i="1" smtClean="0">
                        <a:latin typeface="Cambria Math" panose="02040503050406030204" pitchFamily="18" charset="0"/>
                      </a:rPr>
                      <m:t>𝟐𝟎</m:t>
                    </m:r>
                    <m:r>
                      <a:rPr lang="en-US" altLang="zh-CN" b="1" i="1" smtClean="0">
                        <a:latin typeface="Cambria Math" panose="02040503050406030204" pitchFamily="18" charset="0"/>
                      </a:rPr>
                      <m:t>𝒎</m:t>
                    </m:r>
                    <m:r>
                      <a:rPr lang="en-US" altLang="zh-CN" b="1" i="0" smtClean="0">
                        <a:latin typeface="Cambria Math" panose="02040503050406030204" pitchFamily="18" charset="0"/>
                      </a:rPr>
                      <m:t> </m:t>
                    </m:r>
                    <m:r>
                      <a:rPr lang="zh-CN" altLang="en-US" b="1" i="1">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𝒗</m:t>
                        </m:r>
                      </m:e>
                      <m:sub>
                        <m:r>
                          <a:rPr lang="en-US" altLang="zh-CN" b="1" i="1" smtClean="0">
                            <a:latin typeface="Cambria Math" panose="02040503050406030204" pitchFamily="18" charset="0"/>
                          </a:rPr>
                          <m:t>𝒔</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𝒎</m:t>
                    </m:r>
                    <m:r>
                      <a:rPr lang="en-US" altLang="zh-CN" b="1" i="1" smtClean="0">
                        <a:latin typeface="Cambria Math" panose="02040503050406030204" pitchFamily="18" charset="0"/>
                      </a:rPr>
                      <m:t>/</m:t>
                    </m:r>
                    <m:r>
                      <a:rPr lang="en-US" altLang="zh-CN" b="1" i="1" smtClean="0">
                        <a:latin typeface="Cambria Math" panose="02040503050406030204" pitchFamily="18" charset="0"/>
                      </a:rPr>
                      <m:t>𝒔</m:t>
                    </m:r>
                    <m:r>
                      <a:rPr lang="zh-CN" altLang="en-US" b="1" i="1">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𝑹</m:t>
                        </m:r>
                      </m:e>
                      <m:sub>
                        <m:r>
                          <a:rPr lang="en-US" altLang="zh-CN" b="1" i="1" smtClean="0">
                            <a:latin typeface="Cambria Math" panose="02040503050406030204" pitchFamily="18" charset="0"/>
                          </a:rPr>
                          <m:t>𝒕</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𝟑𝟔𝟎𝟎</m:t>
                    </m:r>
                  </m:oMath>
                </a14:m>
                <a:endParaRPr b="1" dirty="0"/>
              </a:p>
            </p:txBody>
          </p:sp>
        </mc:Choice>
        <mc:Fallback>
          <p:sp>
            <p:nvSpPr>
              <p:cNvPr id="880" name="Google Shape;880;p39"/>
              <p:cNvSpPr txBox="1">
                <a:spLocks noGrp="1" noRot="1" noChangeAspect="1" noMove="1" noResize="1" noEditPoints="1" noAdjustHandles="1" noChangeArrowheads="1" noChangeShapeType="1" noTextEdit="1"/>
              </p:cNvSpPr>
              <p:nvPr>
                <p:ph type="subTitle" idx="2"/>
              </p:nvPr>
            </p:nvSpPr>
            <p:spPr>
              <a:xfrm>
                <a:off x="2746404" y="2553556"/>
                <a:ext cx="5286780" cy="564900"/>
              </a:xfrm>
              <a:prstGeom prst="rect">
                <a:avLst/>
              </a:prstGeom>
              <a:blipFill>
                <a:blip r:embed="rId4"/>
                <a:stretch>
                  <a:fillRect l="-346"/>
                </a:stretch>
              </a:blipFill>
            </p:spPr>
            <p:txBody>
              <a:bodyPr/>
              <a:lstStyle/>
              <a:p>
                <a:r>
                  <a:rPr lang="zh-CN" altLang="en-US">
                    <a:noFill/>
                  </a:rPr>
                  <a:t> </a:t>
                </a:r>
              </a:p>
            </p:txBody>
          </p:sp>
        </mc:Fallback>
      </mc:AlternateContent>
      <p:grpSp>
        <p:nvGrpSpPr>
          <p:cNvPr id="891" name="Google Shape;891;p39"/>
          <p:cNvGrpSpPr/>
          <p:nvPr/>
        </p:nvGrpSpPr>
        <p:grpSpPr>
          <a:xfrm>
            <a:off x="1364675" y="3078346"/>
            <a:ext cx="184621" cy="194647"/>
            <a:chOff x="4854075" y="2527625"/>
            <a:chExt cx="56000" cy="59050"/>
          </a:xfrm>
        </p:grpSpPr>
        <p:sp>
          <p:nvSpPr>
            <p:cNvPr id="892" name="Google Shape;892;p39"/>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文本框 17">
            <a:extLst>
              <a:ext uri="{FF2B5EF4-FFF2-40B4-BE49-F238E27FC236}">
                <a16:creationId xmlns:a16="http://schemas.microsoft.com/office/drawing/2014/main" id="{986185FF-E4FC-48C3-8A26-920FEECD199A}"/>
              </a:ext>
            </a:extLst>
          </p:cNvPr>
          <p:cNvSpPr txBox="1"/>
          <p:nvPr/>
        </p:nvSpPr>
        <p:spPr>
          <a:xfrm>
            <a:off x="1223454" y="1220969"/>
            <a:ext cx="6540437" cy="787075"/>
          </a:xfrm>
          <a:prstGeom prst="rect">
            <a:avLst/>
          </a:prstGeom>
          <a:noFill/>
        </p:spPr>
        <p:txBody>
          <a:bodyPr wrap="square" rtlCol="0">
            <a:spAutoFit/>
          </a:bodyPr>
          <a:lstStyle/>
          <a:p>
            <a:pPr>
              <a:lnSpc>
                <a:spcPct val="150000"/>
              </a:lnSpc>
            </a:pPr>
            <a:r>
              <a:rPr lang="zh-CN" altLang="en-US" b="1" dirty="0">
                <a:solidFill>
                  <a:schemeClr val="accent6"/>
                </a:solidFill>
              </a:rPr>
              <a:t>       </a:t>
            </a:r>
            <a:r>
              <a:rPr lang="zh-CN" altLang="en-US" sz="1600" b="1" dirty="0">
                <a:solidFill>
                  <a:schemeClr val="accent6"/>
                </a:solidFill>
              </a:rPr>
              <a:t>针对一个面积是 </a:t>
            </a:r>
            <a:r>
              <a:rPr lang="en-US" altLang="zh-CN" sz="1600" b="1" dirty="0">
                <a:solidFill>
                  <a:schemeClr val="accent6"/>
                </a:solidFill>
              </a:rPr>
              <a:t>S </a:t>
            </a:r>
            <a:r>
              <a:rPr lang="zh-CN" altLang="en-US" sz="1600" b="1" dirty="0">
                <a:solidFill>
                  <a:schemeClr val="accent6"/>
                </a:solidFill>
              </a:rPr>
              <a:t>的目标区域派遣 </a:t>
            </a:r>
            <a:r>
              <a:rPr lang="en-US" altLang="zh-CN" sz="1600" b="1" dirty="0">
                <a:solidFill>
                  <a:schemeClr val="accent6"/>
                </a:solidFill>
              </a:rPr>
              <a:t>N </a:t>
            </a:r>
            <a:r>
              <a:rPr lang="zh-CN" altLang="en-US" sz="1600" b="1" dirty="0">
                <a:solidFill>
                  <a:schemeClr val="accent6"/>
                </a:solidFill>
              </a:rPr>
              <a:t>人对它进行搜索，理论上完成搜索任务的时间模型为：</a:t>
            </a:r>
            <a:endParaRPr lang="zh-CN" altLang="en-US" b="1" dirty="0">
              <a:solidFill>
                <a:schemeClr val="accent6"/>
              </a:solidFill>
            </a:endParaRPr>
          </a:p>
        </p:txBody>
      </p:sp>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BDF1E9A1-06CC-4450-94A1-7B956C8B615C}"/>
                  </a:ext>
                </a:extLst>
              </p:cNvPr>
              <p:cNvSpPr txBox="1"/>
              <p:nvPr/>
            </p:nvSpPr>
            <p:spPr>
              <a:xfrm>
                <a:off x="2182884" y="1960200"/>
                <a:ext cx="4621575" cy="574901"/>
              </a:xfrm>
              <a:prstGeom prst="rect">
                <a:avLst/>
              </a:prstGeom>
              <a:noFill/>
            </p:spPr>
            <p:txBody>
              <a:bodyPr wrap="square" rtlCol="0">
                <a:spAutoFit/>
              </a:bodyPr>
              <a:lstStyle/>
              <a:p>
                <a:pPr algn="ctr"/>
                <a14:m>
                  <m:oMath xmlns:m="http://schemas.openxmlformats.org/officeDocument/2006/math">
                    <m:sSub>
                      <m:sSubPr>
                        <m:ctrlPr>
                          <a:rPr lang="en-US" altLang="zh-CN" sz="2000" b="1" i="1" smtClean="0">
                            <a:solidFill>
                              <a:srgbClr val="6600CC"/>
                            </a:solidFill>
                            <a:latin typeface="Cambria Math" panose="02040503050406030204" pitchFamily="18" charset="0"/>
                          </a:rPr>
                        </m:ctrlPr>
                      </m:sSubPr>
                      <m:e>
                        <m:r>
                          <a:rPr lang="en-US" altLang="zh-CN" sz="2000" b="1" i="1" smtClean="0">
                            <a:solidFill>
                              <a:srgbClr val="6600CC"/>
                            </a:solidFill>
                            <a:latin typeface="Cambria Math" panose="02040503050406030204" pitchFamily="18" charset="0"/>
                          </a:rPr>
                          <m:t>𝑻</m:t>
                        </m:r>
                      </m:e>
                      <m:sub>
                        <m:r>
                          <a:rPr lang="en-US" altLang="zh-CN" sz="2000" b="1" i="1" smtClean="0">
                            <a:solidFill>
                              <a:srgbClr val="6600CC"/>
                            </a:solidFill>
                            <a:latin typeface="Cambria Math" panose="02040503050406030204" pitchFamily="18" charset="0"/>
                          </a:rPr>
                          <m:t>𝑳</m:t>
                        </m:r>
                      </m:sub>
                    </m:sSub>
                    <m:r>
                      <a:rPr lang="en-US" altLang="zh-CN" sz="2000" b="1" i="1" smtClean="0">
                        <a:solidFill>
                          <a:srgbClr val="6600CC"/>
                        </a:solidFill>
                        <a:latin typeface="Cambria Math" panose="02040503050406030204" pitchFamily="18" charset="0"/>
                      </a:rPr>
                      <m:t>=</m:t>
                    </m:r>
                    <m:f>
                      <m:fPr>
                        <m:ctrlPr>
                          <a:rPr lang="en-US" altLang="zh-CN" sz="2000" b="1" i="1" smtClean="0">
                            <a:solidFill>
                              <a:srgbClr val="6600CC"/>
                            </a:solidFill>
                            <a:latin typeface="Cambria Math" panose="02040503050406030204" pitchFamily="18" charset="0"/>
                          </a:rPr>
                        </m:ctrlPr>
                      </m:fPr>
                      <m:num>
                        <m:r>
                          <a:rPr lang="en-US" altLang="zh-CN" sz="2000" b="1" i="1">
                            <a:solidFill>
                              <a:srgbClr val="6600CC"/>
                            </a:solidFill>
                            <a:latin typeface="Cambria Math" panose="02040503050406030204" pitchFamily="18" charset="0"/>
                          </a:rPr>
                          <m:t>𝑺</m:t>
                        </m:r>
                      </m:num>
                      <m:den>
                        <m:r>
                          <a:rPr lang="en-US" altLang="zh-CN" sz="2000" b="1" i="1">
                            <a:solidFill>
                              <a:srgbClr val="6600CC"/>
                            </a:solidFill>
                            <a:latin typeface="Cambria Math" panose="02040503050406030204" pitchFamily="18" charset="0"/>
                          </a:rPr>
                          <m:t>𝟐</m:t>
                        </m:r>
                        <m:r>
                          <a:rPr lang="en-US" altLang="zh-CN" sz="2000" b="1" i="1">
                            <a:solidFill>
                              <a:srgbClr val="6600CC"/>
                            </a:solidFill>
                            <a:latin typeface="Cambria Math" panose="02040503050406030204" pitchFamily="18" charset="0"/>
                          </a:rPr>
                          <m:t>𝒓𝑵</m:t>
                        </m:r>
                        <m:sSub>
                          <m:sSubPr>
                            <m:ctrlPr>
                              <a:rPr lang="en-US" altLang="zh-CN" sz="2000" b="1" i="1">
                                <a:solidFill>
                                  <a:srgbClr val="6600CC"/>
                                </a:solidFill>
                                <a:latin typeface="Cambria Math" panose="02040503050406030204" pitchFamily="18" charset="0"/>
                              </a:rPr>
                            </m:ctrlPr>
                          </m:sSubPr>
                          <m:e>
                            <m:r>
                              <a:rPr lang="en-US" altLang="zh-CN" sz="2000" b="1" i="1">
                                <a:solidFill>
                                  <a:srgbClr val="6600CC"/>
                                </a:solidFill>
                                <a:latin typeface="Cambria Math" panose="02040503050406030204" pitchFamily="18" charset="0"/>
                              </a:rPr>
                              <m:t>𝒗</m:t>
                            </m:r>
                          </m:e>
                          <m:sub>
                            <m:r>
                              <a:rPr lang="en-US" altLang="zh-CN" sz="2000" b="1" i="1">
                                <a:solidFill>
                                  <a:srgbClr val="6600CC"/>
                                </a:solidFill>
                                <a:latin typeface="Cambria Math" panose="02040503050406030204" pitchFamily="18" charset="0"/>
                              </a:rPr>
                              <m:t>𝒔</m:t>
                            </m:r>
                          </m:sub>
                        </m:sSub>
                        <m:sSub>
                          <m:sSubPr>
                            <m:ctrlPr>
                              <a:rPr lang="en-US" altLang="zh-CN" sz="2000" b="1" i="1">
                                <a:solidFill>
                                  <a:srgbClr val="6600CC"/>
                                </a:solidFill>
                                <a:latin typeface="Cambria Math" panose="02040503050406030204" pitchFamily="18" charset="0"/>
                              </a:rPr>
                            </m:ctrlPr>
                          </m:sSubPr>
                          <m:e>
                            <m:r>
                              <a:rPr lang="en-US" altLang="zh-CN" sz="2000" b="1" i="1">
                                <a:solidFill>
                                  <a:srgbClr val="6600CC"/>
                                </a:solidFill>
                                <a:latin typeface="Cambria Math" panose="02040503050406030204" pitchFamily="18" charset="0"/>
                              </a:rPr>
                              <m:t>𝑹</m:t>
                            </m:r>
                          </m:e>
                          <m:sub>
                            <m:r>
                              <a:rPr lang="en-US" altLang="zh-CN" sz="2000" b="1" i="1">
                                <a:solidFill>
                                  <a:srgbClr val="6600CC"/>
                                </a:solidFill>
                                <a:latin typeface="Cambria Math" panose="02040503050406030204" pitchFamily="18" charset="0"/>
                              </a:rPr>
                              <m:t>𝒕</m:t>
                            </m:r>
                          </m:sub>
                        </m:sSub>
                      </m:den>
                    </m:f>
                  </m:oMath>
                </a14:m>
                <a:r>
                  <a:rPr lang="zh-CN" altLang="en-US" b="1" dirty="0"/>
                  <a:t>    </a:t>
                </a:r>
                <a:r>
                  <a:rPr lang="en-US" altLang="zh-CN" b="1" dirty="0">
                    <a:solidFill>
                      <a:srgbClr val="6600CC"/>
                    </a:solidFill>
                  </a:rPr>
                  <a:t>(</a:t>
                </a:r>
                <a:r>
                  <a:rPr lang="zh-CN" altLang="en-US" b="1" dirty="0">
                    <a:solidFill>
                      <a:srgbClr val="6600CC"/>
                    </a:solidFill>
                  </a:rPr>
                  <a:t>小时</a:t>
                </a:r>
                <a:r>
                  <a:rPr lang="en-US" altLang="zh-CN" b="1" dirty="0">
                    <a:solidFill>
                      <a:srgbClr val="6600CC"/>
                    </a:solidFill>
                  </a:rPr>
                  <a:t>)</a:t>
                </a:r>
                <a:r>
                  <a:rPr lang="zh-CN" altLang="en-US" b="1" dirty="0">
                    <a:solidFill>
                      <a:srgbClr val="6600CC"/>
                    </a:solidFill>
                  </a:rPr>
                  <a:t>                </a:t>
                </a:r>
              </a:p>
            </p:txBody>
          </p:sp>
        </mc:Choice>
        <mc:Fallback>
          <p:sp>
            <p:nvSpPr>
              <p:cNvPr id="19" name="文本框 18">
                <a:extLst>
                  <a:ext uri="{FF2B5EF4-FFF2-40B4-BE49-F238E27FC236}">
                    <a16:creationId xmlns:a16="http://schemas.microsoft.com/office/drawing/2014/main" id="{BDF1E9A1-06CC-4450-94A1-7B956C8B615C}"/>
                  </a:ext>
                </a:extLst>
              </p:cNvPr>
              <p:cNvSpPr txBox="1">
                <a:spLocks noRot="1" noChangeAspect="1" noMove="1" noResize="1" noEditPoints="1" noAdjustHandles="1" noChangeArrowheads="1" noChangeShapeType="1" noTextEdit="1"/>
              </p:cNvSpPr>
              <p:nvPr/>
            </p:nvSpPr>
            <p:spPr>
              <a:xfrm>
                <a:off x="2182884" y="1960200"/>
                <a:ext cx="4621575" cy="574901"/>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2" name="Google Shape;879;p39">
                <a:extLst>
                  <a:ext uri="{FF2B5EF4-FFF2-40B4-BE49-F238E27FC236}">
                    <a16:creationId xmlns:a16="http://schemas.microsoft.com/office/drawing/2014/main" id="{5B0E045B-3D0D-4771-9BCD-A79F3EA560BF}"/>
                  </a:ext>
                </a:extLst>
              </p:cNvPr>
              <p:cNvSpPr txBox="1">
                <a:spLocks/>
              </p:cNvSpPr>
              <p:nvPr/>
            </p:nvSpPr>
            <p:spPr>
              <a:xfrm>
                <a:off x="1606050" y="3919500"/>
                <a:ext cx="5717088" cy="10709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600" b="0" i="0" u="none" strike="noStrike" cap="none">
                    <a:solidFill>
                      <a:schemeClr val="accent1"/>
                    </a:solidFill>
                    <a:latin typeface="Saira SemiBold"/>
                    <a:ea typeface="Saira SemiBold"/>
                    <a:cs typeface="Saira SemiBold"/>
                    <a:sym typeface="Saira SemiBold"/>
                  </a:defRPr>
                </a:lvl1pPr>
                <a:lvl2pPr marL="914400" marR="0" lvl="1" indent="-317500" algn="ctr"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ctr"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ctr"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ctr"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ctr"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ctr"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ctr"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ctr" rtl="0">
                  <a:lnSpc>
                    <a:spcPct val="115000"/>
                  </a:lnSpc>
                  <a:spcBef>
                    <a:spcPts val="1600"/>
                  </a:spcBef>
                  <a:spcAft>
                    <a:spcPts val="160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0" indent="0">
                  <a:spcAft>
                    <a:spcPts val="1600"/>
                  </a:spcAft>
                </a:pPr>
                <a:r>
                  <a:rPr lang="zh-CN" altLang="en-US" dirty="0"/>
                  <a:t>在问题二中，针对 </a:t>
                </a:r>
                <a:r>
                  <a:rPr lang="en-US" altLang="zh-CN" dirty="0"/>
                  <a:t>50 </a:t>
                </a:r>
                <a:r>
                  <a:rPr lang="zh-CN" altLang="en-US" dirty="0"/>
                  <a:t>人的搜索队伍，理论上完成搜索时间为</a:t>
                </a:r>
                <a:endParaRPr lang="en-US" altLang="zh-CN" dirty="0"/>
              </a:p>
              <a:p>
                <a:pPr marL="0" indent="0">
                  <a:spcAft>
                    <a:spcPts val="1600"/>
                  </a:spcAft>
                </a:pPr>
                <a:r>
                  <a:rPr lang="en-US" altLang="zh-CN" dirty="0"/>
                  <a:t>	</a:t>
                </a:r>
                <a:r>
                  <a:rPr lang="en-US" altLang="zh-CN" b="1" dirty="0">
                    <a:solidFill>
                      <a:srgbClr val="6600CC"/>
                    </a:solidFill>
                  </a:rPr>
                  <a:t> </a:t>
                </a:r>
                <a14:m>
                  <m:oMath xmlns:m="http://schemas.openxmlformats.org/officeDocument/2006/math">
                    <m:sSub>
                      <m:sSubPr>
                        <m:ctrlPr>
                          <a:rPr lang="en-US" altLang="zh-CN" b="1" i="1" smtClean="0">
                            <a:solidFill>
                              <a:srgbClr val="6600CC"/>
                            </a:solidFill>
                            <a:latin typeface="Cambria Math" panose="02040503050406030204" pitchFamily="18" charset="0"/>
                          </a:rPr>
                        </m:ctrlPr>
                      </m:sSubPr>
                      <m:e>
                        <m:r>
                          <a:rPr lang="en-US" altLang="zh-CN" b="1" i="1" smtClean="0">
                            <a:solidFill>
                              <a:srgbClr val="6600CC"/>
                            </a:solidFill>
                            <a:latin typeface="Cambria Math" panose="02040503050406030204" pitchFamily="18" charset="0"/>
                          </a:rPr>
                          <m:t>𝑻</m:t>
                        </m:r>
                      </m:e>
                      <m:sub>
                        <m:r>
                          <a:rPr lang="en-US" altLang="zh-CN" b="1" i="1" smtClean="0">
                            <a:solidFill>
                              <a:srgbClr val="6600CC"/>
                            </a:solidFill>
                            <a:latin typeface="Cambria Math" panose="02040503050406030204" pitchFamily="18" charset="0"/>
                          </a:rPr>
                          <m:t>𝑳</m:t>
                        </m:r>
                      </m:sub>
                    </m:sSub>
                    <m:r>
                      <a:rPr lang="en-US" altLang="zh-CN" b="1" i="1" smtClean="0">
                        <a:solidFill>
                          <a:srgbClr val="6600CC"/>
                        </a:solidFill>
                        <a:latin typeface="Cambria Math" panose="02040503050406030204" pitchFamily="18" charset="0"/>
                      </a:rPr>
                      <m:t>=</m:t>
                    </m:r>
                    <m:f>
                      <m:fPr>
                        <m:ctrlPr>
                          <a:rPr lang="en-US" altLang="zh-CN" b="1" i="1" smtClean="0">
                            <a:solidFill>
                              <a:srgbClr val="6600CC"/>
                            </a:solidFill>
                            <a:latin typeface="Cambria Math" panose="02040503050406030204" pitchFamily="18" charset="0"/>
                          </a:rPr>
                        </m:ctrlPr>
                      </m:fPr>
                      <m:num>
                        <m:r>
                          <a:rPr lang="en-US" altLang="zh-CN" b="1" i="1" smtClean="0">
                            <a:solidFill>
                              <a:srgbClr val="6600CC"/>
                            </a:solidFill>
                            <a:latin typeface="Cambria Math" panose="02040503050406030204" pitchFamily="18" charset="0"/>
                          </a:rPr>
                          <m:t>𝟏𝟏𝟐𝟎𝟎</m:t>
                        </m:r>
                        <m:r>
                          <a:rPr lang="en-US" altLang="zh-CN" b="1" i="1" smtClean="0">
                            <a:solidFill>
                              <a:srgbClr val="6600CC"/>
                            </a:solidFill>
                            <a:latin typeface="Cambria Math" panose="02040503050406030204" pitchFamily="18" charset="0"/>
                            <a:ea typeface="Cambria Math" panose="02040503050406030204" pitchFamily="18" charset="0"/>
                          </a:rPr>
                          <m:t>×</m:t>
                        </m:r>
                        <m:r>
                          <a:rPr lang="en-US" altLang="zh-CN" b="1" i="1" smtClean="0">
                            <a:solidFill>
                              <a:srgbClr val="6600CC"/>
                            </a:solidFill>
                            <a:latin typeface="Cambria Math" panose="02040503050406030204" pitchFamily="18" charset="0"/>
                            <a:ea typeface="Cambria Math" panose="02040503050406030204" pitchFamily="18" charset="0"/>
                          </a:rPr>
                          <m:t>𝟕𝟐𝟎𝟎</m:t>
                        </m:r>
                      </m:num>
                      <m:den>
                        <m:r>
                          <a:rPr lang="en-US" altLang="zh-CN" b="1" i="1">
                            <a:solidFill>
                              <a:srgbClr val="6600CC"/>
                            </a:solidFill>
                            <a:latin typeface="Cambria Math" panose="02040503050406030204" pitchFamily="18" charset="0"/>
                          </a:rPr>
                          <m:t>𝟐</m:t>
                        </m:r>
                        <m:r>
                          <a:rPr lang="en-US" altLang="zh-CN" b="1" i="1" smtClean="0">
                            <a:solidFill>
                              <a:srgbClr val="6600CC"/>
                            </a:solidFill>
                            <a:latin typeface="Cambria Math" panose="02040503050406030204" pitchFamily="18" charset="0"/>
                            <a:ea typeface="Cambria Math" panose="02040503050406030204" pitchFamily="18" charset="0"/>
                          </a:rPr>
                          <m:t>×</m:t>
                        </m:r>
                        <m:r>
                          <a:rPr lang="en-US" altLang="zh-CN" b="1" i="1" smtClean="0">
                            <a:solidFill>
                              <a:srgbClr val="6600CC"/>
                            </a:solidFill>
                            <a:latin typeface="Cambria Math" panose="02040503050406030204" pitchFamily="18" charset="0"/>
                            <a:ea typeface="Cambria Math" panose="02040503050406030204" pitchFamily="18" charset="0"/>
                          </a:rPr>
                          <m:t>𝟐𝟎</m:t>
                        </m:r>
                        <m:r>
                          <a:rPr lang="en-US" altLang="zh-CN" b="1" i="1" smtClean="0">
                            <a:solidFill>
                              <a:srgbClr val="6600CC"/>
                            </a:solidFill>
                            <a:latin typeface="Cambria Math" panose="02040503050406030204" pitchFamily="18" charset="0"/>
                            <a:ea typeface="Cambria Math" panose="02040503050406030204" pitchFamily="18" charset="0"/>
                          </a:rPr>
                          <m:t>×</m:t>
                        </m:r>
                        <m:r>
                          <a:rPr lang="en-US" altLang="zh-CN" b="1" i="1" smtClean="0">
                            <a:solidFill>
                              <a:srgbClr val="6600CC"/>
                            </a:solidFill>
                            <a:latin typeface="Cambria Math" panose="02040503050406030204" pitchFamily="18" charset="0"/>
                            <a:ea typeface="Cambria Math" panose="02040503050406030204" pitchFamily="18" charset="0"/>
                          </a:rPr>
                          <m:t>𝟓𝟎</m:t>
                        </m:r>
                        <m:r>
                          <a:rPr lang="en-US" altLang="zh-CN" b="1" i="1" smtClean="0">
                            <a:solidFill>
                              <a:srgbClr val="6600CC"/>
                            </a:solidFill>
                            <a:latin typeface="Cambria Math" panose="02040503050406030204" pitchFamily="18" charset="0"/>
                            <a:ea typeface="Cambria Math" panose="02040503050406030204" pitchFamily="18" charset="0"/>
                          </a:rPr>
                          <m:t>×</m:t>
                        </m:r>
                        <m:r>
                          <a:rPr lang="en-US" altLang="zh-CN" b="1" i="1" smtClean="0">
                            <a:solidFill>
                              <a:srgbClr val="6600CC"/>
                            </a:solidFill>
                            <a:latin typeface="Cambria Math" panose="02040503050406030204" pitchFamily="18" charset="0"/>
                            <a:ea typeface="Cambria Math" panose="02040503050406030204" pitchFamily="18" charset="0"/>
                          </a:rPr>
                          <m:t>𝟎</m:t>
                        </m:r>
                        <m:r>
                          <a:rPr lang="en-US" altLang="zh-CN" b="1" i="1" smtClean="0">
                            <a:solidFill>
                              <a:srgbClr val="6600CC"/>
                            </a:solidFill>
                            <a:latin typeface="Cambria Math" panose="02040503050406030204" pitchFamily="18" charset="0"/>
                            <a:ea typeface="Cambria Math" panose="02040503050406030204" pitchFamily="18" charset="0"/>
                          </a:rPr>
                          <m:t>.</m:t>
                        </m:r>
                        <m:r>
                          <a:rPr lang="en-US" altLang="zh-CN" b="1" i="1" smtClean="0">
                            <a:solidFill>
                              <a:srgbClr val="6600CC"/>
                            </a:solidFill>
                            <a:latin typeface="Cambria Math" panose="02040503050406030204" pitchFamily="18" charset="0"/>
                            <a:ea typeface="Cambria Math" panose="02040503050406030204" pitchFamily="18" charset="0"/>
                          </a:rPr>
                          <m:t>𝟔</m:t>
                        </m:r>
                        <m:r>
                          <a:rPr lang="en-US" altLang="zh-CN" b="1" i="1" smtClean="0">
                            <a:solidFill>
                              <a:srgbClr val="6600CC"/>
                            </a:solidFill>
                            <a:latin typeface="Cambria Math" panose="02040503050406030204" pitchFamily="18" charset="0"/>
                            <a:ea typeface="Cambria Math" panose="02040503050406030204" pitchFamily="18" charset="0"/>
                          </a:rPr>
                          <m:t>×</m:t>
                        </m:r>
                        <m:r>
                          <a:rPr lang="en-US" altLang="zh-CN" b="1" i="1" smtClean="0">
                            <a:solidFill>
                              <a:srgbClr val="6600CC"/>
                            </a:solidFill>
                            <a:latin typeface="Cambria Math" panose="02040503050406030204" pitchFamily="18" charset="0"/>
                            <a:ea typeface="Cambria Math" panose="02040503050406030204" pitchFamily="18" charset="0"/>
                          </a:rPr>
                          <m:t>𝟔𝟎</m:t>
                        </m:r>
                        <m:r>
                          <a:rPr lang="en-US" altLang="zh-CN" b="1" i="1" smtClean="0">
                            <a:solidFill>
                              <a:srgbClr val="6600CC"/>
                            </a:solidFill>
                            <a:latin typeface="Cambria Math" panose="02040503050406030204" pitchFamily="18" charset="0"/>
                            <a:ea typeface="Cambria Math" panose="02040503050406030204" pitchFamily="18" charset="0"/>
                          </a:rPr>
                          <m:t>×</m:t>
                        </m:r>
                        <m:r>
                          <a:rPr lang="en-US" altLang="zh-CN" b="1" i="1" smtClean="0">
                            <a:solidFill>
                              <a:srgbClr val="6600CC"/>
                            </a:solidFill>
                            <a:latin typeface="Cambria Math" panose="02040503050406030204" pitchFamily="18" charset="0"/>
                            <a:ea typeface="Cambria Math" panose="02040503050406030204" pitchFamily="18" charset="0"/>
                          </a:rPr>
                          <m:t>𝟔𝟎</m:t>
                        </m:r>
                      </m:den>
                    </m:f>
                    <m:r>
                      <a:rPr lang="en-US" altLang="zh-CN" b="1" i="1" smtClean="0">
                        <a:solidFill>
                          <a:srgbClr val="6600CC"/>
                        </a:solidFill>
                        <a:latin typeface="Cambria Math" panose="02040503050406030204" pitchFamily="18" charset="0"/>
                      </a:rPr>
                      <m:t>=</m:t>
                    </m:r>
                    <m:r>
                      <a:rPr lang="en-US" altLang="zh-CN" b="1" i="1" smtClean="0">
                        <a:solidFill>
                          <a:srgbClr val="6600CC"/>
                        </a:solidFill>
                        <a:latin typeface="Cambria Math" panose="02040503050406030204" pitchFamily="18" charset="0"/>
                      </a:rPr>
                      <m:t>𝟏𝟖</m:t>
                    </m:r>
                    <m:r>
                      <a:rPr lang="en-US" altLang="zh-CN" b="1" i="1" smtClean="0">
                        <a:solidFill>
                          <a:srgbClr val="6600CC"/>
                        </a:solidFill>
                        <a:latin typeface="Cambria Math" panose="02040503050406030204" pitchFamily="18" charset="0"/>
                      </a:rPr>
                      <m:t>.</m:t>
                    </m:r>
                    <m:r>
                      <a:rPr lang="en-US" altLang="zh-CN" b="1" i="1" smtClean="0">
                        <a:solidFill>
                          <a:srgbClr val="6600CC"/>
                        </a:solidFill>
                        <a:latin typeface="Cambria Math" panose="02040503050406030204" pitchFamily="18" charset="0"/>
                      </a:rPr>
                      <m:t>𝟔𝟕</m:t>
                    </m:r>
                    <m:r>
                      <a:rPr lang="en-US" altLang="zh-CN" b="1" i="1" smtClean="0">
                        <a:solidFill>
                          <a:srgbClr val="6600CC"/>
                        </a:solidFill>
                        <a:latin typeface="Cambria Math" panose="02040503050406030204" pitchFamily="18" charset="0"/>
                      </a:rPr>
                      <m:t> </m:t>
                    </m:r>
                  </m:oMath>
                </a14:m>
                <a:r>
                  <a:rPr lang="en-US" altLang="zh-CN" b="1" dirty="0">
                    <a:solidFill>
                      <a:srgbClr val="6600CC"/>
                    </a:solidFill>
                  </a:rPr>
                  <a:t>(</a:t>
                </a:r>
                <a:r>
                  <a:rPr lang="zh-CN" altLang="en-US" b="1" dirty="0">
                    <a:solidFill>
                      <a:srgbClr val="6600CC"/>
                    </a:solidFill>
                  </a:rPr>
                  <a:t>小时</a:t>
                </a:r>
                <a:r>
                  <a:rPr lang="en-US" altLang="zh-CN" b="1" dirty="0">
                    <a:solidFill>
                      <a:srgbClr val="6600CC"/>
                    </a:solidFill>
                  </a:rPr>
                  <a:t>)</a:t>
                </a:r>
                <a:r>
                  <a:rPr lang="zh-CN" altLang="en-US" b="1" dirty="0">
                    <a:solidFill>
                      <a:srgbClr val="6600CC"/>
                    </a:solidFill>
                  </a:rPr>
                  <a:t> </a:t>
                </a:r>
                <a:endParaRPr lang="zh-CN" altLang="en-US" dirty="0"/>
              </a:p>
              <a:p>
                <a:pPr marL="0" indent="0">
                  <a:spcAft>
                    <a:spcPts val="1600"/>
                  </a:spcAft>
                </a:pPr>
                <a:endParaRPr lang="zh-CN" altLang="en-US" dirty="0"/>
              </a:p>
            </p:txBody>
          </p:sp>
        </mc:Choice>
        <mc:Fallback>
          <p:sp>
            <p:nvSpPr>
              <p:cNvPr id="62" name="Google Shape;879;p39">
                <a:extLst>
                  <a:ext uri="{FF2B5EF4-FFF2-40B4-BE49-F238E27FC236}">
                    <a16:creationId xmlns:a16="http://schemas.microsoft.com/office/drawing/2014/main" id="{5B0E045B-3D0D-4771-9BCD-A79F3EA560BF}"/>
                  </a:ext>
                </a:extLst>
              </p:cNvPr>
              <p:cNvSpPr txBox="1">
                <a:spLocks noRot="1" noChangeAspect="1" noMove="1" noResize="1" noEditPoints="1" noAdjustHandles="1" noChangeArrowheads="1" noChangeShapeType="1" noTextEdit="1"/>
              </p:cNvSpPr>
              <p:nvPr/>
            </p:nvSpPr>
            <p:spPr>
              <a:xfrm>
                <a:off x="1606050" y="3919500"/>
                <a:ext cx="5717088" cy="1070977"/>
              </a:xfrm>
              <a:prstGeom prst="rect">
                <a:avLst/>
              </a:prstGeom>
              <a:blipFill>
                <a:blip r:embed="rId6"/>
                <a:stretch>
                  <a:fillRect l="-533"/>
                </a:stretch>
              </a:blipFill>
              <a:ln>
                <a:noFill/>
              </a:ln>
            </p:spPr>
            <p:txBody>
              <a:bodyPr/>
              <a:lstStyle/>
              <a:p>
                <a:r>
                  <a:rPr lang="zh-CN" altLang="en-US">
                    <a:noFill/>
                  </a:rPr>
                  <a:t> </a:t>
                </a:r>
              </a:p>
            </p:txBody>
          </p:sp>
        </mc:Fallback>
      </mc:AlternateContent>
      <p:grpSp>
        <p:nvGrpSpPr>
          <p:cNvPr id="63" name="Google Shape;891;p39">
            <a:extLst>
              <a:ext uri="{FF2B5EF4-FFF2-40B4-BE49-F238E27FC236}">
                <a16:creationId xmlns:a16="http://schemas.microsoft.com/office/drawing/2014/main" id="{10C8C795-ED4E-4002-9EFB-B4B0C31CBCB3}"/>
              </a:ext>
            </a:extLst>
          </p:cNvPr>
          <p:cNvGrpSpPr/>
          <p:nvPr/>
        </p:nvGrpSpPr>
        <p:grpSpPr>
          <a:xfrm>
            <a:off x="1364675" y="4024540"/>
            <a:ext cx="184621" cy="194647"/>
            <a:chOff x="4854075" y="2527625"/>
            <a:chExt cx="56000" cy="59050"/>
          </a:xfrm>
        </p:grpSpPr>
        <p:sp>
          <p:nvSpPr>
            <p:cNvPr id="64" name="Google Shape;892;p39">
              <a:extLst>
                <a:ext uri="{FF2B5EF4-FFF2-40B4-BE49-F238E27FC236}">
                  <a16:creationId xmlns:a16="http://schemas.microsoft.com/office/drawing/2014/main" id="{0840265C-2369-4784-AB26-01FFE64B90FB}"/>
                </a:ext>
              </a:extLst>
            </p:cNvPr>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893;p39">
              <a:extLst>
                <a:ext uri="{FF2B5EF4-FFF2-40B4-BE49-F238E27FC236}">
                  <a16:creationId xmlns:a16="http://schemas.microsoft.com/office/drawing/2014/main" id="{C8173728-900B-457B-9670-031253E819B1}"/>
                </a:ext>
              </a:extLst>
            </p:cNvPr>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mc:Choice xmlns:a14="http://schemas.microsoft.com/office/drawing/2010/main" Requires="a14">
          <p:sp>
            <p:nvSpPr>
              <p:cNvPr id="30" name="文本框 29">
                <a:extLst>
                  <a:ext uri="{FF2B5EF4-FFF2-40B4-BE49-F238E27FC236}">
                    <a16:creationId xmlns:a16="http://schemas.microsoft.com/office/drawing/2014/main" id="{427EEDE8-F765-4459-A4DF-057B1B1E251B}"/>
                  </a:ext>
                </a:extLst>
              </p:cNvPr>
              <p:cNvSpPr txBox="1"/>
              <p:nvPr/>
            </p:nvSpPr>
            <p:spPr>
              <a:xfrm>
                <a:off x="6448140" y="1769122"/>
                <a:ext cx="1928812" cy="1023357"/>
              </a:xfrm>
              <a:prstGeom prst="rect">
                <a:avLst/>
              </a:prstGeom>
              <a:noFill/>
            </p:spPr>
            <p:txBody>
              <a:bodyPr wrap="square" rtlCol="0">
                <a:spAutoFit/>
              </a:bodyPr>
              <a:lstStyle/>
              <a:p>
                <a:pPr>
                  <a:lnSpc>
                    <a:spcPct val="150000"/>
                  </a:lnSpc>
                </a:pPr>
                <a:r>
                  <a:rPr lang="en-US" altLang="zh-CN" b="1" dirty="0"/>
                  <a:t>      </a:t>
                </a:r>
                <a:r>
                  <a:rPr lang="zh-CN" altLang="en-US" b="1" dirty="0">
                    <a:solidFill>
                      <a:srgbClr val="0070C0"/>
                    </a:solidFill>
                  </a:rPr>
                  <a:t>实际执行任务的时间</a:t>
                </a:r>
                <a14:m>
                  <m:oMath xmlns:m="http://schemas.openxmlformats.org/officeDocument/2006/math">
                    <m:r>
                      <a:rPr lang="en-US" altLang="zh-CN" b="1" i="1" smtClean="0">
                        <a:solidFill>
                          <a:srgbClr val="0070C0"/>
                        </a:solidFill>
                        <a:latin typeface="Cambria Math" panose="02040503050406030204" pitchFamily="18" charset="0"/>
                      </a:rPr>
                      <m:t>𝑻</m:t>
                    </m:r>
                    <m:r>
                      <a:rPr lang="zh-CN" altLang="en-US" b="0" i="1">
                        <a:solidFill>
                          <a:srgbClr val="0070C0"/>
                        </a:solidFill>
                        <a:latin typeface="Cambria Math" panose="02040503050406030204" pitchFamily="18" charset="0"/>
                      </a:rPr>
                      <m:t>满足</m:t>
                    </m:r>
                    <m:r>
                      <a:rPr lang="en-US" altLang="zh-CN" b="1" i="1" smtClean="0">
                        <a:solidFill>
                          <a:srgbClr val="0070C0"/>
                        </a:solidFill>
                        <a:latin typeface="Cambria Math" panose="02040503050406030204" pitchFamily="18" charset="0"/>
                      </a:rPr>
                      <m:t>𝑻</m:t>
                    </m:r>
                    <m:r>
                      <a:rPr lang="en-US" altLang="zh-CN" b="1" i="1" smtClean="0">
                        <a:solidFill>
                          <a:srgbClr val="0070C0"/>
                        </a:solidFill>
                        <a:latin typeface="Cambria Math" panose="02040503050406030204" pitchFamily="18" charset="0"/>
                        <a:ea typeface="Cambria Math" panose="02040503050406030204" pitchFamily="18" charset="0"/>
                      </a:rPr>
                      <m:t>≥</m:t>
                    </m:r>
                    <m:sSub>
                      <m:sSubPr>
                        <m:ctrlPr>
                          <a:rPr lang="en-US" altLang="zh-CN" b="1" i="1" smtClean="0">
                            <a:solidFill>
                              <a:srgbClr val="0070C0"/>
                            </a:solidFill>
                            <a:latin typeface="Cambria Math" panose="02040503050406030204" pitchFamily="18" charset="0"/>
                            <a:ea typeface="Cambria Math" panose="02040503050406030204" pitchFamily="18" charset="0"/>
                          </a:rPr>
                        </m:ctrlPr>
                      </m:sSubPr>
                      <m:e>
                        <m:r>
                          <a:rPr lang="en-US" altLang="zh-CN" b="1" i="1" smtClean="0">
                            <a:solidFill>
                              <a:srgbClr val="0070C0"/>
                            </a:solidFill>
                            <a:latin typeface="Cambria Math" panose="02040503050406030204" pitchFamily="18" charset="0"/>
                            <a:ea typeface="Cambria Math" panose="02040503050406030204" pitchFamily="18" charset="0"/>
                          </a:rPr>
                          <m:t>𝑻</m:t>
                        </m:r>
                      </m:e>
                      <m:sub>
                        <m:r>
                          <a:rPr lang="en-US" altLang="zh-CN" b="1" i="1" smtClean="0">
                            <a:solidFill>
                              <a:srgbClr val="0070C0"/>
                            </a:solidFill>
                            <a:latin typeface="Cambria Math" panose="02040503050406030204" pitchFamily="18" charset="0"/>
                            <a:ea typeface="Cambria Math" panose="02040503050406030204" pitchFamily="18" charset="0"/>
                          </a:rPr>
                          <m:t>𝑳</m:t>
                        </m:r>
                      </m:sub>
                    </m:sSub>
                  </m:oMath>
                </a14:m>
                <a:r>
                  <a:rPr lang="en-US" altLang="zh-CN" b="1" dirty="0">
                    <a:solidFill>
                      <a:srgbClr val="0070C0"/>
                    </a:solidFill>
                  </a:rPr>
                  <a:t>,</a:t>
                </a:r>
                <a:r>
                  <a:rPr lang="zh-CN" altLang="en-US" b="1" dirty="0">
                    <a:solidFill>
                      <a:srgbClr val="0070C0"/>
                    </a:solidFill>
                  </a:rPr>
                  <a:t>且</a:t>
                </a:r>
                <a14:m>
                  <m:oMath xmlns:m="http://schemas.openxmlformats.org/officeDocument/2006/math">
                    <m:r>
                      <a:rPr lang="en-US" altLang="zh-CN" b="1" i="1">
                        <a:solidFill>
                          <a:srgbClr val="0070C0"/>
                        </a:solidFill>
                        <a:latin typeface="Cambria Math" panose="02040503050406030204" pitchFamily="18" charset="0"/>
                      </a:rPr>
                      <m:t>𝑻</m:t>
                    </m:r>
                  </m:oMath>
                </a14:m>
                <a:r>
                  <a:rPr lang="zh-CN" altLang="en-US" b="1" dirty="0">
                    <a:solidFill>
                      <a:srgbClr val="0070C0"/>
                    </a:solidFill>
                  </a:rPr>
                  <a:t>越接近</a:t>
                </a:r>
                <a14:m>
                  <m:oMath xmlns:m="http://schemas.openxmlformats.org/officeDocument/2006/math">
                    <m:sSub>
                      <m:sSubPr>
                        <m:ctrlPr>
                          <a:rPr lang="en-US" altLang="zh-CN" b="1" i="1">
                            <a:solidFill>
                              <a:srgbClr val="0070C0"/>
                            </a:solidFill>
                            <a:latin typeface="Cambria Math" panose="02040503050406030204" pitchFamily="18" charset="0"/>
                            <a:ea typeface="Cambria Math" panose="02040503050406030204" pitchFamily="18" charset="0"/>
                          </a:rPr>
                        </m:ctrlPr>
                      </m:sSubPr>
                      <m:e>
                        <m:r>
                          <a:rPr lang="en-US" altLang="zh-CN" b="1" i="1">
                            <a:solidFill>
                              <a:srgbClr val="0070C0"/>
                            </a:solidFill>
                            <a:latin typeface="Cambria Math" panose="02040503050406030204" pitchFamily="18" charset="0"/>
                            <a:ea typeface="Cambria Math" panose="02040503050406030204" pitchFamily="18" charset="0"/>
                          </a:rPr>
                          <m:t>𝑻</m:t>
                        </m:r>
                      </m:e>
                      <m:sub>
                        <m:r>
                          <a:rPr lang="en-US" altLang="zh-CN" b="1" i="1">
                            <a:solidFill>
                              <a:srgbClr val="0070C0"/>
                            </a:solidFill>
                            <a:latin typeface="Cambria Math" panose="02040503050406030204" pitchFamily="18" charset="0"/>
                            <a:ea typeface="Cambria Math" panose="02040503050406030204" pitchFamily="18" charset="0"/>
                          </a:rPr>
                          <m:t>𝑳</m:t>
                        </m:r>
                      </m:sub>
                    </m:sSub>
                  </m:oMath>
                </a14:m>
                <a:r>
                  <a:rPr lang="zh-CN" altLang="en-US" b="1" dirty="0">
                    <a:solidFill>
                      <a:srgbClr val="0070C0"/>
                    </a:solidFill>
                  </a:rPr>
                  <a:t>越好。</a:t>
                </a:r>
                <a:endParaRPr lang="zh-CN" altLang="en-US" b="1" dirty="0"/>
              </a:p>
            </p:txBody>
          </p:sp>
        </mc:Choice>
        <mc:Fallback>
          <p:sp>
            <p:nvSpPr>
              <p:cNvPr id="30" name="文本框 29">
                <a:extLst>
                  <a:ext uri="{FF2B5EF4-FFF2-40B4-BE49-F238E27FC236}">
                    <a16:creationId xmlns:a16="http://schemas.microsoft.com/office/drawing/2014/main" id="{427EEDE8-F765-4459-A4DF-057B1B1E251B}"/>
                  </a:ext>
                </a:extLst>
              </p:cNvPr>
              <p:cNvSpPr txBox="1">
                <a:spLocks noRot="1" noChangeAspect="1" noMove="1" noResize="1" noEditPoints="1" noAdjustHandles="1" noChangeArrowheads="1" noChangeShapeType="1" noTextEdit="1"/>
              </p:cNvSpPr>
              <p:nvPr/>
            </p:nvSpPr>
            <p:spPr>
              <a:xfrm>
                <a:off x="6448140" y="1769122"/>
                <a:ext cx="1928812" cy="1023357"/>
              </a:xfrm>
              <a:prstGeom prst="rect">
                <a:avLst/>
              </a:prstGeom>
              <a:blipFill>
                <a:blip r:embed="rId7"/>
                <a:stretch>
                  <a:fillRect l="-949" b="-5357"/>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8"/>
                                        </p:tgtEl>
                                        <p:attrNameLst>
                                          <p:attrName>style.visibility</p:attrName>
                                        </p:attrNameLst>
                                      </p:cBhvr>
                                      <p:to>
                                        <p:strVal val="visible"/>
                                      </p:to>
                                    </p:set>
                                    <p:animEffect transition="in" filter="fade">
                                      <p:cBhvr>
                                        <p:cTn id="7" dur="500"/>
                                        <p:tgtEl>
                                          <p:spTgt spid="8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fade">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fade">
                                      <p:cBhvr>
                                        <p:cTn id="17" dur="500"/>
                                        <p:tgtEl>
                                          <p:spTgt spid="19">
                                            <p:txEl>
                                              <p:pRg st="0" end="0"/>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880">
                                            <p:txEl>
                                              <p:pRg st="0" end="0"/>
                                            </p:txEl>
                                          </p:spTgt>
                                        </p:tgtEl>
                                        <p:attrNameLst>
                                          <p:attrName>style.visibility</p:attrName>
                                        </p:attrNameLst>
                                      </p:cBhvr>
                                      <p:to>
                                        <p:strVal val="visible"/>
                                      </p:to>
                                    </p:set>
                                    <p:animEffect transition="in" filter="fade">
                                      <p:cBhvr>
                                        <p:cTn id="21" dur="500"/>
                                        <p:tgtEl>
                                          <p:spTgt spid="880">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79">
                                            <p:txEl>
                                              <p:pRg st="0" end="0"/>
                                            </p:txEl>
                                          </p:spTgt>
                                        </p:tgtEl>
                                        <p:attrNameLst>
                                          <p:attrName>style.visibility</p:attrName>
                                        </p:attrNameLst>
                                      </p:cBhvr>
                                      <p:to>
                                        <p:strVal val="visible"/>
                                      </p:to>
                                    </p:set>
                                    <p:animEffect transition="in" filter="fade">
                                      <p:cBhvr>
                                        <p:cTn id="26" dur="500"/>
                                        <p:tgtEl>
                                          <p:spTgt spid="879">
                                            <p:txEl>
                                              <p:pRg st="0" end="0"/>
                                            </p:txEl>
                                          </p:spTgt>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879">
                                            <p:txEl>
                                              <p:pRg st="1" end="1"/>
                                            </p:txEl>
                                          </p:spTgt>
                                        </p:tgtEl>
                                        <p:attrNameLst>
                                          <p:attrName>style.visibility</p:attrName>
                                        </p:attrNameLst>
                                      </p:cBhvr>
                                      <p:to>
                                        <p:strVal val="visible"/>
                                      </p:to>
                                    </p:set>
                                    <p:animEffect transition="in" filter="fade">
                                      <p:cBhvr>
                                        <p:cTn id="30" dur="500"/>
                                        <p:tgtEl>
                                          <p:spTgt spid="879">
                                            <p:txEl>
                                              <p:pRg st="1" end="1"/>
                                            </p:txEl>
                                          </p:spTgt>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891"/>
                                        </p:tgtEl>
                                        <p:attrNameLst>
                                          <p:attrName>style.visibility</p:attrName>
                                        </p:attrNameLst>
                                      </p:cBhvr>
                                      <p:to>
                                        <p:strVal val="visible"/>
                                      </p:to>
                                    </p:set>
                                    <p:animEffect transition="in" filter="fade">
                                      <p:cBhvr>
                                        <p:cTn id="34" dur="500"/>
                                        <p:tgtEl>
                                          <p:spTgt spid="89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fade">
                                      <p:cBhvr>
                                        <p:cTn id="39" dur="500"/>
                                        <p:tgtEl>
                                          <p:spTgt spid="62"/>
                                        </p:tgtEl>
                                      </p:cBhvr>
                                    </p:animEffect>
                                  </p:childTnLst>
                                </p:cTn>
                              </p:par>
                              <p:par>
                                <p:cTn id="40" presetID="10" presetClass="entr" presetSubtype="0" fill="hold" nodeType="with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fade">
                                      <p:cBhvr>
                                        <p:cTn id="42" dur="500"/>
                                        <p:tgtEl>
                                          <p:spTgt spid="6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0">
                                            <p:txEl>
                                              <p:pRg st="0" end="0"/>
                                            </p:txEl>
                                          </p:spTgt>
                                        </p:tgtEl>
                                        <p:attrNameLst>
                                          <p:attrName>style.visibility</p:attrName>
                                        </p:attrNameLst>
                                      </p:cBhvr>
                                      <p:to>
                                        <p:strVal val="visible"/>
                                      </p:to>
                                    </p:set>
                                    <p:animEffect transition="in" filter="fade">
                                      <p:cBhvr>
                                        <p:cTn id="47"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 grpId="0"/>
      <p:bldP spid="879" grpId="0" uiExpand="1" build="p"/>
      <p:bldP spid="6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12"/>
        <p:cNvGrpSpPr/>
        <p:nvPr/>
      </p:nvGrpSpPr>
      <p:grpSpPr>
        <a:xfrm>
          <a:off x="0" y="0"/>
          <a:ext cx="0" cy="0"/>
          <a:chOff x="0" y="0"/>
          <a:chExt cx="0" cy="0"/>
        </a:xfrm>
      </p:grpSpPr>
      <p:sp>
        <p:nvSpPr>
          <p:cNvPr id="913" name="Google Shape;913;p40"/>
          <p:cNvSpPr txBox="1">
            <a:spLocks noGrp="1"/>
          </p:cNvSpPr>
          <p:nvPr>
            <p:ph type="title"/>
          </p:nvPr>
        </p:nvSpPr>
        <p:spPr>
          <a:xfrm>
            <a:off x="1008743" y="3256"/>
            <a:ext cx="7817106" cy="8700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600" dirty="0">
                <a:solidFill>
                  <a:schemeClr val="bg1"/>
                </a:solidFill>
              </a:rPr>
              <a:t>问题一</a:t>
            </a:r>
            <a:r>
              <a:rPr lang="zh-CN" altLang="en-US" dirty="0">
                <a:solidFill>
                  <a:schemeClr val="bg1"/>
                </a:solidFill>
              </a:rPr>
              <a:t>：</a:t>
            </a:r>
            <a:r>
              <a:rPr lang="en-US" altLang="zh-CN" sz="2600" dirty="0">
                <a:solidFill>
                  <a:schemeClr val="bg1"/>
                </a:solidFill>
              </a:rPr>
              <a:t>20 </a:t>
            </a:r>
            <a:r>
              <a:rPr lang="zh-CN" altLang="en-US" sz="2600" dirty="0">
                <a:solidFill>
                  <a:schemeClr val="bg1"/>
                </a:solidFill>
              </a:rPr>
              <a:t>人小组搜索</a:t>
            </a:r>
            <a:r>
              <a:rPr lang="en-US" altLang="zh-CN" sz="2600" dirty="0">
                <a:solidFill>
                  <a:schemeClr val="bg1"/>
                </a:solidFill>
              </a:rPr>
              <a:t>11200×7200 </a:t>
            </a:r>
            <a:r>
              <a:rPr lang="zh-CN" altLang="en-US" sz="2600" dirty="0">
                <a:solidFill>
                  <a:schemeClr val="bg1"/>
                </a:solidFill>
              </a:rPr>
              <a:t>的矩形区域</a:t>
            </a:r>
            <a:endParaRPr sz="2600" dirty="0">
              <a:solidFill>
                <a:schemeClr val="bg1"/>
              </a:solidFill>
            </a:endParaRPr>
          </a:p>
        </p:txBody>
      </p:sp>
      <p:sp>
        <p:nvSpPr>
          <p:cNvPr id="14" name="文本框 13">
            <a:extLst>
              <a:ext uri="{FF2B5EF4-FFF2-40B4-BE49-F238E27FC236}">
                <a16:creationId xmlns:a16="http://schemas.microsoft.com/office/drawing/2014/main" id="{FD2C4DC8-88C5-4AD1-A58C-C7E76E1B8635}"/>
              </a:ext>
            </a:extLst>
          </p:cNvPr>
          <p:cNvSpPr txBox="1"/>
          <p:nvPr/>
        </p:nvSpPr>
        <p:spPr>
          <a:xfrm>
            <a:off x="61685" y="747486"/>
            <a:ext cx="2797629" cy="3929153"/>
          </a:xfrm>
          <a:prstGeom prst="rect">
            <a:avLst/>
          </a:prstGeom>
          <a:noFill/>
        </p:spPr>
        <p:txBody>
          <a:bodyPr wrap="square" rtlCol="0">
            <a:spAutoFit/>
          </a:bodyPr>
          <a:lstStyle/>
          <a:p>
            <a:pPr>
              <a:lnSpc>
                <a:spcPct val="150000"/>
              </a:lnSpc>
            </a:pPr>
            <a:r>
              <a:rPr lang="en-US" altLang="zh-CN" sz="1800" dirty="0">
                <a:solidFill>
                  <a:srgbClr val="72528A"/>
                </a:solidFill>
              </a:rPr>
              <a:t>        </a:t>
            </a:r>
            <a:r>
              <a:rPr lang="zh-CN" altLang="en-US" sz="1500" b="1" dirty="0">
                <a:solidFill>
                  <a:srgbClr val="72528A"/>
                </a:solidFill>
                <a:latin typeface="华文楷体" panose="02010600040101010101" pitchFamily="2" charset="-122"/>
                <a:ea typeface="华文楷体" panose="02010600040101010101" pitchFamily="2" charset="-122"/>
              </a:rPr>
              <a:t>首先为保证 </a:t>
            </a:r>
            <a:r>
              <a:rPr lang="en-US" altLang="zh-CN" sz="1500" b="1" dirty="0">
                <a:solidFill>
                  <a:srgbClr val="72528A"/>
                </a:solidFill>
                <a:latin typeface="华文楷体" panose="02010600040101010101" pitchFamily="2" charset="-122"/>
                <a:ea typeface="华文楷体" panose="02010600040101010101" pitchFamily="2" charset="-122"/>
              </a:rPr>
              <a:t>20 </a:t>
            </a:r>
            <a:r>
              <a:rPr lang="zh-CN" altLang="en-US" sz="1500" b="1" dirty="0">
                <a:solidFill>
                  <a:srgbClr val="72528A"/>
                </a:solidFill>
                <a:latin typeface="华文楷体" panose="02010600040101010101" pitchFamily="2" charset="-122"/>
                <a:ea typeface="华文楷体" panose="02010600040101010101" pitchFamily="2" charset="-122"/>
              </a:rPr>
              <a:t>人小组在搜索过程中能正常通讯，并且无重复搜索，让 </a:t>
            </a:r>
            <a:r>
              <a:rPr lang="en-US" altLang="zh-CN" sz="1500" b="1" dirty="0">
                <a:solidFill>
                  <a:srgbClr val="72528A"/>
                </a:solidFill>
                <a:latin typeface="华文楷体" panose="02010600040101010101" pitchFamily="2" charset="-122"/>
                <a:ea typeface="华文楷体" panose="02010600040101010101" pitchFamily="2" charset="-122"/>
              </a:rPr>
              <a:t>20 </a:t>
            </a:r>
            <a:r>
              <a:rPr lang="zh-CN" altLang="en-US" sz="1500" b="1" dirty="0">
                <a:solidFill>
                  <a:srgbClr val="72528A"/>
                </a:solidFill>
                <a:latin typeface="华文楷体" panose="02010600040101010101" pitchFamily="2" charset="-122"/>
                <a:ea typeface="华文楷体" panose="02010600040101010101" pitchFamily="2" charset="-122"/>
              </a:rPr>
              <a:t>人小组形成“地毯式”搜索。先将</a:t>
            </a:r>
            <a:r>
              <a:rPr lang="en-US" altLang="zh-CN" sz="1500" b="1" dirty="0">
                <a:solidFill>
                  <a:srgbClr val="72528A"/>
                </a:solidFill>
                <a:latin typeface="华文楷体" panose="02010600040101010101" pitchFamily="2" charset="-122"/>
                <a:ea typeface="华文楷体" panose="02010600040101010101" pitchFamily="2" charset="-122"/>
              </a:rPr>
              <a:t>20</a:t>
            </a:r>
            <a:r>
              <a:rPr lang="zh-CN" altLang="en-US" sz="1500" b="1" dirty="0">
                <a:solidFill>
                  <a:srgbClr val="72528A"/>
                </a:solidFill>
                <a:latin typeface="华文楷体" panose="02010600040101010101" pitchFamily="2" charset="-122"/>
                <a:ea typeface="华文楷体" panose="02010600040101010101" pitchFamily="2" charset="-122"/>
              </a:rPr>
              <a:t>人分别编号，他们同时从始点水平向右以</a:t>
            </a:r>
            <a:r>
              <a:rPr lang="en-US" altLang="zh-CN" sz="1500" b="1" dirty="0">
                <a:solidFill>
                  <a:srgbClr val="72528A"/>
                </a:solidFill>
                <a:latin typeface="华文楷体" panose="02010600040101010101" pitchFamily="2" charset="-122"/>
                <a:ea typeface="华文楷体" panose="02010600040101010101" pitchFamily="2" charset="-122"/>
              </a:rPr>
              <a:t>1.2m/s </a:t>
            </a:r>
            <a:r>
              <a:rPr lang="zh-CN" altLang="en-US" sz="1500" b="1" dirty="0">
                <a:solidFill>
                  <a:srgbClr val="72528A"/>
                </a:solidFill>
                <a:latin typeface="华文楷体" panose="02010600040101010101" pitchFamily="2" charset="-122"/>
                <a:ea typeface="华文楷体" panose="02010600040101010101" pitchFamily="2" charset="-122"/>
              </a:rPr>
              <a:t>速度步行，当第 </a:t>
            </a:r>
            <a:r>
              <a:rPr lang="en-US" altLang="zh-CN" sz="1500" b="1" dirty="0">
                <a:solidFill>
                  <a:srgbClr val="72528A"/>
                </a:solidFill>
                <a:latin typeface="华文楷体" panose="02010600040101010101" pitchFamily="2" charset="-122"/>
                <a:ea typeface="华文楷体" panose="02010600040101010101" pitchFamily="2" charset="-122"/>
              </a:rPr>
              <a:t>1 </a:t>
            </a:r>
            <a:r>
              <a:rPr lang="zh-CN" altLang="en-US" sz="1500" b="1" dirty="0">
                <a:solidFill>
                  <a:srgbClr val="72528A"/>
                </a:solidFill>
                <a:latin typeface="华文楷体" panose="02010600040101010101" pitchFamily="2" charset="-122"/>
                <a:ea typeface="华文楷体" panose="02010600040101010101" pitchFamily="2" charset="-122"/>
              </a:rPr>
              <a:t>人步行 </a:t>
            </a:r>
            <a:r>
              <a:rPr lang="en-US" altLang="zh-CN" sz="1500" b="1" dirty="0">
                <a:solidFill>
                  <a:srgbClr val="72528A"/>
                </a:solidFill>
                <a:latin typeface="华文楷体" panose="02010600040101010101" pitchFamily="2" charset="-122"/>
                <a:ea typeface="华文楷体" panose="02010600040101010101" pitchFamily="2" charset="-122"/>
              </a:rPr>
              <a:t>20 </a:t>
            </a:r>
            <a:r>
              <a:rPr lang="zh-CN" altLang="en-US" sz="1500" b="1" dirty="0">
                <a:solidFill>
                  <a:srgbClr val="72528A"/>
                </a:solidFill>
                <a:latin typeface="华文楷体" panose="02010600040101010101" pitchFamily="2" charset="-122"/>
                <a:ea typeface="华文楷体" panose="02010600040101010101" pitchFamily="2" charset="-122"/>
              </a:rPr>
              <a:t>米时再向上以 </a:t>
            </a:r>
            <a:r>
              <a:rPr lang="en-US" altLang="zh-CN" sz="1500" b="1" dirty="0">
                <a:solidFill>
                  <a:srgbClr val="72528A"/>
                </a:solidFill>
                <a:latin typeface="华文楷体" panose="02010600040101010101" pitchFamily="2" charset="-122"/>
                <a:ea typeface="华文楷体" panose="02010600040101010101" pitchFamily="2" charset="-122"/>
              </a:rPr>
              <a:t>0.6m/s </a:t>
            </a:r>
            <a:r>
              <a:rPr lang="zh-CN" altLang="en-US" sz="1500" b="1" dirty="0">
                <a:solidFill>
                  <a:srgbClr val="72528A"/>
                </a:solidFill>
                <a:latin typeface="华文楷体" panose="02010600040101010101" pitchFamily="2" charset="-122"/>
                <a:ea typeface="华文楷体" panose="02010600040101010101" pitchFamily="2" charset="-122"/>
              </a:rPr>
              <a:t>搜索；当第 </a:t>
            </a:r>
            <a:r>
              <a:rPr lang="en-US" altLang="zh-CN" sz="1500" b="1" dirty="0">
                <a:solidFill>
                  <a:srgbClr val="72528A"/>
                </a:solidFill>
                <a:latin typeface="华文楷体" panose="02010600040101010101" pitchFamily="2" charset="-122"/>
                <a:ea typeface="华文楷体" panose="02010600040101010101" pitchFamily="2" charset="-122"/>
              </a:rPr>
              <a:t>2</a:t>
            </a:r>
            <a:r>
              <a:rPr lang="zh-CN" altLang="en-US" sz="1500" b="1" dirty="0">
                <a:solidFill>
                  <a:srgbClr val="72528A"/>
                </a:solidFill>
                <a:latin typeface="华文楷体" panose="02010600040101010101" pitchFamily="2" charset="-122"/>
                <a:ea typeface="华文楷体" panose="02010600040101010101" pitchFamily="2" charset="-122"/>
              </a:rPr>
              <a:t>人步行 </a:t>
            </a:r>
            <a:r>
              <a:rPr lang="en-US" altLang="zh-CN" sz="1500" b="1" dirty="0">
                <a:solidFill>
                  <a:srgbClr val="72528A"/>
                </a:solidFill>
                <a:latin typeface="华文楷体" panose="02010600040101010101" pitchFamily="2" charset="-122"/>
                <a:ea typeface="华文楷体" panose="02010600040101010101" pitchFamily="2" charset="-122"/>
              </a:rPr>
              <a:t>60 </a:t>
            </a:r>
            <a:r>
              <a:rPr lang="zh-CN" altLang="en-US" sz="1500" b="1" dirty="0">
                <a:solidFill>
                  <a:srgbClr val="72528A"/>
                </a:solidFill>
                <a:latin typeface="华文楷体" panose="02010600040101010101" pitchFamily="2" charset="-122"/>
                <a:ea typeface="华文楷体" panose="02010600040101010101" pitchFamily="2" charset="-122"/>
              </a:rPr>
              <a:t>米时再向上以 </a:t>
            </a:r>
            <a:r>
              <a:rPr lang="en-US" altLang="zh-CN" sz="1500" b="1" dirty="0">
                <a:solidFill>
                  <a:srgbClr val="72528A"/>
                </a:solidFill>
                <a:latin typeface="华文楷体" panose="02010600040101010101" pitchFamily="2" charset="-122"/>
                <a:ea typeface="华文楷体" panose="02010600040101010101" pitchFamily="2" charset="-122"/>
              </a:rPr>
              <a:t>0.6m/s </a:t>
            </a:r>
            <a:r>
              <a:rPr lang="zh-CN" altLang="en-US" sz="1500" b="1" dirty="0">
                <a:solidFill>
                  <a:srgbClr val="72528A"/>
                </a:solidFill>
                <a:latin typeface="华文楷体" panose="02010600040101010101" pitchFamily="2" charset="-122"/>
                <a:ea typeface="华文楷体" panose="02010600040101010101" pitchFamily="2" charset="-122"/>
              </a:rPr>
              <a:t>搜索；</a:t>
            </a:r>
            <a:r>
              <a:rPr lang="en-US" altLang="zh-CN" sz="1500" b="1" dirty="0">
                <a:solidFill>
                  <a:srgbClr val="72528A"/>
                </a:solidFill>
                <a:latin typeface="华文楷体" panose="02010600040101010101" pitchFamily="2" charset="-122"/>
                <a:ea typeface="华文楷体" panose="02010600040101010101" pitchFamily="2" charset="-122"/>
              </a:rPr>
              <a:t>……</a:t>
            </a:r>
            <a:r>
              <a:rPr lang="zh-CN" altLang="en-US" sz="1500" b="1" dirty="0">
                <a:solidFill>
                  <a:srgbClr val="72528A"/>
                </a:solidFill>
                <a:latin typeface="华文楷体" panose="02010600040101010101" pitchFamily="2" charset="-122"/>
                <a:ea typeface="华文楷体" panose="02010600040101010101" pitchFamily="2" charset="-122"/>
              </a:rPr>
              <a:t>当第 </a:t>
            </a:r>
            <a:r>
              <a:rPr lang="en-US" altLang="zh-CN" sz="1500" b="1" dirty="0">
                <a:solidFill>
                  <a:srgbClr val="72528A"/>
                </a:solidFill>
                <a:latin typeface="华文楷体" panose="02010600040101010101" pitchFamily="2" charset="-122"/>
                <a:ea typeface="华文楷体" panose="02010600040101010101" pitchFamily="2" charset="-122"/>
              </a:rPr>
              <a:t>20 </a:t>
            </a:r>
            <a:r>
              <a:rPr lang="zh-CN" altLang="en-US" sz="1500" b="1" dirty="0">
                <a:solidFill>
                  <a:srgbClr val="72528A"/>
                </a:solidFill>
                <a:latin typeface="华文楷体" panose="02010600040101010101" pitchFamily="2" charset="-122"/>
                <a:ea typeface="华文楷体" panose="02010600040101010101" pitchFamily="2" charset="-122"/>
              </a:rPr>
              <a:t>人步行 </a:t>
            </a:r>
            <a:r>
              <a:rPr lang="en-US" altLang="zh-CN" sz="1500" b="1" dirty="0">
                <a:solidFill>
                  <a:srgbClr val="72528A"/>
                </a:solidFill>
                <a:latin typeface="华文楷体" panose="02010600040101010101" pitchFamily="2" charset="-122"/>
                <a:ea typeface="华文楷体" panose="02010600040101010101" pitchFamily="2" charset="-122"/>
              </a:rPr>
              <a:t>780 </a:t>
            </a:r>
            <a:r>
              <a:rPr lang="zh-CN" altLang="en-US" sz="1500" b="1" dirty="0">
                <a:solidFill>
                  <a:srgbClr val="72528A"/>
                </a:solidFill>
                <a:latin typeface="华文楷体" panose="02010600040101010101" pitchFamily="2" charset="-122"/>
                <a:ea typeface="华文楷体" panose="02010600040101010101" pitchFamily="2" charset="-122"/>
              </a:rPr>
              <a:t>米时再向上以 </a:t>
            </a:r>
            <a:r>
              <a:rPr lang="en-US" altLang="zh-CN" sz="1500" b="1" dirty="0">
                <a:solidFill>
                  <a:srgbClr val="72528A"/>
                </a:solidFill>
                <a:latin typeface="华文楷体" panose="02010600040101010101" pitchFamily="2" charset="-122"/>
                <a:ea typeface="华文楷体" panose="02010600040101010101" pitchFamily="2" charset="-122"/>
              </a:rPr>
              <a:t>0.6m/s </a:t>
            </a:r>
            <a:r>
              <a:rPr lang="zh-CN" altLang="en-US" sz="1500" b="1" dirty="0">
                <a:solidFill>
                  <a:srgbClr val="72528A"/>
                </a:solidFill>
                <a:latin typeface="华文楷体" panose="02010600040101010101" pitchFamily="2" charset="-122"/>
                <a:ea typeface="华文楷体" panose="02010600040101010101" pitchFamily="2" charset="-122"/>
              </a:rPr>
              <a:t>搜索。</a:t>
            </a:r>
          </a:p>
        </p:txBody>
      </p:sp>
      <p:pic>
        <p:nvPicPr>
          <p:cNvPr id="18" name="图片 17">
            <a:extLst>
              <a:ext uri="{FF2B5EF4-FFF2-40B4-BE49-F238E27FC236}">
                <a16:creationId xmlns:a16="http://schemas.microsoft.com/office/drawing/2014/main" id="{68FD9459-4024-4BBB-83CB-3B70726FAFE0}"/>
              </a:ext>
            </a:extLst>
          </p:cNvPr>
          <p:cNvPicPr>
            <a:picLocks noChangeAspect="1"/>
          </p:cNvPicPr>
          <p:nvPr/>
        </p:nvPicPr>
        <p:blipFill>
          <a:blip r:embed="rId3"/>
          <a:stretch>
            <a:fillRect/>
          </a:stretch>
        </p:blipFill>
        <p:spPr>
          <a:xfrm>
            <a:off x="3040742" y="1307004"/>
            <a:ext cx="5428343" cy="3690636"/>
          </a:xfrm>
          <a:prstGeom prst="rect">
            <a:avLst/>
          </a:prstGeom>
        </p:spPr>
      </p:pic>
      <p:sp>
        <p:nvSpPr>
          <p:cNvPr id="19" name="文本框 18">
            <a:extLst>
              <a:ext uri="{FF2B5EF4-FFF2-40B4-BE49-F238E27FC236}">
                <a16:creationId xmlns:a16="http://schemas.microsoft.com/office/drawing/2014/main" id="{48FF5FDD-0DF0-4188-A5C5-9F83DDB8AB79}"/>
              </a:ext>
            </a:extLst>
          </p:cNvPr>
          <p:cNvSpPr txBox="1"/>
          <p:nvPr/>
        </p:nvSpPr>
        <p:spPr>
          <a:xfrm>
            <a:off x="4020456" y="906894"/>
            <a:ext cx="3962400" cy="400110"/>
          </a:xfrm>
          <a:prstGeom prst="rect">
            <a:avLst/>
          </a:prstGeom>
          <a:noFill/>
        </p:spPr>
        <p:txBody>
          <a:bodyPr wrap="square" rtlCol="0">
            <a:spAutoFit/>
          </a:bodyPr>
          <a:lstStyle/>
          <a:p>
            <a:r>
              <a:rPr lang="zh-CN" altLang="en-US" sz="2000" b="1" dirty="0">
                <a:solidFill>
                  <a:schemeClr val="bg1"/>
                </a:solidFill>
              </a:rPr>
              <a:t>覆盖所有区域的一条哈密顿路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3"/>
                                        </p:tgtEl>
                                        <p:attrNameLst>
                                          <p:attrName>style.visibility</p:attrName>
                                        </p:attrNameLst>
                                      </p:cBhvr>
                                      <p:to>
                                        <p:strVal val="visible"/>
                                      </p:to>
                                    </p:set>
                                    <p:animEffect transition="in" filter="fade">
                                      <p:cBhvr>
                                        <p:cTn id="7" dur="500"/>
                                        <p:tgtEl>
                                          <p:spTgt spid="9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 grpId="0"/>
      <p:bldP spid="14"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43"/>
          <p:cNvSpPr txBox="1">
            <a:spLocks noGrp="1"/>
          </p:cNvSpPr>
          <p:nvPr>
            <p:ph type="title"/>
          </p:nvPr>
        </p:nvSpPr>
        <p:spPr>
          <a:xfrm>
            <a:off x="692399" y="488746"/>
            <a:ext cx="77592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dirty="0"/>
              <a:t>探测盲区</a:t>
            </a:r>
            <a:endParaRPr dirty="0"/>
          </a:p>
        </p:txBody>
      </p:sp>
      <p:pic>
        <p:nvPicPr>
          <p:cNvPr id="13" name="图片 12">
            <a:extLst>
              <a:ext uri="{FF2B5EF4-FFF2-40B4-BE49-F238E27FC236}">
                <a16:creationId xmlns:a16="http://schemas.microsoft.com/office/drawing/2014/main" id="{CC396831-B69C-4C4C-A375-3BD29B11CEBA}"/>
              </a:ext>
            </a:extLst>
          </p:cNvPr>
          <p:cNvPicPr>
            <a:picLocks noChangeAspect="1"/>
          </p:cNvPicPr>
          <p:nvPr/>
        </p:nvPicPr>
        <p:blipFill>
          <a:blip r:embed="rId3"/>
          <a:stretch>
            <a:fillRect/>
          </a:stretch>
        </p:blipFill>
        <p:spPr>
          <a:xfrm>
            <a:off x="3300412" y="2147762"/>
            <a:ext cx="2543175" cy="19907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文本框 13">
            <a:extLst>
              <a:ext uri="{FF2B5EF4-FFF2-40B4-BE49-F238E27FC236}">
                <a16:creationId xmlns:a16="http://schemas.microsoft.com/office/drawing/2014/main" id="{228FAB79-ED8A-4D35-8157-7A1692C192FF}"/>
              </a:ext>
            </a:extLst>
          </p:cNvPr>
          <p:cNvSpPr txBox="1"/>
          <p:nvPr/>
        </p:nvSpPr>
        <p:spPr>
          <a:xfrm>
            <a:off x="1087625" y="1187993"/>
            <a:ext cx="7010400" cy="787075"/>
          </a:xfrm>
          <a:prstGeom prst="rect">
            <a:avLst/>
          </a:prstGeom>
          <a:noFill/>
        </p:spPr>
        <p:txBody>
          <a:bodyPr wrap="square" rtlCol="0">
            <a:spAutoFit/>
          </a:bodyPr>
          <a:lstStyle/>
          <a:p>
            <a:pPr>
              <a:lnSpc>
                <a:spcPct val="150000"/>
              </a:lnSpc>
            </a:pPr>
            <a:r>
              <a:rPr lang="en-US" altLang="zh-CN" sz="1600" b="1" dirty="0"/>
              <a:t>        </a:t>
            </a:r>
            <a:r>
              <a:rPr lang="zh-CN" altLang="en-US" sz="1600" b="1" dirty="0">
                <a:solidFill>
                  <a:schemeClr val="tx1"/>
                </a:solidFill>
              </a:rPr>
              <a:t>其次，在“地毯式”搜索过程中，每个队员定会遇到拐弯，左（或右）上角会出现一个“盲区”（如图二），即留下一个区域没有搜索。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99"/>
        <p:cNvGrpSpPr/>
        <p:nvPr/>
      </p:nvGrpSpPr>
      <p:grpSpPr>
        <a:xfrm>
          <a:off x="0" y="0"/>
          <a:ext cx="0" cy="0"/>
          <a:chOff x="0" y="0"/>
          <a:chExt cx="0" cy="0"/>
        </a:xfrm>
      </p:grpSpPr>
      <p:sp>
        <p:nvSpPr>
          <p:cNvPr id="1000" name="Google Shape;1000;p42"/>
          <p:cNvSpPr txBox="1">
            <a:spLocks noGrp="1"/>
          </p:cNvSpPr>
          <p:nvPr>
            <p:ph type="title"/>
          </p:nvPr>
        </p:nvSpPr>
        <p:spPr>
          <a:xfrm>
            <a:off x="713306" y="142225"/>
            <a:ext cx="77592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dirty="0"/>
              <a:t>模型建立</a:t>
            </a:r>
            <a:endParaRPr dirty="0"/>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1511CD22-AD6F-4C93-AF99-80A2F4DDB9C0}"/>
                  </a:ext>
                </a:extLst>
              </p:cNvPr>
              <p:cNvSpPr txBox="1"/>
              <p:nvPr/>
            </p:nvSpPr>
            <p:spPr>
              <a:xfrm>
                <a:off x="429986" y="674970"/>
                <a:ext cx="8293101" cy="3572068"/>
              </a:xfrm>
              <a:prstGeom prst="rect">
                <a:avLst/>
              </a:prstGeom>
              <a:noFill/>
            </p:spPr>
            <p:txBody>
              <a:bodyPr wrap="square" rtlCol="0">
                <a:spAutoFit/>
              </a:bodyPr>
              <a:lstStyle/>
              <a:p>
                <a:r>
                  <a:rPr lang="zh-CN" altLang="en-US" sz="1800" b="1" dirty="0">
                    <a:solidFill>
                      <a:schemeClr val="tx1"/>
                    </a:solidFill>
                  </a:rPr>
                  <a:t>从以上分析可知：</a:t>
                </a:r>
                <a:endParaRPr lang="en-US" altLang="zh-CN" sz="1800" b="1" dirty="0">
                  <a:solidFill>
                    <a:schemeClr val="tx1"/>
                  </a:solidFill>
                </a:endParaRPr>
              </a:p>
              <a:p>
                <a:endParaRPr lang="en-US" altLang="zh-CN" sz="1800" b="1" dirty="0">
                  <a:solidFill>
                    <a:schemeClr val="tx1"/>
                  </a:solidFill>
                </a:endParaRPr>
              </a:p>
              <a:p>
                <a:r>
                  <a:rPr lang="en-US" altLang="zh-CN" sz="1800" b="1" dirty="0">
                    <a:solidFill>
                      <a:srgbClr val="2B9375"/>
                    </a:solidFill>
                  </a:rPr>
                  <a:t>(1). </a:t>
                </a:r>
                <a:r>
                  <a:rPr lang="zh-CN" altLang="en-US" sz="1800" b="1" dirty="0">
                    <a:solidFill>
                      <a:srgbClr val="2B9375"/>
                    </a:solidFill>
                  </a:rPr>
                  <a:t>小组完成任务的时间应以 </a:t>
                </a:r>
                <a:r>
                  <a:rPr lang="en-US" altLang="zh-CN" sz="1800" b="1" dirty="0">
                    <a:solidFill>
                      <a:srgbClr val="2B9375"/>
                    </a:solidFill>
                  </a:rPr>
                  <a:t>20 </a:t>
                </a:r>
                <a:r>
                  <a:rPr lang="zh-CN" altLang="en-US" sz="1800" b="1" dirty="0">
                    <a:solidFill>
                      <a:srgbClr val="2B9375"/>
                    </a:solidFill>
                  </a:rPr>
                  <a:t>个队员中任务完成时间最长的为准；</a:t>
                </a:r>
                <a:endParaRPr lang="en-US" altLang="zh-CN" sz="1800" b="1" dirty="0">
                  <a:solidFill>
                    <a:srgbClr val="2B9375"/>
                  </a:solidFill>
                </a:endParaRPr>
              </a:p>
              <a:p>
                <a:endParaRPr lang="en-US" altLang="zh-CN" sz="1800" b="1" dirty="0">
                  <a:solidFill>
                    <a:srgbClr val="2B9375"/>
                  </a:solidFill>
                </a:endParaRPr>
              </a:p>
              <a:p>
                <a:pPr>
                  <a:lnSpc>
                    <a:spcPct val="150000"/>
                  </a:lnSpc>
                </a:pPr>
                <a:r>
                  <a:rPr lang="en-US" altLang="zh-CN" sz="1800" b="1" dirty="0">
                    <a:solidFill>
                      <a:srgbClr val="2B9375"/>
                    </a:solidFill>
                  </a:rPr>
                  <a:t>(2). </a:t>
                </a:r>
                <a:r>
                  <a:rPr lang="zh-CN" altLang="en-US" sz="1800" b="1" dirty="0">
                    <a:solidFill>
                      <a:srgbClr val="2B9375"/>
                    </a:solidFill>
                  </a:rPr>
                  <a:t>单个队员完成任务的时间可分为三个部分计算：步行时间、“地毯式”搜索时  </a:t>
                </a:r>
                <a:r>
                  <a:rPr lang="en-US" altLang="zh-CN" sz="1800" b="1" dirty="0">
                    <a:solidFill>
                      <a:srgbClr val="2B9375"/>
                    </a:solidFill>
                  </a:rPr>
                  <a:t> </a:t>
                </a:r>
                <a:r>
                  <a:rPr lang="zh-CN" altLang="en-US" sz="1800" b="1" dirty="0">
                    <a:solidFill>
                      <a:srgbClr val="2B9375"/>
                    </a:solidFill>
                  </a:rPr>
                  <a:t>间、“盲区”搜索时间。</a:t>
                </a:r>
                <a:endParaRPr lang="en-US" altLang="zh-CN" sz="1800" b="1" dirty="0">
                  <a:solidFill>
                    <a:srgbClr val="2B9375"/>
                  </a:solidFill>
                </a:endParaRPr>
              </a:p>
              <a:p>
                <a:pPr>
                  <a:lnSpc>
                    <a:spcPct val="150000"/>
                  </a:lnSpc>
                </a:pPr>
                <a:r>
                  <a:rPr lang="en-US" altLang="zh-CN" sz="1800" b="1" dirty="0">
                    <a:solidFill>
                      <a:srgbClr val="2B9375"/>
                    </a:solidFill>
                  </a:rPr>
                  <a:t>       </a:t>
                </a:r>
                <a:r>
                  <a:rPr lang="zh-CN" altLang="en-US" sz="1800" b="1" dirty="0">
                    <a:solidFill>
                      <a:schemeClr val="tx1"/>
                    </a:solidFill>
                  </a:rPr>
                  <a:t>因此，小组完成任务的时间模型（模型一）为：</a:t>
                </a:r>
                <a:endParaRPr lang="en-US" altLang="zh-CN" sz="1800" b="1" dirty="0">
                  <a:solidFill>
                    <a:schemeClr val="tx1"/>
                  </a:solidFill>
                </a:endParaRPr>
              </a:p>
              <a:p>
                <a:pPr>
                  <a:lnSpc>
                    <a:spcPct val="150000"/>
                  </a:lnSpc>
                </a:pPr>
                <a14:m>
                  <m:oMathPara xmlns:m="http://schemas.openxmlformats.org/officeDocument/2006/math">
                    <m:oMathParaPr>
                      <m:jc m:val="centerGroup"/>
                    </m:oMathParaPr>
                    <m:oMath xmlns:m="http://schemas.openxmlformats.org/officeDocument/2006/math">
                      <m:r>
                        <a:rPr lang="en-US" altLang="zh-CN" sz="2000" b="1" i="1" smtClean="0">
                          <a:solidFill>
                            <a:srgbClr val="7030A0"/>
                          </a:solidFill>
                          <a:latin typeface="Cambria Math" panose="02040503050406030204" pitchFamily="18" charset="0"/>
                        </a:rPr>
                        <m:t>𝑻</m:t>
                      </m:r>
                      <m:r>
                        <a:rPr lang="en-US" altLang="zh-CN" sz="2000" b="1" i="1" smtClean="0">
                          <a:solidFill>
                            <a:srgbClr val="7030A0"/>
                          </a:solidFill>
                          <a:latin typeface="Cambria Math" panose="02040503050406030204" pitchFamily="18" charset="0"/>
                        </a:rPr>
                        <m:t>=</m:t>
                      </m:r>
                      <m:func>
                        <m:funcPr>
                          <m:ctrlPr>
                            <a:rPr lang="en-US" altLang="zh-CN" sz="2000" b="1" i="0" smtClean="0">
                              <a:solidFill>
                                <a:srgbClr val="7030A0"/>
                              </a:solidFill>
                              <a:latin typeface="Cambria Math" panose="02040503050406030204" pitchFamily="18" charset="0"/>
                            </a:rPr>
                          </m:ctrlPr>
                        </m:funcPr>
                        <m:fName>
                          <m:r>
                            <a:rPr lang="en-US" altLang="zh-CN" sz="2000" b="1" i="0" smtClean="0">
                              <a:solidFill>
                                <a:srgbClr val="7030A0"/>
                              </a:solidFill>
                              <a:latin typeface="Cambria Math" panose="02040503050406030204" pitchFamily="18" charset="0"/>
                            </a:rPr>
                            <m:t>𝐦𝐚𝐱</m:t>
                          </m:r>
                        </m:fName>
                        <m:e>
                          <m:d>
                            <m:dPr>
                              <m:ctrlPr>
                                <a:rPr lang="en-US" altLang="zh-CN" sz="2000" b="1" i="1" smtClean="0">
                                  <a:solidFill>
                                    <a:srgbClr val="7030A0"/>
                                  </a:solidFill>
                                  <a:latin typeface="Cambria Math" panose="02040503050406030204" pitchFamily="18" charset="0"/>
                                </a:rPr>
                              </m:ctrlPr>
                            </m:dPr>
                            <m:e>
                              <m:sSub>
                                <m:sSubPr>
                                  <m:ctrlPr>
                                    <a:rPr lang="en-US" altLang="zh-CN" sz="2000" b="1" i="1" smtClean="0">
                                      <a:solidFill>
                                        <a:srgbClr val="7030A0"/>
                                      </a:solidFill>
                                      <a:latin typeface="Cambria Math" panose="02040503050406030204" pitchFamily="18" charset="0"/>
                                    </a:rPr>
                                  </m:ctrlPr>
                                </m:sSubPr>
                                <m:e>
                                  <m:r>
                                    <a:rPr lang="en-US" altLang="zh-CN" sz="2000" b="1" i="1" smtClean="0">
                                      <a:solidFill>
                                        <a:srgbClr val="7030A0"/>
                                      </a:solidFill>
                                      <a:latin typeface="Cambria Math" panose="02040503050406030204" pitchFamily="18" charset="0"/>
                                    </a:rPr>
                                    <m:t>𝑻</m:t>
                                  </m:r>
                                </m:e>
                                <m:sub>
                                  <m:r>
                                    <a:rPr lang="en-US" altLang="zh-CN" sz="2000" b="1" i="1" smtClean="0">
                                      <a:solidFill>
                                        <a:srgbClr val="7030A0"/>
                                      </a:solidFill>
                                      <a:latin typeface="Cambria Math" panose="02040503050406030204" pitchFamily="18" charset="0"/>
                                    </a:rPr>
                                    <m:t>𝒊</m:t>
                                  </m:r>
                                </m:sub>
                              </m:sSub>
                            </m:e>
                          </m:d>
                          <m:r>
                            <a:rPr lang="en-US" altLang="zh-CN" sz="2000" b="1" i="0" smtClean="0">
                              <a:solidFill>
                                <a:srgbClr val="7030A0"/>
                              </a:solidFill>
                              <a:latin typeface="Cambria Math" panose="02040503050406030204" pitchFamily="18" charset="0"/>
                            </a:rPr>
                            <m:t>=</m:t>
                          </m:r>
                          <m:r>
                            <a:rPr lang="en-US" altLang="zh-CN" sz="2000" b="1" i="0" smtClean="0">
                              <a:solidFill>
                                <a:srgbClr val="7030A0"/>
                              </a:solidFill>
                              <a:latin typeface="Cambria Math" panose="02040503050406030204" pitchFamily="18" charset="0"/>
                            </a:rPr>
                            <m:t>𝐦𝐚𝐱</m:t>
                          </m:r>
                          <m:d>
                            <m:dPr>
                              <m:ctrlPr>
                                <a:rPr lang="en-US" altLang="zh-CN" sz="2000" b="1" i="0" smtClean="0">
                                  <a:solidFill>
                                    <a:srgbClr val="7030A0"/>
                                  </a:solidFill>
                                  <a:latin typeface="Cambria Math" panose="02040503050406030204" pitchFamily="18" charset="0"/>
                                </a:rPr>
                              </m:ctrlPr>
                            </m:dPr>
                            <m:e>
                              <m:sSub>
                                <m:sSubPr>
                                  <m:ctrlPr>
                                    <a:rPr lang="en-US" altLang="zh-CN" sz="2000" b="1" i="1" smtClean="0">
                                      <a:solidFill>
                                        <a:srgbClr val="7030A0"/>
                                      </a:solidFill>
                                      <a:latin typeface="Cambria Math" panose="02040503050406030204" pitchFamily="18" charset="0"/>
                                    </a:rPr>
                                  </m:ctrlPr>
                                </m:sSubPr>
                                <m:e>
                                  <m:r>
                                    <a:rPr lang="en-US" altLang="zh-CN" sz="2000" b="1" i="1" smtClean="0">
                                      <a:solidFill>
                                        <a:srgbClr val="7030A0"/>
                                      </a:solidFill>
                                      <a:latin typeface="Cambria Math" panose="02040503050406030204" pitchFamily="18" charset="0"/>
                                    </a:rPr>
                                    <m:t>𝑻</m:t>
                                  </m:r>
                                </m:e>
                                <m:sub>
                                  <m:r>
                                    <a:rPr lang="en-US" altLang="zh-CN" sz="2000" b="1" i="1" smtClean="0">
                                      <a:solidFill>
                                        <a:srgbClr val="7030A0"/>
                                      </a:solidFill>
                                      <a:latin typeface="Cambria Math" panose="02040503050406030204" pitchFamily="18" charset="0"/>
                                    </a:rPr>
                                    <m:t>𝒊𝒃</m:t>
                                  </m:r>
                                </m:sub>
                              </m:sSub>
                              <m:r>
                                <a:rPr lang="en-US" altLang="zh-CN" sz="2000" b="1" i="1" smtClean="0">
                                  <a:solidFill>
                                    <a:srgbClr val="7030A0"/>
                                  </a:solidFill>
                                  <a:latin typeface="Cambria Math" panose="02040503050406030204" pitchFamily="18" charset="0"/>
                                </a:rPr>
                                <m:t>+</m:t>
                              </m:r>
                              <m:sSub>
                                <m:sSubPr>
                                  <m:ctrlPr>
                                    <a:rPr lang="en-US" altLang="zh-CN" sz="2000" b="1" i="1" smtClean="0">
                                      <a:solidFill>
                                        <a:srgbClr val="7030A0"/>
                                      </a:solidFill>
                                      <a:latin typeface="Cambria Math" panose="02040503050406030204" pitchFamily="18" charset="0"/>
                                    </a:rPr>
                                  </m:ctrlPr>
                                </m:sSubPr>
                                <m:e>
                                  <m:r>
                                    <a:rPr lang="en-US" altLang="zh-CN" sz="2000" b="1" i="1" smtClean="0">
                                      <a:solidFill>
                                        <a:srgbClr val="7030A0"/>
                                      </a:solidFill>
                                      <a:latin typeface="Cambria Math" panose="02040503050406030204" pitchFamily="18" charset="0"/>
                                    </a:rPr>
                                    <m:t>𝑻</m:t>
                                  </m:r>
                                </m:e>
                                <m:sub>
                                  <m:r>
                                    <a:rPr lang="en-US" altLang="zh-CN" sz="2000" b="1" i="1" smtClean="0">
                                      <a:solidFill>
                                        <a:srgbClr val="7030A0"/>
                                      </a:solidFill>
                                      <a:latin typeface="Cambria Math" panose="02040503050406030204" pitchFamily="18" charset="0"/>
                                    </a:rPr>
                                    <m:t>𝒊𝒔</m:t>
                                  </m:r>
                                  <m:r>
                                    <a:rPr lang="en-US" altLang="zh-CN" sz="2000" b="1" i="1" smtClean="0">
                                      <a:solidFill>
                                        <a:srgbClr val="7030A0"/>
                                      </a:solidFill>
                                      <a:latin typeface="Cambria Math" panose="02040503050406030204" pitchFamily="18" charset="0"/>
                                    </a:rPr>
                                    <m:t>𝟏</m:t>
                                  </m:r>
                                </m:sub>
                              </m:sSub>
                              <m:r>
                                <a:rPr lang="en-US" altLang="zh-CN" sz="2000" b="1" i="1" smtClean="0">
                                  <a:solidFill>
                                    <a:srgbClr val="7030A0"/>
                                  </a:solidFill>
                                  <a:latin typeface="Cambria Math" panose="02040503050406030204" pitchFamily="18" charset="0"/>
                                </a:rPr>
                                <m:t>+</m:t>
                              </m:r>
                              <m:sSub>
                                <m:sSubPr>
                                  <m:ctrlPr>
                                    <a:rPr lang="en-US" altLang="zh-CN" sz="2000" b="1" i="1" smtClean="0">
                                      <a:solidFill>
                                        <a:srgbClr val="7030A0"/>
                                      </a:solidFill>
                                      <a:latin typeface="Cambria Math" panose="02040503050406030204" pitchFamily="18" charset="0"/>
                                    </a:rPr>
                                  </m:ctrlPr>
                                </m:sSubPr>
                                <m:e>
                                  <m:r>
                                    <a:rPr lang="en-US" altLang="zh-CN" sz="2000" b="1" i="1" smtClean="0">
                                      <a:solidFill>
                                        <a:srgbClr val="7030A0"/>
                                      </a:solidFill>
                                      <a:latin typeface="Cambria Math" panose="02040503050406030204" pitchFamily="18" charset="0"/>
                                    </a:rPr>
                                    <m:t>𝑻</m:t>
                                  </m:r>
                                </m:e>
                                <m:sub>
                                  <m:r>
                                    <a:rPr lang="en-US" altLang="zh-CN" sz="2000" b="1" i="1" smtClean="0">
                                      <a:solidFill>
                                        <a:srgbClr val="7030A0"/>
                                      </a:solidFill>
                                      <a:latin typeface="Cambria Math" panose="02040503050406030204" pitchFamily="18" charset="0"/>
                                    </a:rPr>
                                    <m:t>𝒊𝒔</m:t>
                                  </m:r>
                                  <m:r>
                                    <a:rPr lang="en-US" altLang="zh-CN" sz="2000" b="1" i="1" smtClean="0">
                                      <a:solidFill>
                                        <a:srgbClr val="7030A0"/>
                                      </a:solidFill>
                                      <a:latin typeface="Cambria Math" panose="02040503050406030204" pitchFamily="18" charset="0"/>
                                    </a:rPr>
                                    <m:t>𝟐</m:t>
                                  </m:r>
                                </m:sub>
                              </m:sSub>
                            </m:e>
                          </m:d>
                        </m:e>
                      </m:func>
                      <m:r>
                        <a:rPr lang="zh-CN" altLang="en-US" sz="2000" b="1" i="1">
                          <a:solidFill>
                            <a:srgbClr val="7030A0"/>
                          </a:solidFill>
                          <a:latin typeface="Cambria Math" panose="02040503050406030204" pitchFamily="18" charset="0"/>
                        </a:rPr>
                        <m:t>（</m:t>
                      </m:r>
                      <m:r>
                        <a:rPr lang="en-US" altLang="zh-CN" sz="2000" b="1" i="1" smtClean="0">
                          <a:solidFill>
                            <a:srgbClr val="7030A0"/>
                          </a:solidFill>
                          <a:latin typeface="Cambria Math" panose="02040503050406030204" pitchFamily="18" charset="0"/>
                        </a:rPr>
                        <m:t>𝒊</m:t>
                      </m:r>
                      <m:r>
                        <a:rPr lang="en-US" altLang="zh-CN" sz="2000" b="1" i="1" smtClean="0">
                          <a:solidFill>
                            <a:srgbClr val="7030A0"/>
                          </a:solidFill>
                          <a:latin typeface="Cambria Math" panose="02040503050406030204" pitchFamily="18" charset="0"/>
                        </a:rPr>
                        <m:t>=</m:t>
                      </m:r>
                      <m:r>
                        <a:rPr lang="en-US" altLang="zh-CN" sz="2000" b="1" i="1" smtClean="0">
                          <a:solidFill>
                            <a:srgbClr val="7030A0"/>
                          </a:solidFill>
                          <a:latin typeface="Cambria Math" panose="02040503050406030204" pitchFamily="18" charset="0"/>
                        </a:rPr>
                        <m:t>𝟏</m:t>
                      </m:r>
                      <m:r>
                        <a:rPr lang="en-US" altLang="zh-CN" sz="2000" b="1" i="1" smtClean="0">
                          <a:solidFill>
                            <a:srgbClr val="7030A0"/>
                          </a:solidFill>
                          <a:latin typeface="Cambria Math" panose="02040503050406030204" pitchFamily="18" charset="0"/>
                        </a:rPr>
                        <m:t>,</m:t>
                      </m:r>
                      <m:r>
                        <a:rPr lang="en-US" altLang="zh-CN" sz="2000" b="1" i="1" smtClean="0">
                          <a:solidFill>
                            <a:srgbClr val="7030A0"/>
                          </a:solidFill>
                          <a:latin typeface="Cambria Math" panose="02040503050406030204" pitchFamily="18" charset="0"/>
                        </a:rPr>
                        <m:t>𝟐</m:t>
                      </m:r>
                      <m:r>
                        <a:rPr lang="en-US" altLang="zh-CN" sz="2000" b="1" i="1" smtClean="0">
                          <a:solidFill>
                            <a:srgbClr val="7030A0"/>
                          </a:solidFill>
                          <a:latin typeface="Cambria Math" panose="02040503050406030204" pitchFamily="18" charset="0"/>
                        </a:rPr>
                        <m:t>…</m:t>
                      </m:r>
                      <m:r>
                        <a:rPr lang="en-US" altLang="zh-CN" sz="2000" b="1" i="1" smtClean="0">
                          <a:solidFill>
                            <a:srgbClr val="7030A0"/>
                          </a:solidFill>
                          <a:latin typeface="Cambria Math" panose="02040503050406030204" pitchFamily="18" charset="0"/>
                        </a:rPr>
                        <m:t>𝟐𝟎</m:t>
                      </m:r>
                      <m:r>
                        <a:rPr lang="zh-CN" altLang="en-US" sz="2000" b="1" i="1" smtClean="0">
                          <a:solidFill>
                            <a:srgbClr val="7030A0"/>
                          </a:solidFill>
                          <a:latin typeface="Cambria Math" panose="02040503050406030204" pitchFamily="18" charset="0"/>
                        </a:rPr>
                        <m:t>）</m:t>
                      </m:r>
                    </m:oMath>
                  </m:oMathPara>
                </a14:m>
                <a:endParaRPr lang="en-US" altLang="zh-CN" sz="2000" b="1" dirty="0">
                  <a:solidFill>
                    <a:srgbClr val="7030A0"/>
                  </a:solidFill>
                </a:endParaRPr>
              </a:p>
              <a:p>
                <a:pPr>
                  <a:lnSpc>
                    <a:spcPct val="150000"/>
                  </a:lnSpc>
                </a:pPr>
                <a:r>
                  <a:rPr lang="zh-CN" altLang="en-US" sz="1600" b="1" dirty="0">
                    <a:solidFill>
                      <a:schemeClr val="tx1"/>
                    </a:solidFill>
                  </a:rPr>
                  <a:t>  步行时间</a:t>
                </a:r>
                <a14:m>
                  <m:oMath xmlns:m="http://schemas.openxmlformats.org/officeDocument/2006/math">
                    <m:sSub>
                      <m:sSubPr>
                        <m:ctrlPr>
                          <a:rPr lang="en-US" altLang="zh-CN" sz="2000" b="1" i="1" smtClean="0">
                            <a:solidFill>
                              <a:srgbClr val="7030A0"/>
                            </a:solidFill>
                            <a:latin typeface="Cambria Math" panose="02040503050406030204" pitchFamily="18" charset="0"/>
                          </a:rPr>
                        </m:ctrlPr>
                      </m:sSubPr>
                      <m:e>
                        <m:r>
                          <a:rPr lang="en-US" altLang="zh-CN" sz="2000" b="1" i="1" smtClean="0">
                            <a:solidFill>
                              <a:srgbClr val="7030A0"/>
                            </a:solidFill>
                            <a:latin typeface="Cambria Math" panose="02040503050406030204" pitchFamily="18" charset="0"/>
                          </a:rPr>
                          <m:t>:</m:t>
                        </m:r>
                        <m:r>
                          <a:rPr lang="en-US" altLang="zh-CN" sz="2000" b="1" i="1" smtClean="0">
                            <a:solidFill>
                              <a:srgbClr val="7030A0"/>
                            </a:solidFill>
                            <a:latin typeface="Cambria Math" panose="02040503050406030204" pitchFamily="18" charset="0"/>
                          </a:rPr>
                          <m:t>𝑻</m:t>
                        </m:r>
                      </m:e>
                      <m:sub>
                        <m:r>
                          <a:rPr lang="en-US" altLang="zh-CN" sz="2000" b="1" i="1" smtClean="0">
                            <a:solidFill>
                              <a:srgbClr val="7030A0"/>
                            </a:solidFill>
                            <a:latin typeface="Cambria Math" panose="02040503050406030204" pitchFamily="18" charset="0"/>
                          </a:rPr>
                          <m:t>𝒊𝒃</m:t>
                        </m:r>
                      </m:sub>
                    </m:sSub>
                    <m:r>
                      <a:rPr lang="en-US" altLang="zh-CN" sz="2000" b="1" i="1" smtClean="0">
                        <a:solidFill>
                          <a:srgbClr val="7030A0"/>
                        </a:solidFill>
                        <a:latin typeface="Cambria Math" panose="02040503050406030204" pitchFamily="18" charset="0"/>
                      </a:rPr>
                      <m:t>=</m:t>
                    </m:r>
                    <m:f>
                      <m:fPr>
                        <m:ctrlPr>
                          <a:rPr lang="en-US" altLang="zh-CN" sz="2000" b="1" i="1" smtClean="0">
                            <a:solidFill>
                              <a:srgbClr val="7030A0"/>
                            </a:solidFill>
                            <a:latin typeface="Cambria Math" panose="02040503050406030204" pitchFamily="18" charset="0"/>
                          </a:rPr>
                        </m:ctrlPr>
                      </m:fPr>
                      <m:num>
                        <m:sSub>
                          <m:sSubPr>
                            <m:ctrlPr>
                              <a:rPr lang="en-US" altLang="zh-CN" sz="2000" b="1" i="1" smtClean="0">
                                <a:solidFill>
                                  <a:srgbClr val="7030A0"/>
                                </a:solidFill>
                                <a:latin typeface="Cambria Math" panose="02040503050406030204" pitchFamily="18" charset="0"/>
                              </a:rPr>
                            </m:ctrlPr>
                          </m:sSubPr>
                          <m:e>
                            <m:r>
                              <a:rPr lang="en-US" altLang="zh-CN" sz="2000" b="1" i="1" smtClean="0">
                                <a:solidFill>
                                  <a:srgbClr val="7030A0"/>
                                </a:solidFill>
                                <a:latin typeface="Cambria Math" panose="02040503050406030204" pitchFamily="18" charset="0"/>
                              </a:rPr>
                              <m:t>𝑺</m:t>
                            </m:r>
                          </m:e>
                          <m:sub>
                            <m:r>
                              <a:rPr lang="en-US" altLang="zh-CN" sz="2000" b="1" i="1" smtClean="0">
                                <a:solidFill>
                                  <a:srgbClr val="7030A0"/>
                                </a:solidFill>
                                <a:latin typeface="Cambria Math" panose="02040503050406030204" pitchFamily="18" charset="0"/>
                              </a:rPr>
                              <m:t>𝒊𝒃</m:t>
                            </m:r>
                          </m:sub>
                        </m:sSub>
                      </m:num>
                      <m:den>
                        <m:sSub>
                          <m:sSubPr>
                            <m:ctrlPr>
                              <a:rPr lang="en-US" altLang="zh-CN" sz="2000" b="1" i="1" smtClean="0">
                                <a:solidFill>
                                  <a:srgbClr val="7030A0"/>
                                </a:solidFill>
                                <a:latin typeface="Cambria Math" panose="02040503050406030204" pitchFamily="18" charset="0"/>
                              </a:rPr>
                            </m:ctrlPr>
                          </m:sSubPr>
                          <m:e>
                            <m:r>
                              <a:rPr lang="en-US" altLang="zh-CN" sz="2000" b="1" i="1" smtClean="0">
                                <a:solidFill>
                                  <a:srgbClr val="7030A0"/>
                                </a:solidFill>
                                <a:latin typeface="Cambria Math" panose="02040503050406030204" pitchFamily="18" charset="0"/>
                              </a:rPr>
                              <m:t>𝒗</m:t>
                            </m:r>
                          </m:e>
                          <m:sub>
                            <m:r>
                              <a:rPr lang="en-US" altLang="zh-CN" sz="2000" b="1" i="1" smtClean="0">
                                <a:solidFill>
                                  <a:srgbClr val="7030A0"/>
                                </a:solidFill>
                                <a:latin typeface="Cambria Math" panose="02040503050406030204" pitchFamily="18" charset="0"/>
                              </a:rPr>
                              <m:t>𝒃</m:t>
                            </m:r>
                          </m:sub>
                        </m:sSub>
                        <m:sSub>
                          <m:sSubPr>
                            <m:ctrlPr>
                              <a:rPr lang="en-US" altLang="zh-CN" sz="2000" b="1" i="1" smtClean="0">
                                <a:solidFill>
                                  <a:srgbClr val="7030A0"/>
                                </a:solidFill>
                                <a:latin typeface="Cambria Math" panose="02040503050406030204" pitchFamily="18" charset="0"/>
                              </a:rPr>
                            </m:ctrlPr>
                          </m:sSubPr>
                          <m:e>
                            <m:r>
                              <a:rPr lang="en-US" altLang="zh-CN" sz="2000" b="1" i="1" smtClean="0">
                                <a:solidFill>
                                  <a:srgbClr val="7030A0"/>
                                </a:solidFill>
                                <a:latin typeface="Cambria Math" panose="02040503050406030204" pitchFamily="18" charset="0"/>
                              </a:rPr>
                              <m:t>𝑹</m:t>
                            </m:r>
                          </m:e>
                          <m:sub>
                            <m:r>
                              <a:rPr lang="en-US" altLang="zh-CN" sz="2000" b="1" i="1" smtClean="0">
                                <a:solidFill>
                                  <a:srgbClr val="7030A0"/>
                                </a:solidFill>
                                <a:latin typeface="Cambria Math" panose="02040503050406030204" pitchFamily="18" charset="0"/>
                              </a:rPr>
                              <m:t>𝒃</m:t>
                            </m:r>
                          </m:sub>
                        </m:sSub>
                      </m:den>
                    </m:f>
                  </m:oMath>
                </a14:m>
                <a:r>
                  <a:rPr lang="en-US" altLang="zh-CN" sz="2000" b="1" dirty="0">
                    <a:solidFill>
                      <a:srgbClr val="7030A0"/>
                    </a:solidFill>
                  </a:rPr>
                  <a:t>     </a:t>
                </a:r>
                <a:r>
                  <a:rPr lang="zh-CN" altLang="en-US" sz="1600" b="1" dirty="0">
                    <a:solidFill>
                      <a:schemeClr val="tx1"/>
                    </a:solidFill>
                  </a:rPr>
                  <a:t>地毯式搜索时间</a:t>
                </a:r>
                <a14:m>
                  <m:oMath xmlns:m="http://schemas.openxmlformats.org/officeDocument/2006/math">
                    <m:sSub>
                      <m:sSubPr>
                        <m:ctrlPr>
                          <a:rPr lang="en-US" altLang="zh-CN" sz="2000" b="1" i="1" smtClean="0">
                            <a:solidFill>
                              <a:srgbClr val="7030A0"/>
                            </a:solidFill>
                            <a:latin typeface="Cambria Math" panose="02040503050406030204" pitchFamily="18" charset="0"/>
                          </a:rPr>
                        </m:ctrlPr>
                      </m:sSubPr>
                      <m:e>
                        <m:r>
                          <a:rPr lang="en-US" altLang="zh-CN" sz="2000" b="1" i="1">
                            <a:solidFill>
                              <a:srgbClr val="7030A0"/>
                            </a:solidFill>
                            <a:latin typeface="Cambria Math" panose="02040503050406030204" pitchFamily="18" charset="0"/>
                          </a:rPr>
                          <m:t>:</m:t>
                        </m:r>
                        <m:r>
                          <a:rPr lang="en-US" altLang="zh-CN" sz="2000" b="1" i="1">
                            <a:solidFill>
                              <a:srgbClr val="7030A0"/>
                            </a:solidFill>
                            <a:latin typeface="Cambria Math" panose="02040503050406030204" pitchFamily="18" charset="0"/>
                          </a:rPr>
                          <m:t>𝑻</m:t>
                        </m:r>
                      </m:e>
                      <m:sub>
                        <m:r>
                          <a:rPr lang="en-US" altLang="zh-CN" sz="2000" b="1" i="1">
                            <a:solidFill>
                              <a:srgbClr val="7030A0"/>
                            </a:solidFill>
                            <a:latin typeface="Cambria Math" panose="02040503050406030204" pitchFamily="18" charset="0"/>
                          </a:rPr>
                          <m:t>𝒊</m:t>
                        </m:r>
                        <m:r>
                          <a:rPr lang="en-US" altLang="zh-CN" sz="2000" b="1" i="1" smtClean="0">
                            <a:solidFill>
                              <a:srgbClr val="7030A0"/>
                            </a:solidFill>
                            <a:latin typeface="Cambria Math" panose="02040503050406030204" pitchFamily="18" charset="0"/>
                          </a:rPr>
                          <m:t>𝒔</m:t>
                        </m:r>
                        <m:r>
                          <a:rPr lang="en-US" altLang="zh-CN" sz="2000" b="1" i="1" smtClean="0">
                            <a:solidFill>
                              <a:srgbClr val="7030A0"/>
                            </a:solidFill>
                            <a:latin typeface="Cambria Math" panose="02040503050406030204" pitchFamily="18" charset="0"/>
                          </a:rPr>
                          <m:t>𝟏</m:t>
                        </m:r>
                      </m:sub>
                    </m:sSub>
                    <m:r>
                      <a:rPr lang="en-US" altLang="zh-CN" sz="2000" b="1" i="1">
                        <a:solidFill>
                          <a:srgbClr val="7030A0"/>
                        </a:solidFill>
                        <a:latin typeface="Cambria Math" panose="02040503050406030204" pitchFamily="18" charset="0"/>
                      </a:rPr>
                      <m:t>=</m:t>
                    </m:r>
                    <m:f>
                      <m:fPr>
                        <m:ctrlPr>
                          <a:rPr lang="en-US" altLang="zh-CN" sz="2000" b="1" i="1">
                            <a:solidFill>
                              <a:srgbClr val="7030A0"/>
                            </a:solidFill>
                            <a:latin typeface="Cambria Math" panose="02040503050406030204" pitchFamily="18" charset="0"/>
                          </a:rPr>
                        </m:ctrlPr>
                      </m:fPr>
                      <m:num>
                        <m:sSub>
                          <m:sSubPr>
                            <m:ctrlPr>
                              <a:rPr lang="en-US" altLang="zh-CN" sz="2000" b="1" i="1">
                                <a:solidFill>
                                  <a:srgbClr val="7030A0"/>
                                </a:solidFill>
                                <a:latin typeface="Cambria Math" panose="02040503050406030204" pitchFamily="18" charset="0"/>
                              </a:rPr>
                            </m:ctrlPr>
                          </m:sSubPr>
                          <m:e>
                            <m:r>
                              <a:rPr lang="en-US" altLang="zh-CN" sz="2000" b="1" i="1" smtClean="0">
                                <a:solidFill>
                                  <a:srgbClr val="7030A0"/>
                                </a:solidFill>
                                <a:latin typeface="Cambria Math" panose="02040503050406030204" pitchFamily="18" charset="0"/>
                              </a:rPr>
                              <m:t>𝑺</m:t>
                            </m:r>
                          </m:e>
                          <m:sub>
                            <m:r>
                              <a:rPr lang="en-US" altLang="zh-CN" sz="2000" b="1" i="1">
                                <a:solidFill>
                                  <a:srgbClr val="7030A0"/>
                                </a:solidFill>
                                <a:latin typeface="Cambria Math" panose="02040503050406030204" pitchFamily="18" charset="0"/>
                              </a:rPr>
                              <m:t>𝒊</m:t>
                            </m:r>
                            <m:r>
                              <a:rPr lang="en-US" altLang="zh-CN" sz="2000" b="1" i="1" smtClean="0">
                                <a:solidFill>
                                  <a:srgbClr val="7030A0"/>
                                </a:solidFill>
                                <a:latin typeface="Cambria Math" panose="02040503050406030204" pitchFamily="18" charset="0"/>
                              </a:rPr>
                              <m:t>𝒔</m:t>
                            </m:r>
                          </m:sub>
                        </m:sSub>
                      </m:num>
                      <m:den>
                        <m:sSub>
                          <m:sSubPr>
                            <m:ctrlPr>
                              <a:rPr lang="en-US" altLang="zh-CN" sz="2000" b="1" i="1">
                                <a:solidFill>
                                  <a:srgbClr val="7030A0"/>
                                </a:solidFill>
                                <a:latin typeface="Cambria Math" panose="02040503050406030204" pitchFamily="18" charset="0"/>
                              </a:rPr>
                            </m:ctrlPr>
                          </m:sSubPr>
                          <m:e>
                            <m:r>
                              <a:rPr lang="en-US" altLang="zh-CN" sz="2000" b="1" i="1">
                                <a:solidFill>
                                  <a:srgbClr val="7030A0"/>
                                </a:solidFill>
                                <a:latin typeface="Cambria Math" panose="02040503050406030204" pitchFamily="18" charset="0"/>
                              </a:rPr>
                              <m:t>𝒗</m:t>
                            </m:r>
                          </m:e>
                          <m:sub>
                            <m:r>
                              <a:rPr lang="en-US" altLang="zh-CN" sz="2000" b="1" i="1" smtClean="0">
                                <a:solidFill>
                                  <a:srgbClr val="7030A0"/>
                                </a:solidFill>
                                <a:latin typeface="Cambria Math" panose="02040503050406030204" pitchFamily="18" charset="0"/>
                              </a:rPr>
                              <m:t>𝒔</m:t>
                            </m:r>
                          </m:sub>
                        </m:sSub>
                        <m:sSub>
                          <m:sSubPr>
                            <m:ctrlPr>
                              <a:rPr lang="en-US" altLang="zh-CN" sz="2000" b="1" i="1">
                                <a:solidFill>
                                  <a:srgbClr val="7030A0"/>
                                </a:solidFill>
                                <a:latin typeface="Cambria Math" panose="02040503050406030204" pitchFamily="18" charset="0"/>
                              </a:rPr>
                            </m:ctrlPr>
                          </m:sSubPr>
                          <m:e>
                            <m:r>
                              <a:rPr lang="en-US" altLang="zh-CN" sz="2000" b="1" i="1">
                                <a:solidFill>
                                  <a:srgbClr val="7030A0"/>
                                </a:solidFill>
                                <a:latin typeface="Cambria Math" panose="02040503050406030204" pitchFamily="18" charset="0"/>
                              </a:rPr>
                              <m:t>𝑹</m:t>
                            </m:r>
                          </m:e>
                          <m:sub>
                            <m:r>
                              <a:rPr lang="en-US" altLang="zh-CN" sz="2000" b="1" i="1" smtClean="0">
                                <a:solidFill>
                                  <a:srgbClr val="7030A0"/>
                                </a:solidFill>
                                <a:latin typeface="Cambria Math" panose="02040503050406030204" pitchFamily="18" charset="0"/>
                              </a:rPr>
                              <m:t>𝒕</m:t>
                            </m:r>
                          </m:sub>
                        </m:sSub>
                      </m:den>
                    </m:f>
                  </m:oMath>
                </a14:m>
                <a:r>
                  <a:rPr lang="zh-CN" altLang="en-US" sz="1800" b="1" dirty="0">
                    <a:solidFill>
                      <a:srgbClr val="2B9375"/>
                    </a:solidFill>
                  </a:rPr>
                  <a:t>     </a:t>
                </a:r>
                <a:r>
                  <a:rPr lang="zh-CN" altLang="en-US" sz="1600" b="1" dirty="0">
                    <a:solidFill>
                      <a:schemeClr val="tx1"/>
                    </a:solidFill>
                  </a:rPr>
                  <a:t>盲区搜索时间</a:t>
                </a:r>
                <a14:m>
                  <m:oMath xmlns:m="http://schemas.openxmlformats.org/officeDocument/2006/math">
                    <m:sSub>
                      <m:sSubPr>
                        <m:ctrlPr>
                          <a:rPr lang="en-US" altLang="zh-CN" sz="2000" b="1" i="1">
                            <a:solidFill>
                              <a:srgbClr val="7030A0"/>
                            </a:solidFill>
                            <a:latin typeface="Cambria Math" panose="02040503050406030204" pitchFamily="18" charset="0"/>
                          </a:rPr>
                        </m:ctrlPr>
                      </m:sSubPr>
                      <m:e>
                        <m:r>
                          <a:rPr lang="en-US" altLang="zh-CN" sz="2000" b="1" i="1">
                            <a:solidFill>
                              <a:srgbClr val="7030A0"/>
                            </a:solidFill>
                            <a:latin typeface="Cambria Math" panose="02040503050406030204" pitchFamily="18" charset="0"/>
                          </a:rPr>
                          <m:t>:</m:t>
                        </m:r>
                        <m:r>
                          <a:rPr lang="en-US" altLang="zh-CN" sz="2000" b="1" i="1">
                            <a:solidFill>
                              <a:srgbClr val="7030A0"/>
                            </a:solidFill>
                            <a:latin typeface="Cambria Math" panose="02040503050406030204" pitchFamily="18" charset="0"/>
                          </a:rPr>
                          <m:t>𝑻</m:t>
                        </m:r>
                      </m:e>
                      <m:sub>
                        <m:r>
                          <a:rPr lang="en-US" altLang="zh-CN" sz="2000" b="1" i="1">
                            <a:solidFill>
                              <a:srgbClr val="7030A0"/>
                            </a:solidFill>
                            <a:latin typeface="Cambria Math" panose="02040503050406030204" pitchFamily="18" charset="0"/>
                          </a:rPr>
                          <m:t>𝒊</m:t>
                        </m:r>
                        <m:r>
                          <a:rPr lang="en-US" altLang="zh-CN" sz="2000" b="1" i="1">
                            <a:solidFill>
                              <a:srgbClr val="7030A0"/>
                            </a:solidFill>
                            <a:latin typeface="Cambria Math" panose="02040503050406030204" pitchFamily="18" charset="0"/>
                          </a:rPr>
                          <m:t>𝒔</m:t>
                        </m:r>
                        <m:r>
                          <a:rPr lang="en-US" altLang="zh-CN" sz="2000" b="1" i="1" smtClean="0">
                            <a:solidFill>
                              <a:srgbClr val="7030A0"/>
                            </a:solidFill>
                            <a:latin typeface="Cambria Math" panose="02040503050406030204" pitchFamily="18" charset="0"/>
                          </a:rPr>
                          <m:t>𝟐</m:t>
                        </m:r>
                      </m:sub>
                    </m:sSub>
                    <m:r>
                      <a:rPr lang="en-US" altLang="zh-CN" sz="2000" b="1" i="1" smtClean="0">
                        <a:solidFill>
                          <a:srgbClr val="7030A0"/>
                        </a:solidFill>
                        <a:latin typeface="Cambria Math" panose="02040503050406030204" pitchFamily="18" charset="0"/>
                      </a:rPr>
                      <m:t>=</m:t>
                    </m:r>
                    <m:r>
                      <a:rPr lang="en-US" altLang="zh-CN" sz="2000" b="1" i="1" smtClean="0">
                        <a:solidFill>
                          <a:srgbClr val="7030A0"/>
                        </a:solidFill>
                        <a:latin typeface="Cambria Math" panose="02040503050406030204" pitchFamily="18" charset="0"/>
                      </a:rPr>
                      <m:t>𝒏</m:t>
                    </m:r>
                    <m:sSub>
                      <m:sSubPr>
                        <m:ctrlPr>
                          <a:rPr lang="en-US" altLang="zh-CN" sz="2000" b="1" i="1" smtClean="0">
                            <a:solidFill>
                              <a:srgbClr val="7030A0"/>
                            </a:solidFill>
                            <a:latin typeface="Cambria Math" panose="02040503050406030204" pitchFamily="18" charset="0"/>
                          </a:rPr>
                        </m:ctrlPr>
                      </m:sSubPr>
                      <m:e>
                        <m:r>
                          <a:rPr lang="en-US" altLang="zh-CN" sz="2000" b="1" i="1" smtClean="0">
                            <a:solidFill>
                              <a:srgbClr val="7030A0"/>
                            </a:solidFill>
                            <a:latin typeface="Cambria Math" panose="02040503050406030204" pitchFamily="18" charset="0"/>
                          </a:rPr>
                          <m:t>𝑻</m:t>
                        </m:r>
                      </m:e>
                      <m:sub>
                        <m:r>
                          <a:rPr lang="en-US" altLang="zh-CN" sz="2000" b="1" i="1" smtClean="0">
                            <a:solidFill>
                              <a:srgbClr val="7030A0"/>
                            </a:solidFill>
                            <a:latin typeface="Cambria Math" panose="02040503050406030204" pitchFamily="18" charset="0"/>
                          </a:rPr>
                          <m:t>𝒎</m:t>
                        </m:r>
                      </m:sub>
                    </m:sSub>
                  </m:oMath>
                </a14:m>
                <a:endParaRPr lang="zh-CN" altLang="en-US" sz="1800" b="1" dirty="0">
                  <a:solidFill>
                    <a:srgbClr val="2B9375"/>
                  </a:solidFill>
                </a:endParaRPr>
              </a:p>
            </p:txBody>
          </p:sp>
        </mc:Choice>
        <mc:Fallback>
          <p:sp>
            <p:nvSpPr>
              <p:cNvPr id="4" name="文本框 3">
                <a:extLst>
                  <a:ext uri="{FF2B5EF4-FFF2-40B4-BE49-F238E27FC236}">
                    <a16:creationId xmlns:a16="http://schemas.microsoft.com/office/drawing/2014/main" id="{1511CD22-AD6F-4C93-AF99-80A2F4DDB9C0}"/>
                  </a:ext>
                </a:extLst>
              </p:cNvPr>
              <p:cNvSpPr txBox="1">
                <a:spLocks noRot="1" noChangeAspect="1" noMove="1" noResize="1" noEditPoints="1" noAdjustHandles="1" noChangeArrowheads="1" noChangeShapeType="1" noTextEdit="1"/>
              </p:cNvSpPr>
              <p:nvPr/>
            </p:nvSpPr>
            <p:spPr>
              <a:xfrm>
                <a:off x="429986" y="674970"/>
                <a:ext cx="8293101" cy="3572068"/>
              </a:xfrm>
              <a:prstGeom prst="rect">
                <a:avLst/>
              </a:prstGeom>
              <a:blipFill>
                <a:blip r:embed="rId3"/>
                <a:stretch>
                  <a:fillRect l="-662" t="-1024"/>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64"/>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65" name="Google Shape;1065;p44"/>
              <p:cNvSpPr txBox="1">
                <a:spLocks noGrp="1"/>
              </p:cNvSpPr>
              <p:nvPr>
                <p:ph type="title"/>
              </p:nvPr>
            </p:nvSpPr>
            <p:spPr>
              <a:xfrm>
                <a:off x="645432" y="0"/>
                <a:ext cx="7759200" cy="612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zh-CN" altLang="en-US" sz="3200" dirty="0"/>
                  <a:t>步行时间</a:t>
                </a:r>
                <a14:m>
                  <m:oMath xmlns:m="http://schemas.openxmlformats.org/officeDocument/2006/math">
                    <m:sSub>
                      <m:sSubPr>
                        <m:ctrlPr>
                          <a:rPr lang="en-US" altLang="zh-CN" sz="3200" b="1" i="1" smtClean="0">
                            <a:latin typeface="Cambria Math" panose="02040503050406030204" pitchFamily="18" charset="0"/>
                          </a:rPr>
                        </m:ctrlPr>
                      </m:sSubPr>
                      <m:e>
                        <m:r>
                          <a:rPr lang="en-US" altLang="zh-CN" sz="3200" b="1" i="1" smtClean="0">
                            <a:latin typeface="Cambria Math" panose="02040503050406030204" pitchFamily="18" charset="0"/>
                          </a:rPr>
                          <m:t>𝑻</m:t>
                        </m:r>
                      </m:e>
                      <m:sub>
                        <m:r>
                          <a:rPr lang="en-US" altLang="zh-CN" sz="3200" b="1" i="1" smtClean="0">
                            <a:latin typeface="Cambria Math" panose="02040503050406030204" pitchFamily="18" charset="0"/>
                          </a:rPr>
                          <m:t>𝒊𝒃</m:t>
                        </m:r>
                      </m:sub>
                    </m:sSub>
                  </m:oMath>
                </a14:m>
                <a:r>
                  <a:rPr lang="zh-CN" altLang="en-US" sz="3200" dirty="0"/>
                  <a:t>的计算</a:t>
                </a:r>
                <a:endParaRPr sz="3200" dirty="0"/>
              </a:p>
            </p:txBody>
          </p:sp>
        </mc:Choice>
        <mc:Fallback>
          <p:sp>
            <p:nvSpPr>
              <p:cNvPr id="1065" name="Google Shape;1065;p44"/>
              <p:cNvSpPr txBox="1">
                <a:spLocks noGrp="1" noRot="1" noChangeAspect="1" noMove="1" noResize="1" noEditPoints="1" noAdjustHandles="1" noChangeArrowheads="1" noChangeShapeType="1" noTextEdit="1"/>
              </p:cNvSpPr>
              <p:nvPr>
                <p:ph type="title"/>
              </p:nvPr>
            </p:nvSpPr>
            <p:spPr>
              <a:xfrm>
                <a:off x="645432" y="0"/>
                <a:ext cx="7759200" cy="612900"/>
              </a:xfrm>
              <a:prstGeom prst="rect">
                <a:avLst/>
              </a:prstGeom>
              <a:blipFill>
                <a:blip r:embed="rId3"/>
                <a:stretch>
                  <a:fillRect t="-6931" b="-3267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66" name="Google Shape;1066;p44"/>
              <p:cNvSpPr txBox="1">
                <a:spLocks noGrp="1"/>
              </p:cNvSpPr>
              <p:nvPr>
                <p:ph type="subTitle" idx="1"/>
              </p:nvPr>
            </p:nvSpPr>
            <p:spPr>
              <a:xfrm>
                <a:off x="220252" y="458122"/>
                <a:ext cx="8085124" cy="2739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altLang="zh-CN" sz="1600" dirty="0">
                    <a:latin typeface="黑体" panose="02010609060101010101" pitchFamily="49" charset="-122"/>
                    <a:ea typeface="黑体" panose="02010609060101010101" pitchFamily="49" charset="-122"/>
                  </a:rPr>
                  <a:t>    </a:t>
                </a:r>
                <a:r>
                  <a:rPr lang="zh-CN" altLang="en-US" sz="1600" b="1" dirty="0">
                    <a:solidFill>
                      <a:schemeClr val="dk1"/>
                    </a:solidFill>
                    <a:latin typeface="黑体" panose="02010609060101010101" pitchFamily="49" charset="-122"/>
                    <a:ea typeface="黑体" panose="02010609060101010101" pitchFamily="49" charset="-122"/>
                  </a:rPr>
                  <a:t>搜索队员</a:t>
                </a:r>
                <a14:m>
                  <m:oMath xmlns:m="http://schemas.openxmlformats.org/officeDocument/2006/math">
                    <m:r>
                      <a:rPr lang="en-US" altLang="zh-CN" sz="1600" b="1" i="1" smtClean="0">
                        <a:solidFill>
                          <a:schemeClr val="dk1"/>
                        </a:solidFill>
                        <a:latin typeface="Cambria Math" panose="02040503050406030204" pitchFamily="18" charset="0"/>
                        <a:ea typeface="黑体" panose="02010609060101010101" pitchFamily="49" charset="-122"/>
                      </a:rPr>
                      <m:t>𝒊</m:t>
                    </m:r>
                  </m:oMath>
                </a14:m>
                <a:r>
                  <a:rPr lang="zh-CN" altLang="en-US" sz="1600" b="1" dirty="0">
                    <a:solidFill>
                      <a:schemeClr val="dk1"/>
                    </a:solidFill>
                    <a:latin typeface="黑体" panose="02010609060101010101" pitchFamily="49" charset="-122"/>
                    <a:ea typeface="黑体" panose="02010609060101010101" pitchFamily="49" charset="-122"/>
                  </a:rPr>
                  <a:t>在搜索过程中的步行时间由两段路程决定</a:t>
                </a:r>
                <a:r>
                  <a:rPr lang="en-US" altLang="zh-CN" sz="1600" b="1" dirty="0">
                    <a:solidFill>
                      <a:schemeClr val="dk1"/>
                    </a:solidFill>
                    <a:latin typeface="黑体" panose="02010609060101010101" pitchFamily="49" charset="-122"/>
                    <a:ea typeface="黑体" panose="02010609060101010101" pitchFamily="49" charset="-122"/>
                  </a:rPr>
                  <a:t>:</a:t>
                </a:r>
              </a:p>
              <a:p>
                <a:pPr marL="0" lvl="0" indent="0" algn="l" rtl="0">
                  <a:lnSpc>
                    <a:spcPct val="150000"/>
                  </a:lnSpc>
                  <a:spcBef>
                    <a:spcPts val="0"/>
                  </a:spcBef>
                  <a:spcAft>
                    <a:spcPts val="0"/>
                  </a:spcAft>
                  <a:buNone/>
                </a:pPr>
                <a:r>
                  <a:rPr lang="en-US" sz="1600" dirty="0">
                    <a:latin typeface="黑体" panose="02010609060101010101" pitchFamily="49" charset="-122"/>
                    <a:ea typeface="黑体" panose="02010609060101010101" pitchFamily="49" charset="-122"/>
                  </a:rPr>
                  <a:t>    </a:t>
                </a:r>
                <a:r>
                  <a:rPr lang="en-US" sz="1600" dirty="0">
                    <a:solidFill>
                      <a:srgbClr val="2B9375"/>
                    </a:solidFill>
                    <a:latin typeface="黑体" panose="02010609060101010101" pitchFamily="49" charset="-122"/>
                    <a:ea typeface="黑体" panose="02010609060101010101" pitchFamily="49" charset="-122"/>
                  </a:rPr>
                  <a:t>(1).</a:t>
                </a:r>
                <a:r>
                  <a:rPr lang="zh-CN" altLang="en-US" sz="1600" dirty="0">
                    <a:solidFill>
                      <a:srgbClr val="2B9375"/>
                    </a:solidFill>
                    <a:latin typeface="黑体" panose="02010609060101010101" pitchFamily="49" charset="-122"/>
                    <a:ea typeface="黑体" panose="02010609060101010101" pitchFamily="49" charset="-122"/>
                  </a:rPr>
                  <a:t>搜索队员从任务开始的出发点步行到自己搜索区域的出发点，在“地毯式”搜       </a:t>
                </a:r>
                <a:r>
                  <a:rPr lang="en-US" altLang="zh-CN" sz="1600" dirty="0">
                    <a:solidFill>
                      <a:srgbClr val="2B9375"/>
                    </a:solidFill>
                    <a:latin typeface="黑体" panose="02010609060101010101" pitchFamily="49" charset="-122"/>
                    <a:ea typeface="黑体" panose="02010609060101010101" pitchFamily="49" charset="-122"/>
                  </a:rPr>
                  <a:t>	</a:t>
                </a:r>
                <a:r>
                  <a:rPr lang="zh-CN" altLang="en-US" sz="1600" dirty="0">
                    <a:solidFill>
                      <a:srgbClr val="2B9375"/>
                    </a:solidFill>
                    <a:latin typeface="黑体" panose="02010609060101010101" pitchFamily="49" charset="-122"/>
                    <a:ea typeface="黑体" panose="02010609060101010101" pitchFamily="49" charset="-122"/>
                  </a:rPr>
                  <a:t>索区域的最初边界上。</a:t>
                </a:r>
                <a:endParaRPr lang="en-US" altLang="zh-CN" sz="1600" dirty="0">
                  <a:solidFill>
                    <a:srgbClr val="2B9375"/>
                  </a:solidFill>
                  <a:latin typeface="黑体" panose="02010609060101010101" pitchFamily="49" charset="-122"/>
                  <a:ea typeface="黑体" panose="02010609060101010101" pitchFamily="49" charset="-122"/>
                </a:endParaRPr>
              </a:p>
              <a:p>
                <a:pPr marL="0" lvl="0" indent="0" algn="l" rtl="0">
                  <a:lnSpc>
                    <a:spcPct val="150000"/>
                  </a:lnSpc>
                  <a:spcBef>
                    <a:spcPts val="0"/>
                  </a:spcBef>
                  <a:spcAft>
                    <a:spcPts val="0"/>
                  </a:spcAft>
                  <a:buNone/>
                </a:pPr>
                <a:r>
                  <a:rPr lang="en-US" sz="1600" dirty="0">
                    <a:solidFill>
                      <a:srgbClr val="2B9375"/>
                    </a:solidFill>
                    <a:latin typeface="黑体" panose="02010609060101010101" pitchFamily="49" charset="-122"/>
                    <a:ea typeface="黑体" panose="02010609060101010101" pitchFamily="49" charset="-122"/>
                  </a:rPr>
                  <a:t>    (2).</a:t>
                </a:r>
                <a:r>
                  <a:rPr lang="zh-CN" altLang="en-US" sz="1600" dirty="0">
                    <a:solidFill>
                      <a:srgbClr val="2B9375"/>
                    </a:solidFill>
                    <a:latin typeface="黑体" panose="02010609060101010101" pitchFamily="49" charset="-122"/>
                    <a:ea typeface="黑体" panose="02010609060101010101" pitchFamily="49" charset="-122"/>
                  </a:rPr>
                  <a:t>搜索队员从自己搜索区域的终点步行到最后的集结点，在“地毯式”搜索区域        </a:t>
                </a:r>
                <a:r>
                  <a:rPr lang="en-US" altLang="zh-CN" sz="1600" dirty="0">
                    <a:solidFill>
                      <a:srgbClr val="2B9375"/>
                    </a:solidFill>
                    <a:latin typeface="黑体" panose="02010609060101010101" pitchFamily="49" charset="-122"/>
                    <a:ea typeface="黑体" panose="02010609060101010101" pitchFamily="49" charset="-122"/>
                  </a:rPr>
                  <a:t>	</a:t>
                </a:r>
                <a:r>
                  <a:rPr lang="zh-CN" altLang="en-US" sz="1600" dirty="0">
                    <a:solidFill>
                      <a:srgbClr val="2B9375"/>
                    </a:solidFill>
                    <a:latin typeface="黑体" panose="02010609060101010101" pitchFamily="49" charset="-122"/>
                    <a:ea typeface="黑体" panose="02010609060101010101" pitchFamily="49" charset="-122"/>
                  </a:rPr>
                  <a:t>的走后边界上。</a:t>
                </a:r>
                <a:endParaRPr lang="en-US" sz="1600" dirty="0">
                  <a:solidFill>
                    <a:srgbClr val="2B9375"/>
                  </a:solidFill>
                  <a:latin typeface="黑体" panose="02010609060101010101" pitchFamily="49" charset="-122"/>
                  <a:ea typeface="黑体" panose="02010609060101010101" pitchFamily="49" charset="-122"/>
                </a:endParaRPr>
              </a:p>
            </p:txBody>
          </p:sp>
        </mc:Choice>
        <mc:Fallback>
          <p:sp>
            <p:nvSpPr>
              <p:cNvPr id="1066" name="Google Shape;1066;p44"/>
              <p:cNvSpPr txBox="1">
                <a:spLocks noGrp="1" noRot="1" noChangeAspect="1" noMove="1" noResize="1" noEditPoints="1" noAdjustHandles="1" noChangeArrowheads="1" noChangeShapeType="1" noTextEdit="1"/>
              </p:cNvSpPr>
              <p:nvPr>
                <p:ph type="subTitle" idx="1"/>
              </p:nvPr>
            </p:nvSpPr>
            <p:spPr>
              <a:xfrm>
                <a:off x="220252" y="458122"/>
                <a:ext cx="8085124" cy="2739000"/>
              </a:xfrm>
              <a:prstGeom prst="rect">
                <a:avLst/>
              </a:prstGeom>
              <a:blipFill>
                <a:blip r:embed="rId4"/>
                <a:stretch>
                  <a:fillRect/>
                </a:stretch>
              </a:blipFill>
            </p:spPr>
            <p:txBody>
              <a:bodyPr/>
              <a:lstStyle/>
              <a:p>
                <a:r>
                  <a:rPr lang="zh-CN" altLang="en-US">
                    <a:noFill/>
                  </a:rPr>
                  <a:t> </a:t>
                </a:r>
              </a:p>
            </p:txBody>
          </p:sp>
        </mc:Fallback>
      </mc:AlternateContent>
      <p:grpSp>
        <p:nvGrpSpPr>
          <p:cNvPr id="1067" name="Google Shape;1067;p44"/>
          <p:cNvGrpSpPr/>
          <p:nvPr/>
        </p:nvGrpSpPr>
        <p:grpSpPr>
          <a:xfrm>
            <a:off x="7481057" y="4461745"/>
            <a:ext cx="1001486" cy="107122"/>
            <a:chOff x="6308362" y="2194519"/>
            <a:chExt cx="1268185" cy="135666"/>
          </a:xfrm>
        </p:grpSpPr>
        <p:sp>
          <p:nvSpPr>
            <p:cNvPr id="1068" name="Google Shape;1068;p44"/>
            <p:cNvSpPr/>
            <p:nvPr/>
          </p:nvSpPr>
          <p:spPr>
            <a:xfrm flipH="1">
              <a:off x="7530297"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4"/>
            <p:cNvSpPr/>
            <p:nvPr/>
          </p:nvSpPr>
          <p:spPr>
            <a:xfrm flipH="1">
              <a:off x="7285294"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4"/>
            <p:cNvSpPr/>
            <p:nvPr/>
          </p:nvSpPr>
          <p:spPr>
            <a:xfrm flipH="1">
              <a:off x="716362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4"/>
            <p:cNvSpPr/>
            <p:nvPr/>
          </p:nvSpPr>
          <p:spPr>
            <a:xfrm flipH="1">
              <a:off x="7041950"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4"/>
            <p:cNvSpPr/>
            <p:nvPr/>
          </p:nvSpPr>
          <p:spPr>
            <a:xfrm flipH="1">
              <a:off x="6911740" y="2194519"/>
              <a:ext cx="46487" cy="135666"/>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4"/>
            <p:cNvSpPr/>
            <p:nvPr/>
          </p:nvSpPr>
          <p:spPr>
            <a:xfrm flipH="1">
              <a:off x="6814735"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4"/>
            <p:cNvSpPr/>
            <p:nvPr/>
          </p:nvSpPr>
          <p:spPr>
            <a:xfrm flipH="1">
              <a:off x="6421733" y="2194519"/>
              <a:ext cx="46012" cy="135666"/>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4"/>
            <p:cNvSpPr/>
            <p:nvPr/>
          </p:nvSpPr>
          <p:spPr>
            <a:xfrm flipH="1">
              <a:off x="6652980"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4"/>
            <p:cNvSpPr/>
            <p:nvPr/>
          </p:nvSpPr>
          <p:spPr>
            <a:xfrm flipH="1">
              <a:off x="630836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44"/>
          <p:cNvGrpSpPr/>
          <p:nvPr/>
        </p:nvGrpSpPr>
        <p:grpSpPr>
          <a:xfrm>
            <a:off x="6860560" y="3373705"/>
            <a:ext cx="2671746" cy="927514"/>
            <a:chOff x="5693125" y="1658500"/>
            <a:chExt cx="4037700" cy="1401714"/>
          </a:xfrm>
        </p:grpSpPr>
        <p:sp>
          <p:nvSpPr>
            <p:cNvPr id="1078" name="Google Shape;1078;p44"/>
            <p:cNvSpPr/>
            <p:nvPr/>
          </p:nvSpPr>
          <p:spPr>
            <a:xfrm flipH="1">
              <a:off x="6216329" y="2179103"/>
              <a:ext cx="3514496" cy="842692"/>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4"/>
            <p:cNvSpPr/>
            <p:nvPr/>
          </p:nvSpPr>
          <p:spPr>
            <a:xfrm flipH="1">
              <a:off x="5741263" y="1658500"/>
              <a:ext cx="3514259" cy="842692"/>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4"/>
            <p:cNvSpPr/>
            <p:nvPr/>
          </p:nvSpPr>
          <p:spPr>
            <a:xfrm flipH="1">
              <a:off x="5693125" y="2443555"/>
              <a:ext cx="96057" cy="96057"/>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4"/>
            <p:cNvSpPr/>
            <p:nvPr/>
          </p:nvSpPr>
          <p:spPr>
            <a:xfrm flipH="1">
              <a:off x="5899460" y="1832113"/>
              <a:ext cx="3514496" cy="842692"/>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4"/>
            <p:cNvSpPr/>
            <p:nvPr/>
          </p:nvSpPr>
          <p:spPr>
            <a:xfrm flipH="1">
              <a:off x="5851559" y="2617168"/>
              <a:ext cx="96057" cy="96057"/>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4"/>
            <p:cNvSpPr/>
            <p:nvPr/>
          </p:nvSpPr>
          <p:spPr>
            <a:xfrm flipH="1">
              <a:off x="6057895" y="2005489"/>
              <a:ext cx="3514496" cy="842692"/>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4"/>
            <p:cNvSpPr/>
            <p:nvPr/>
          </p:nvSpPr>
          <p:spPr>
            <a:xfrm flipH="1">
              <a:off x="5989359" y="2790544"/>
              <a:ext cx="96057" cy="96294"/>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4"/>
            <p:cNvSpPr/>
            <p:nvPr/>
          </p:nvSpPr>
          <p:spPr>
            <a:xfrm flipH="1">
              <a:off x="6168665" y="2964158"/>
              <a:ext cx="95820" cy="96057"/>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4"/>
          <p:cNvGrpSpPr/>
          <p:nvPr/>
        </p:nvGrpSpPr>
        <p:grpSpPr>
          <a:xfrm>
            <a:off x="7737998" y="539512"/>
            <a:ext cx="734710" cy="81702"/>
            <a:chOff x="7435722" y="539507"/>
            <a:chExt cx="1036701" cy="115268"/>
          </a:xfrm>
        </p:grpSpPr>
        <p:sp>
          <p:nvSpPr>
            <p:cNvPr id="1087" name="Google Shape;1087;p44"/>
            <p:cNvSpPr/>
            <p:nvPr/>
          </p:nvSpPr>
          <p:spPr>
            <a:xfrm flipH="1">
              <a:off x="8376365" y="549231"/>
              <a:ext cx="96057" cy="96057"/>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4"/>
            <p:cNvSpPr/>
            <p:nvPr/>
          </p:nvSpPr>
          <p:spPr>
            <a:xfrm flipH="1">
              <a:off x="8178797" y="539507"/>
              <a:ext cx="115031" cy="115268"/>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4"/>
            <p:cNvSpPr/>
            <p:nvPr/>
          </p:nvSpPr>
          <p:spPr>
            <a:xfrm flipH="1">
              <a:off x="8000203" y="549231"/>
              <a:ext cx="96057" cy="96057"/>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4"/>
            <p:cNvSpPr/>
            <p:nvPr/>
          </p:nvSpPr>
          <p:spPr>
            <a:xfrm flipH="1">
              <a:off x="7812121" y="549231"/>
              <a:ext cx="96057" cy="96057"/>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4"/>
            <p:cNvSpPr/>
            <p:nvPr/>
          </p:nvSpPr>
          <p:spPr>
            <a:xfrm flipH="1">
              <a:off x="7623803" y="549231"/>
              <a:ext cx="96057" cy="96057"/>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4"/>
            <p:cNvSpPr/>
            <p:nvPr/>
          </p:nvSpPr>
          <p:spPr>
            <a:xfrm flipH="1">
              <a:off x="7435722" y="549231"/>
              <a:ext cx="96294" cy="96057"/>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 name="图片 29">
            <a:extLst>
              <a:ext uri="{FF2B5EF4-FFF2-40B4-BE49-F238E27FC236}">
                <a16:creationId xmlns:a16="http://schemas.microsoft.com/office/drawing/2014/main" id="{E4DCAD1E-58E5-4F94-BB01-1FF3C948B9E2}"/>
              </a:ext>
            </a:extLst>
          </p:cNvPr>
          <p:cNvPicPr>
            <a:picLocks noChangeAspect="1"/>
          </p:cNvPicPr>
          <p:nvPr/>
        </p:nvPicPr>
        <p:blipFill>
          <a:blip r:embed="rId5"/>
          <a:stretch>
            <a:fillRect/>
          </a:stretch>
        </p:blipFill>
        <p:spPr>
          <a:xfrm>
            <a:off x="3259491" y="2103463"/>
            <a:ext cx="4223656" cy="28715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CDF4B68B-E011-4999-AC88-FA340269DB95}"/>
                  </a:ext>
                </a:extLst>
              </p:cNvPr>
              <p:cNvSpPr txBox="1"/>
              <p:nvPr/>
            </p:nvSpPr>
            <p:spPr>
              <a:xfrm>
                <a:off x="409575" y="2443163"/>
                <a:ext cx="2762477" cy="1345753"/>
              </a:xfrm>
              <a:prstGeom prst="rect">
                <a:avLst/>
              </a:prstGeom>
              <a:noFill/>
            </p:spPr>
            <p:txBody>
              <a:bodyPr wrap="square" rtlCol="0">
                <a:spAutoFit/>
              </a:bodyPr>
              <a:lstStyle/>
              <a:p>
                <a:pPr>
                  <a:lnSpc>
                    <a:spcPct val="150000"/>
                  </a:lnSpc>
                </a:pPr>
                <a:r>
                  <a:rPr lang="en-US" altLang="zh-CN" dirty="0"/>
                  <a:t>    </a:t>
                </a:r>
                <a:r>
                  <a:rPr lang="zh-CN" altLang="en-US" b="1" dirty="0">
                    <a:solidFill>
                      <a:schemeClr val="accent1"/>
                    </a:solidFill>
                    <a:latin typeface="黑体" panose="02010609060101010101" pitchFamily="49" charset="-122"/>
                    <a:ea typeface="黑体" panose="02010609060101010101" pitchFamily="49" charset="-122"/>
                  </a:rPr>
                  <a:t>显然，</a:t>
                </a:r>
                <a:r>
                  <a:rPr lang="en-US" altLang="zh-CN" b="1" dirty="0">
                    <a:solidFill>
                      <a:schemeClr val="accent1"/>
                    </a:solidFill>
                    <a:latin typeface="黑体" panose="02010609060101010101" pitchFamily="49" charset="-122"/>
                    <a:ea typeface="黑体" panose="02010609060101010101" pitchFamily="49" charset="-122"/>
                  </a:rPr>
                  <a:t>20</a:t>
                </a:r>
                <a:r>
                  <a:rPr lang="zh-CN" altLang="en-US" b="1" dirty="0">
                    <a:solidFill>
                      <a:schemeClr val="accent1"/>
                    </a:solidFill>
                    <a:latin typeface="黑体" panose="02010609060101010101" pitchFamily="49" charset="-122"/>
                    <a:ea typeface="黑体" panose="02010609060101010101" pitchFamily="49" charset="-122"/>
                  </a:rPr>
                  <a:t>个搜索队员的步行路程均为 </a:t>
                </a:r>
                <a14:m>
                  <m:oMath xmlns:m="http://schemas.openxmlformats.org/officeDocument/2006/math">
                    <m:sSub>
                      <m:sSubPr>
                        <m:ctrlPr>
                          <a:rPr lang="en-US" altLang="zh-CN" b="1" i="1" smtClean="0">
                            <a:solidFill>
                              <a:schemeClr val="accent1"/>
                            </a:solidFill>
                            <a:latin typeface="Cambria Math" panose="02040503050406030204" pitchFamily="18" charset="0"/>
                          </a:rPr>
                        </m:ctrlPr>
                      </m:sSubPr>
                      <m:e>
                        <m:r>
                          <a:rPr lang="en-US" altLang="zh-CN" b="1" i="1" smtClean="0">
                            <a:solidFill>
                              <a:schemeClr val="accent1"/>
                            </a:solidFill>
                            <a:latin typeface="Cambria Math" panose="02040503050406030204" pitchFamily="18" charset="0"/>
                          </a:rPr>
                          <m:t>𝑺</m:t>
                        </m:r>
                      </m:e>
                      <m:sub>
                        <m:r>
                          <a:rPr lang="en-US" altLang="zh-CN" b="1" i="1" smtClean="0">
                            <a:solidFill>
                              <a:schemeClr val="accent1"/>
                            </a:solidFill>
                            <a:latin typeface="Cambria Math" panose="02040503050406030204" pitchFamily="18" charset="0"/>
                          </a:rPr>
                          <m:t>𝒊𝒃</m:t>
                        </m:r>
                      </m:sub>
                    </m:sSub>
                    <m:r>
                      <a:rPr lang="en-US" altLang="zh-CN" b="1" i="1" smtClean="0">
                        <a:solidFill>
                          <a:schemeClr val="accent1"/>
                        </a:solidFill>
                        <a:latin typeface="Cambria Math" panose="02040503050406030204" pitchFamily="18" charset="0"/>
                      </a:rPr>
                      <m:t>=</m:t>
                    </m:r>
                    <m:r>
                      <a:rPr lang="en-US" altLang="zh-CN" b="1" i="1" smtClean="0">
                        <a:solidFill>
                          <a:schemeClr val="accent1"/>
                        </a:solidFill>
                        <a:latin typeface="Cambria Math" panose="02040503050406030204" pitchFamily="18" charset="0"/>
                      </a:rPr>
                      <m:t>𝟖𝟎𝟎</m:t>
                    </m:r>
                    <m:r>
                      <a:rPr lang="en-US" altLang="zh-CN" b="1" i="1" smtClean="0">
                        <a:solidFill>
                          <a:schemeClr val="accent1"/>
                        </a:solidFill>
                        <a:latin typeface="Cambria Math" panose="02040503050406030204" pitchFamily="18" charset="0"/>
                      </a:rPr>
                      <m:t>𝒎</m:t>
                    </m:r>
                  </m:oMath>
                </a14:m>
                <a:r>
                  <a:rPr lang="en-US" altLang="zh-CN" dirty="0"/>
                  <a:t>,</a:t>
                </a: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b="1" i="1" smtClean="0">
                              <a:solidFill>
                                <a:srgbClr val="7030A0"/>
                              </a:solidFill>
                              <a:latin typeface="Cambria Math" panose="02040503050406030204" pitchFamily="18" charset="0"/>
                            </a:rPr>
                          </m:ctrlPr>
                        </m:sSubPr>
                        <m:e>
                          <m:r>
                            <a:rPr lang="en-US" altLang="zh-CN" b="1" i="1" smtClean="0">
                              <a:solidFill>
                                <a:srgbClr val="7030A0"/>
                              </a:solidFill>
                              <a:latin typeface="Cambria Math" panose="02040503050406030204" pitchFamily="18" charset="0"/>
                            </a:rPr>
                            <m:t>𝑻</m:t>
                          </m:r>
                        </m:e>
                        <m:sub>
                          <m:r>
                            <a:rPr lang="en-US" altLang="zh-CN" b="1" i="1" smtClean="0">
                              <a:solidFill>
                                <a:srgbClr val="7030A0"/>
                              </a:solidFill>
                              <a:latin typeface="Cambria Math" panose="02040503050406030204" pitchFamily="18" charset="0"/>
                            </a:rPr>
                            <m:t>𝒊𝒃</m:t>
                          </m:r>
                        </m:sub>
                      </m:sSub>
                      <m:r>
                        <a:rPr lang="en-US" altLang="zh-CN" b="1" i="1" smtClean="0">
                          <a:solidFill>
                            <a:srgbClr val="7030A0"/>
                          </a:solidFill>
                          <a:latin typeface="Cambria Math" panose="02040503050406030204" pitchFamily="18" charset="0"/>
                        </a:rPr>
                        <m:t>=</m:t>
                      </m:r>
                      <m:f>
                        <m:fPr>
                          <m:ctrlPr>
                            <a:rPr lang="en-US" altLang="zh-CN" b="1" i="1" smtClean="0">
                              <a:solidFill>
                                <a:srgbClr val="7030A0"/>
                              </a:solidFill>
                              <a:latin typeface="Cambria Math" panose="02040503050406030204" pitchFamily="18" charset="0"/>
                            </a:rPr>
                          </m:ctrlPr>
                        </m:fPr>
                        <m:num>
                          <m:r>
                            <a:rPr lang="en-US" altLang="zh-CN" b="1" i="1" smtClean="0">
                              <a:solidFill>
                                <a:srgbClr val="7030A0"/>
                              </a:solidFill>
                              <a:latin typeface="Cambria Math" panose="02040503050406030204" pitchFamily="18" charset="0"/>
                            </a:rPr>
                            <m:t>𝟖𝟎𝟎</m:t>
                          </m:r>
                        </m:num>
                        <m:den>
                          <m:r>
                            <a:rPr lang="en-US" altLang="zh-CN" b="1" i="1" smtClean="0">
                              <a:solidFill>
                                <a:srgbClr val="7030A0"/>
                              </a:solidFill>
                              <a:latin typeface="Cambria Math" panose="02040503050406030204" pitchFamily="18" charset="0"/>
                            </a:rPr>
                            <m:t>𝟏</m:t>
                          </m:r>
                          <m:r>
                            <a:rPr lang="en-US" altLang="zh-CN" b="1" i="1" smtClean="0">
                              <a:solidFill>
                                <a:srgbClr val="7030A0"/>
                              </a:solidFill>
                              <a:latin typeface="Cambria Math" panose="02040503050406030204" pitchFamily="18" charset="0"/>
                            </a:rPr>
                            <m:t>.</m:t>
                          </m:r>
                          <m:r>
                            <a:rPr lang="en-US" altLang="zh-CN" b="1" i="1" smtClean="0">
                              <a:solidFill>
                                <a:srgbClr val="7030A0"/>
                              </a:solidFill>
                              <a:latin typeface="Cambria Math" panose="02040503050406030204" pitchFamily="18" charset="0"/>
                            </a:rPr>
                            <m:t>𝟐</m:t>
                          </m:r>
                          <m:r>
                            <a:rPr lang="en-US" altLang="zh-CN" b="1" i="1">
                              <a:solidFill>
                                <a:srgbClr val="7030A0"/>
                              </a:solidFill>
                              <a:latin typeface="Cambria Math" panose="02040503050406030204" pitchFamily="18" charset="0"/>
                              <a:ea typeface="Cambria Math" panose="02040503050406030204" pitchFamily="18" charset="0"/>
                            </a:rPr>
                            <m:t>×</m:t>
                          </m:r>
                          <m:r>
                            <a:rPr lang="en-US" altLang="zh-CN" b="1" i="1">
                              <a:solidFill>
                                <a:srgbClr val="7030A0"/>
                              </a:solidFill>
                              <a:latin typeface="Cambria Math" panose="02040503050406030204" pitchFamily="18" charset="0"/>
                              <a:ea typeface="Cambria Math" panose="02040503050406030204" pitchFamily="18" charset="0"/>
                            </a:rPr>
                            <m:t>𝟔𝟎</m:t>
                          </m:r>
                          <m:r>
                            <a:rPr lang="en-US" altLang="zh-CN" b="1" i="1">
                              <a:solidFill>
                                <a:srgbClr val="7030A0"/>
                              </a:solidFill>
                              <a:latin typeface="Cambria Math" panose="02040503050406030204" pitchFamily="18" charset="0"/>
                              <a:ea typeface="Cambria Math" panose="02040503050406030204" pitchFamily="18" charset="0"/>
                            </a:rPr>
                            <m:t>×</m:t>
                          </m:r>
                          <m:r>
                            <a:rPr lang="en-US" altLang="zh-CN" b="1" i="1">
                              <a:solidFill>
                                <a:srgbClr val="7030A0"/>
                              </a:solidFill>
                              <a:latin typeface="Cambria Math" panose="02040503050406030204" pitchFamily="18" charset="0"/>
                              <a:ea typeface="Cambria Math" panose="02040503050406030204" pitchFamily="18" charset="0"/>
                            </a:rPr>
                            <m:t>𝟔𝟎</m:t>
                          </m:r>
                        </m:den>
                      </m:f>
                      <m:r>
                        <a:rPr lang="en-US" altLang="zh-CN" b="1" i="0" smtClean="0">
                          <a:solidFill>
                            <a:srgbClr val="7030A0"/>
                          </a:solidFill>
                          <a:latin typeface="Cambria Math" panose="02040503050406030204" pitchFamily="18" charset="0"/>
                        </a:rPr>
                        <m:t>=</m:t>
                      </m:r>
                      <m:r>
                        <a:rPr lang="en-US" altLang="zh-CN" b="1" i="0" smtClean="0">
                          <a:solidFill>
                            <a:srgbClr val="7030A0"/>
                          </a:solidFill>
                          <a:latin typeface="Cambria Math" panose="02040503050406030204" pitchFamily="18" charset="0"/>
                        </a:rPr>
                        <m:t>𝟎</m:t>
                      </m:r>
                      <m:r>
                        <a:rPr lang="en-US" altLang="zh-CN" b="1" i="0" smtClean="0">
                          <a:solidFill>
                            <a:srgbClr val="7030A0"/>
                          </a:solidFill>
                          <a:latin typeface="Cambria Math" panose="02040503050406030204" pitchFamily="18" charset="0"/>
                        </a:rPr>
                        <m:t>.</m:t>
                      </m:r>
                      <m:r>
                        <a:rPr lang="en-US" altLang="zh-CN" b="1" i="0" smtClean="0">
                          <a:solidFill>
                            <a:srgbClr val="7030A0"/>
                          </a:solidFill>
                          <a:latin typeface="Cambria Math" panose="02040503050406030204" pitchFamily="18" charset="0"/>
                        </a:rPr>
                        <m:t>𝟏𝟖𝟓𝟏𝐡</m:t>
                      </m:r>
                    </m:oMath>
                  </m:oMathPara>
                </a14:m>
                <a:endParaRPr lang="zh-CN" altLang="en-US" b="1" dirty="0">
                  <a:solidFill>
                    <a:srgbClr val="7030A0"/>
                  </a:solidFill>
                </a:endParaRPr>
              </a:p>
            </p:txBody>
          </p:sp>
        </mc:Choice>
        <mc:Fallback>
          <p:sp>
            <p:nvSpPr>
              <p:cNvPr id="2" name="文本框 1">
                <a:extLst>
                  <a:ext uri="{FF2B5EF4-FFF2-40B4-BE49-F238E27FC236}">
                    <a16:creationId xmlns:a16="http://schemas.microsoft.com/office/drawing/2014/main" id="{CDF4B68B-E011-4999-AC88-FA340269DB95}"/>
                  </a:ext>
                </a:extLst>
              </p:cNvPr>
              <p:cNvSpPr txBox="1">
                <a:spLocks noRot="1" noChangeAspect="1" noMove="1" noResize="1" noEditPoints="1" noAdjustHandles="1" noChangeArrowheads="1" noChangeShapeType="1" noTextEdit="1"/>
              </p:cNvSpPr>
              <p:nvPr/>
            </p:nvSpPr>
            <p:spPr>
              <a:xfrm>
                <a:off x="409575" y="2443163"/>
                <a:ext cx="2762477" cy="1345753"/>
              </a:xfrm>
              <a:prstGeom prst="rect">
                <a:avLst/>
              </a:prstGeom>
              <a:blipFill>
                <a:blip r:embed="rId6"/>
                <a:stretch>
                  <a:fillRect l="-662"/>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6">
                                            <p:txEl>
                                              <p:pRg st="0" end="0"/>
                                            </p:txEl>
                                          </p:spTgt>
                                        </p:tgtEl>
                                        <p:attrNameLst>
                                          <p:attrName>style.visibility</p:attrName>
                                        </p:attrNameLst>
                                      </p:cBhvr>
                                      <p:to>
                                        <p:strVal val="visible"/>
                                      </p:to>
                                    </p:set>
                                    <p:animEffect transition="in" filter="fade">
                                      <p:cBhvr>
                                        <p:cTn id="7" dur="500"/>
                                        <p:tgtEl>
                                          <p:spTgt spid="10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66">
                                            <p:txEl>
                                              <p:pRg st="1" end="1"/>
                                            </p:txEl>
                                          </p:spTgt>
                                        </p:tgtEl>
                                        <p:attrNameLst>
                                          <p:attrName>style.visibility</p:attrName>
                                        </p:attrNameLst>
                                      </p:cBhvr>
                                      <p:to>
                                        <p:strVal val="visible"/>
                                      </p:to>
                                    </p:set>
                                    <p:animEffect transition="in" filter="fade">
                                      <p:cBhvr>
                                        <p:cTn id="12" dur="500"/>
                                        <p:tgtEl>
                                          <p:spTgt spid="10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66">
                                            <p:txEl>
                                              <p:pRg st="2" end="2"/>
                                            </p:txEl>
                                          </p:spTgt>
                                        </p:tgtEl>
                                        <p:attrNameLst>
                                          <p:attrName>style.visibility</p:attrName>
                                        </p:attrNameLst>
                                      </p:cBhvr>
                                      <p:to>
                                        <p:strVal val="visible"/>
                                      </p:to>
                                    </p:set>
                                    <p:animEffect transition="in" filter="fade">
                                      <p:cBhvr>
                                        <p:cTn id="17" dur="500"/>
                                        <p:tgtEl>
                                          <p:spTgt spid="1066">
                                            <p:txEl>
                                              <p:pRg st="2" end="2"/>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0" end="0"/>
                                            </p:txEl>
                                          </p:spTgt>
                                        </p:tgtEl>
                                        <p:attrNameLst>
                                          <p:attrName>style.visibility</p:attrName>
                                        </p:attrNameLst>
                                      </p:cBhvr>
                                      <p:to>
                                        <p:strVal val="visible"/>
                                      </p:to>
                                    </p:set>
                                    <p:animEffect transition="in" filter="fade">
                                      <p:cBhvr>
                                        <p:cTn id="26" dur="500"/>
                                        <p:tgtEl>
                                          <p:spTgt spid="2">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1" end="1"/>
                                            </p:txEl>
                                          </p:spTgt>
                                        </p:tgtEl>
                                        <p:attrNameLst>
                                          <p:attrName>style.visibility</p:attrName>
                                        </p:attrNameLst>
                                      </p:cBhvr>
                                      <p:to>
                                        <p:strVal val="visible"/>
                                      </p:to>
                                    </p:set>
                                    <p:animEffect transition="in" filter="fade">
                                      <p:cBhvr>
                                        <p:cTn id="2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65" name="Google Shape;1065;p44"/>
              <p:cNvSpPr txBox="1">
                <a:spLocks noGrp="1"/>
              </p:cNvSpPr>
              <p:nvPr>
                <p:ph type="title"/>
              </p:nvPr>
            </p:nvSpPr>
            <p:spPr>
              <a:xfrm>
                <a:off x="671292" y="674929"/>
                <a:ext cx="7759200" cy="612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altLang="zh-CN" sz="3200" dirty="0"/>
                  <a:t>“</a:t>
                </a:r>
                <a:r>
                  <a:rPr lang="zh-CN" altLang="en-US" sz="3200" dirty="0"/>
                  <a:t>地毯式”搜索时间时间</a:t>
                </a:r>
                <a14:m>
                  <m:oMath xmlns:m="http://schemas.openxmlformats.org/officeDocument/2006/math">
                    <m:sSub>
                      <m:sSubPr>
                        <m:ctrlPr>
                          <a:rPr lang="en-US" altLang="zh-CN" sz="3200" b="1" i="1" smtClean="0">
                            <a:latin typeface="Cambria Math" panose="02040503050406030204" pitchFamily="18" charset="0"/>
                          </a:rPr>
                        </m:ctrlPr>
                      </m:sSubPr>
                      <m:e>
                        <m:r>
                          <a:rPr lang="en-US" altLang="zh-CN" sz="3200" b="1" i="1" smtClean="0">
                            <a:latin typeface="Cambria Math" panose="02040503050406030204" pitchFamily="18" charset="0"/>
                          </a:rPr>
                          <m:t>𝑻</m:t>
                        </m:r>
                      </m:e>
                      <m:sub>
                        <m:r>
                          <a:rPr lang="en-US" altLang="zh-CN" sz="3200" b="1" i="1" smtClean="0">
                            <a:latin typeface="Cambria Math" panose="02040503050406030204" pitchFamily="18" charset="0"/>
                          </a:rPr>
                          <m:t>𝒊𝒔</m:t>
                        </m:r>
                        <m:r>
                          <a:rPr lang="en-US" altLang="zh-CN" sz="3200" b="1" i="1" smtClean="0">
                            <a:latin typeface="Cambria Math" panose="02040503050406030204" pitchFamily="18" charset="0"/>
                          </a:rPr>
                          <m:t>𝟏</m:t>
                        </m:r>
                      </m:sub>
                    </m:sSub>
                  </m:oMath>
                </a14:m>
                <a:r>
                  <a:rPr lang="zh-CN" altLang="en-US" sz="3200" dirty="0"/>
                  <a:t>的计算</a:t>
                </a:r>
                <a:endParaRPr sz="3200" dirty="0"/>
              </a:p>
            </p:txBody>
          </p:sp>
        </mc:Choice>
        <mc:Fallback>
          <p:sp>
            <p:nvSpPr>
              <p:cNvPr id="1065" name="Google Shape;1065;p44"/>
              <p:cNvSpPr txBox="1">
                <a:spLocks noGrp="1" noRot="1" noChangeAspect="1" noMove="1" noResize="1" noEditPoints="1" noAdjustHandles="1" noChangeArrowheads="1" noChangeShapeType="1" noTextEdit="1"/>
              </p:cNvSpPr>
              <p:nvPr>
                <p:ph type="title"/>
              </p:nvPr>
            </p:nvSpPr>
            <p:spPr>
              <a:xfrm>
                <a:off x="671292" y="674929"/>
                <a:ext cx="7759200" cy="612900"/>
              </a:xfrm>
              <a:prstGeom prst="rect">
                <a:avLst/>
              </a:prstGeom>
              <a:blipFill>
                <a:blip r:embed="rId3"/>
                <a:stretch>
                  <a:fillRect t="-7000" b="-36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66" name="Google Shape;1066;p44"/>
              <p:cNvSpPr txBox="1">
                <a:spLocks noGrp="1"/>
              </p:cNvSpPr>
              <p:nvPr>
                <p:ph type="subTitle" idx="1"/>
              </p:nvPr>
            </p:nvSpPr>
            <p:spPr>
              <a:xfrm>
                <a:off x="645432" y="1473236"/>
                <a:ext cx="8085124" cy="2739000"/>
              </a:xfrm>
              <a:prstGeom prst="rect">
                <a:avLst/>
              </a:prstGeom>
            </p:spPr>
            <p:txBody>
              <a:bodyPr spcFirstLastPara="1" wrap="square" lIns="91425" tIns="91425" rIns="91425" bIns="91425" anchor="t" anchorCtr="0">
                <a:noAutofit/>
              </a:bodyPr>
              <a:lstStyle/>
              <a:p>
                <a:pPr marL="0" lvl="0" indent="0">
                  <a:lnSpc>
                    <a:spcPct val="150000"/>
                  </a:lnSpc>
                </a:pPr>
                <a:r>
                  <a:rPr lang="en-US" altLang="zh-CN" sz="1800"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在图一中， 可计算</a:t>
                </a:r>
                <a14:m>
                  <m:oMath xmlns:m="http://schemas.openxmlformats.org/officeDocument/2006/math">
                    <m:sSub>
                      <m:sSubPr>
                        <m:ctrlPr>
                          <a:rPr lang="en-US" altLang="zh-CN" sz="1800" b="1" i="1" smtClean="0">
                            <a:solidFill>
                              <a:schemeClr val="accent1"/>
                            </a:solidFill>
                            <a:latin typeface="Cambria Math" panose="02040503050406030204" pitchFamily="18" charset="0"/>
                            <a:ea typeface="黑体" panose="02010609060101010101" pitchFamily="49" charset="-122"/>
                          </a:rPr>
                        </m:ctrlPr>
                      </m:sSubPr>
                      <m:e>
                        <m:r>
                          <a:rPr lang="en-US" altLang="zh-CN" sz="1800" b="1" i="1" smtClean="0">
                            <a:solidFill>
                              <a:schemeClr val="accent1"/>
                            </a:solidFill>
                            <a:latin typeface="Cambria Math" panose="02040503050406030204" pitchFamily="18" charset="0"/>
                            <a:ea typeface="黑体" panose="02010609060101010101" pitchFamily="49" charset="-122"/>
                          </a:rPr>
                          <m:t> </m:t>
                        </m:r>
                        <m:r>
                          <a:rPr lang="en-US" altLang="zh-CN" sz="1800" b="1" i="1" smtClean="0">
                            <a:solidFill>
                              <a:schemeClr val="accent1"/>
                            </a:solidFill>
                            <a:latin typeface="Cambria Math" panose="02040503050406030204" pitchFamily="18" charset="0"/>
                            <a:ea typeface="黑体" panose="02010609060101010101" pitchFamily="49" charset="-122"/>
                          </a:rPr>
                          <m:t>𝑺</m:t>
                        </m:r>
                      </m:e>
                      <m:sub>
                        <m:r>
                          <a:rPr lang="en-US" altLang="zh-CN" sz="1800" b="1" i="1" smtClean="0">
                            <a:solidFill>
                              <a:schemeClr val="accent1"/>
                            </a:solidFill>
                            <a:latin typeface="Cambria Math" panose="02040503050406030204" pitchFamily="18" charset="0"/>
                            <a:ea typeface="黑体" panose="02010609060101010101" pitchFamily="49" charset="-122"/>
                          </a:rPr>
                          <m:t>𝟏</m:t>
                        </m:r>
                        <m:r>
                          <a:rPr lang="en-US" altLang="zh-CN" sz="1800" b="1" i="1" smtClean="0">
                            <a:solidFill>
                              <a:schemeClr val="accent1"/>
                            </a:solidFill>
                            <a:latin typeface="Cambria Math" panose="02040503050406030204" pitchFamily="18" charset="0"/>
                            <a:ea typeface="黑体" panose="02010609060101010101" pitchFamily="49" charset="-122"/>
                          </a:rPr>
                          <m:t>𝒔</m:t>
                        </m:r>
                      </m:sub>
                    </m:sSub>
                    <m:r>
                      <a:rPr lang="en-US" altLang="zh-CN" sz="1800" b="1" i="1" smtClean="0">
                        <a:solidFill>
                          <a:schemeClr val="accent1"/>
                        </a:solidFill>
                        <a:latin typeface="Cambria Math" panose="02040503050406030204" pitchFamily="18" charset="0"/>
                        <a:ea typeface="黑体" panose="02010609060101010101" pitchFamily="49" charset="-122"/>
                      </a:rPr>
                      <m:t>=</m:t>
                    </m:r>
                    <m:r>
                      <a:rPr lang="en-US" altLang="zh-CN" sz="1800" b="1" i="0" smtClean="0">
                        <a:solidFill>
                          <a:schemeClr val="accent1"/>
                        </a:solidFill>
                        <a:latin typeface="Cambria Math" panose="02040503050406030204" pitchFamily="18" charset="0"/>
                        <a:ea typeface="黑体" panose="02010609060101010101" pitchFamily="49" charset="-122"/>
                      </a:rPr>
                      <m:t>𝟗𝟗𝟐𝟖𝟎𝐦</m:t>
                    </m:r>
                    <m:r>
                      <a:rPr lang="en-US" altLang="zh-CN" sz="1800" b="1" i="0" smtClean="0">
                        <a:solidFill>
                          <a:schemeClr val="accent1"/>
                        </a:solidFill>
                        <a:latin typeface="Cambria Math" panose="02040503050406030204" pitchFamily="18" charset="0"/>
                        <a:ea typeface="黑体" panose="02010609060101010101" pitchFamily="49" charset="-122"/>
                      </a:rPr>
                      <m:t>,  </m:t>
                    </m:r>
                    <m:sSub>
                      <m:sSubPr>
                        <m:ctrlPr>
                          <a:rPr lang="en-US" altLang="zh-CN" sz="1800" b="1" i="1" smtClean="0">
                            <a:solidFill>
                              <a:schemeClr val="accent1"/>
                            </a:solidFill>
                            <a:latin typeface="Cambria Math" panose="02040503050406030204" pitchFamily="18" charset="0"/>
                            <a:ea typeface="黑体" panose="02010609060101010101" pitchFamily="49" charset="-122"/>
                          </a:rPr>
                        </m:ctrlPr>
                      </m:sSubPr>
                      <m:e>
                        <m:r>
                          <a:rPr lang="en-US" altLang="zh-CN" sz="1800" b="1" i="0" smtClean="0">
                            <a:solidFill>
                              <a:schemeClr val="accent1"/>
                            </a:solidFill>
                            <a:latin typeface="Cambria Math" panose="02040503050406030204" pitchFamily="18" charset="0"/>
                            <a:ea typeface="黑体" panose="02010609060101010101" pitchFamily="49" charset="-122"/>
                          </a:rPr>
                          <m:t>𝐒</m:t>
                        </m:r>
                      </m:e>
                      <m:sub>
                        <m:r>
                          <a:rPr lang="en-US" altLang="zh-CN" sz="1800" b="1" i="1" smtClean="0">
                            <a:solidFill>
                              <a:schemeClr val="accent1"/>
                            </a:solidFill>
                            <a:latin typeface="Cambria Math" panose="02040503050406030204" pitchFamily="18" charset="0"/>
                            <a:ea typeface="黑体" panose="02010609060101010101" pitchFamily="49" charset="-122"/>
                          </a:rPr>
                          <m:t>𝟐𝟎</m:t>
                        </m:r>
                        <m:r>
                          <a:rPr lang="en-US" altLang="zh-CN" sz="1800" b="1" i="1" smtClean="0">
                            <a:solidFill>
                              <a:schemeClr val="accent1"/>
                            </a:solidFill>
                            <a:latin typeface="Cambria Math" panose="02040503050406030204" pitchFamily="18" charset="0"/>
                            <a:ea typeface="黑体" panose="02010609060101010101" pitchFamily="49" charset="-122"/>
                          </a:rPr>
                          <m:t>𝒔</m:t>
                        </m:r>
                      </m:sub>
                    </m:sSub>
                    <m:r>
                      <a:rPr lang="en-US" altLang="zh-CN" sz="1800" b="1" i="1" smtClean="0">
                        <a:solidFill>
                          <a:schemeClr val="accent1"/>
                        </a:solidFill>
                        <a:latin typeface="Cambria Math" panose="02040503050406030204" pitchFamily="18" charset="0"/>
                        <a:ea typeface="黑体" panose="02010609060101010101" pitchFamily="49" charset="-122"/>
                      </a:rPr>
                      <m:t>=</m:t>
                    </m:r>
                    <m:r>
                      <a:rPr lang="en-US" altLang="zh-CN" sz="1800" b="1" i="1" smtClean="0">
                        <a:solidFill>
                          <a:schemeClr val="accent1"/>
                        </a:solidFill>
                        <a:latin typeface="Cambria Math" panose="02040503050406030204" pitchFamily="18" charset="0"/>
                        <a:ea typeface="黑体" panose="02010609060101010101" pitchFamily="49" charset="-122"/>
                      </a:rPr>
                      <m:t>𝟏𝟎𝟐𝟑𝟐𝟎</m:t>
                    </m:r>
                    <m:r>
                      <a:rPr lang="en-US" altLang="zh-CN" sz="1800" b="1" i="0" smtClean="0">
                        <a:solidFill>
                          <a:schemeClr val="accent1"/>
                        </a:solidFill>
                        <a:latin typeface="Cambria Math" panose="02040503050406030204" pitchFamily="18" charset="0"/>
                        <a:ea typeface="黑体" panose="02010609060101010101" pitchFamily="49" charset="-122"/>
                      </a:rPr>
                      <m:t>𝐦</m:t>
                    </m:r>
                  </m:oMath>
                </a14:m>
                <a:r>
                  <a:rPr lang="zh-CN" altLang="en-US" sz="1800" dirty="0">
                    <a:latin typeface="黑体" panose="02010609060101010101" pitchFamily="49" charset="-122"/>
                    <a:ea typeface="黑体" panose="02010609060101010101" pitchFamily="49" charset="-122"/>
                  </a:rPr>
                  <a:t>；且可以发现 </a:t>
                </a:r>
                <a:r>
                  <a:rPr lang="en-US" altLang="zh-CN" sz="1800" dirty="0">
                    <a:latin typeface="黑体" panose="02010609060101010101" pitchFamily="49" charset="-122"/>
                    <a:ea typeface="黑体" panose="02010609060101010101" pitchFamily="49" charset="-122"/>
                  </a:rPr>
                  <a:t>20 </a:t>
                </a:r>
                <a:r>
                  <a:rPr lang="zh-CN" altLang="en-US" sz="1800" dirty="0">
                    <a:latin typeface="黑体" panose="02010609060101010101" pitchFamily="49" charset="-122"/>
                    <a:ea typeface="黑体" panose="02010609060101010101" pitchFamily="49" charset="-122"/>
                  </a:rPr>
                  <a:t>个搜索队员的搜索路程呈公差为</a:t>
                </a:r>
                <a:r>
                  <a:rPr lang="zh-CN" altLang="en-US" sz="1800" b="1" dirty="0">
                    <a:latin typeface="黑体" panose="02010609060101010101" pitchFamily="49" charset="-122"/>
                    <a:ea typeface="黑体" panose="02010609060101010101" pitchFamily="49" charset="-122"/>
                  </a:rPr>
                  <a:t> </a:t>
                </a:r>
                <a14:m>
                  <m:oMath xmlns:m="http://schemas.openxmlformats.org/officeDocument/2006/math">
                    <m:r>
                      <a:rPr lang="en-US" altLang="zh-CN" sz="1800" b="1" i="1" smtClean="0">
                        <a:solidFill>
                          <a:schemeClr val="accent1"/>
                        </a:solidFill>
                        <a:latin typeface="Cambria Math" panose="02040503050406030204" pitchFamily="18" charset="0"/>
                        <a:ea typeface="黑体" panose="02010609060101010101" pitchFamily="49" charset="-122"/>
                      </a:rPr>
                      <m:t>𝒅</m:t>
                    </m:r>
                    <m:r>
                      <a:rPr lang="en-US" altLang="zh-CN" sz="1800" b="1" i="1" smtClean="0">
                        <a:solidFill>
                          <a:schemeClr val="accent1"/>
                        </a:solidFill>
                        <a:latin typeface="Cambria Math" panose="02040503050406030204" pitchFamily="18" charset="0"/>
                        <a:ea typeface="黑体" panose="02010609060101010101" pitchFamily="49" charset="-122"/>
                      </a:rPr>
                      <m:t>=</m:t>
                    </m:r>
                    <m:r>
                      <a:rPr lang="en-US" altLang="zh-CN" sz="1800" b="1" i="1" smtClean="0">
                        <a:solidFill>
                          <a:schemeClr val="accent1"/>
                        </a:solidFill>
                        <a:latin typeface="Cambria Math" panose="02040503050406030204" pitchFamily="18" charset="0"/>
                        <a:ea typeface="黑体" panose="02010609060101010101" pitchFamily="49" charset="-122"/>
                      </a:rPr>
                      <m:t>𝟏𝟔𝟎</m:t>
                    </m:r>
                    <m:r>
                      <a:rPr lang="en-US" altLang="zh-CN" sz="1800" b="1" i="1" smtClean="0">
                        <a:solidFill>
                          <a:schemeClr val="accent1"/>
                        </a:solidFill>
                        <a:latin typeface="Cambria Math" panose="02040503050406030204" pitchFamily="18" charset="0"/>
                        <a:ea typeface="黑体" panose="02010609060101010101" pitchFamily="49" charset="-122"/>
                      </a:rPr>
                      <m:t>𝒎</m:t>
                    </m:r>
                  </m:oMath>
                </a14:m>
                <a:r>
                  <a:rPr lang="zh-CN" altLang="en-US" sz="1800" b="1" dirty="0">
                    <a:solidFill>
                      <a:schemeClr val="accent1"/>
                    </a:solidFill>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的等差数列。所以：</a:t>
                </a:r>
                <a:endParaRPr lang="en-US" altLang="zh-CN" sz="1800" dirty="0">
                  <a:latin typeface="黑体" panose="02010609060101010101" pitchFamily="49" charset="-122"/>
                  <a:ea typeface="黑体" panose="02010609060101010101" pitchFamily="49" charset="-122"/>
                </a:endParaRPr>
              </a:p>
              <a:p>
                <a:pPr marL="0" lvl="0" indent="0">
                  <a:lnSpc>
                    <a:spcPct val="150000"/>
                  </a:lnSpc>
                </a:pPr>
                <a14:m>
                  <m:oMathPara xmlns:m="http://schemas.openxmlformats.org/officeDocument/2006/math">
                    <m:oMathParaPr>
                      <m:jc m:val="centerGroup"/>
                    </m:oMathParaPr>
                    <m:oMath xmlns:m="http://schemas.openxmlformats.org/officeDocument/2006/math">
                      <m:sSub>
                        <m:sSubPr>
                          <m:ctrlPr>
                            <a:rPr lang="en-US" altLang="zh-CN" sz="1800" b="1" i="1" smtClean="0">
                              <a:solidFill>
                                <a:srgbClr val="6600CC"/>
                              </a:solidFill>
                              <a:latin typeface="Cambria Math" panose="02040503050406030204" pitchFamily="18" charset="0"/>
                              <a:ea typeface="黑体" panose="02010609060101010101" pitchFamily="49" charset="-122"/>
                            </a:rPr>
                          </m:ctrlPr>
                        </m:sSubPr>
                        <m:e>
                          <m:r>
                            <a:rPr lang="en-US" altLang="zh-CN" sz="1800" b="1" i="1" smtClean="0">
                              <a:solidFill>
                                <a:srgbClr val="6600CC"/>
                              </a:solidFill>
                              <a:latin typeface="Cambria Math" panose="02040503050406030204" pitchFamily="18" charset="0"/>
                              <a:ea typeface="黑体" panose="02010609060101010101" pitchFamily="49" charset="-122"/>
                            </a:rPr>
                            <m:t>𝑻</m:t>
                          </m:r>
                        </m:e>
                        <m:sub>
                          <m:r>
                            <a:rPr lang="en-US" altLang="zh-CN" sz="1800" b="1" i="1" smtClean="0">
                              <a:solidFill>
                                <a:srgbClr val="6600CC"/>
                              </a:solidFill>
                              <a:latin typeface="Cambria Math" panose="02040503050406030204" pitchFamily="18" charset="0"/>
                              <a:ea typeface="黑体" panose="02010609060101010101" pitchFamily="49" charset="-122"/>
                            </a:rPr>
                            <m:t>𝒊𝒔</m:t>
                          </m:r>
                          <m:r>
                            <a:rPr lang="en-US" altLang="zh-CN" sz="1800" b="1" i="1" smtClean="0">
                              <a:solidFill>
                                <a:srgbClr val="6600CC"/>
                              </a:solidFill>
                              <a:latin typeface="Cambria Math" panose="02040503050406030204" pitchFamily="18" charset="0"/>
                              <a:ea typeface="黑体" panose="02010609060101010101" pitchFamily="49" charset="-122"/>
                            </a:rPr>
                            <m:t>𝟏</m:t>
                          </m:r>
                        </m:sub>
                      </m:sSub>
                      <m:r>
                        <a:rPr lang="en-US" altLang="zh-CN" sz="1800" b="1" i="1" smtClean="0">
                          <a:solidFill>
                            <a:srgbClr val="6600CC"/>
                          </a:solidFill>
                          <a:latin typeface="Cambria Math" panose="02040503050406030204" pitchFamily="18" charset="0"/>
                          <a:ea typeface="黑体" panose="02010609060101010101" pitchFamily="49" charset="-122"/>
                        </a:rPr>
                        <m:t>=</m:t>
                      </m:r>
                      <m:f>
                        <m:fPr>
                          <m:ctrlPr>
                            <a:rPr lang="en-US" altLang="zh-CN" sz="1800" b="1" i="1" smtClean="0">
                              <a:solidFill>
                                <a:srgbClr val="6600CC"/>
                              </a:solidFill>
                              <a:latin typeface="Cambria Math" panose="02040503050406030204" pitchFamily="18" charset="0"/>
                              <a:ea typeface="黑体" panose="02010609060101010101" pitchFamily="49" charset="-122"/>
                            </a:rPr>
                          </m:ctrlPr>
                        </m:fPr>
                        <m:num>
                          <m:sSub>
                            <m:sSubPr>
                              <m:ctrlPr>
                                <a:rPr lang="en-US" altLang="zh-CN" sz="1800" b="1" i="1" smtClean="0">
                                  <a:solidFill>
                                    <a:srgbClr val="6600CC"/>
                                  </a:solidFill>
                                  <a:latin typeface="Cambria Math" panose="02040503050406030204" pitchFamily="18" charset="0"/>
                                  <a:ea typeface="黑体" panose="02010609060101010101" pitchFamily="49" charset="-122"/>
                                </a:rPr>
                              </m:ctrlPr>
                            </m:sSubPr>
                            <m:e>
                              <m:r>
                                <a:rPr lang="en-US" altLang="zh-CN" sz="1800" b="1" i="1" smtClean="0">
                                  <a:solidFill>
                                    <a:srgbClr val="6600CC"/>
                                  </a:solidFill>
                                  <a:latin typeface="Cambria Math" panose="02040503050406030204" pitchFamily="18" charset="0"/>
                                  <a:ea typeface="黑体" panose="02010609060101010101" pitchFamily="49" charset="-122"/>
                                </a:rPr>
                                <m:t>𝑺</m:t>
                              </m:r>
                            </m:e>
                            <m:sub>
                              <m:r>
                                <a:rPr lang="en-US" altLang="zh-CN" sz="1800" b="1" i="1" smtClean="0">
                                  <a:solidFill>
                                    <a:srgbClr val="6600CC"/>
                                  </a:solidFill>
                                  <a:latin typeface="Cambria Math" panose="02040503050406030204" pitchFamily="18" charset="0"/>
                                  <a:ea typeface="黑体" panose="02010609060101010101" pitchFamily="49" charset="-122"/>
                                </a:rPr>
                                <m:t>𝟏</m:t>
                              </m:r>
                              <m:r>
                                <a:rPr lang="en-US" altLang="zh-CN" sz="1800" b="1" i="1" smtClean="0">
                                  <a:solidFill>
                                    <a:srgbClr val="6600CC"/>
                                  </a:solidFill>
                                  <a:latin typeface="Cambria Math" panose="02040503050406030204" pitchFamily="18" charset="0"/>
                                  <a:ea typeface="黑体" panose="02010609060101010101" pitchFamily="49" charset="-122"/>
                                </a:rPr>
                                <m:t>𝒔</m:t>
                              </m:r>
                            </m:sub>
                          </m:sSub>
                          <m:r>
                            <a:rPr lang="en-US" altLang="zh-CN" sz="1800" b="1" i="1" smtClean="0">
                              <a:solidFill>
                                <a:srgbClr val="6600CC"/>
                              </a:solidFill>
                              <a:latin typeface="Cambria Math" panose="02040503050406030204" pitchFamily="18" charset="0"/>
                              <a:ea typeface="黑体" panose="02010609060101010101" pitchFamily="49" charset="-122"/>
                            </a:rPr>
                            <m:t>+(</m:t>
                          </m:r>
                          <m:r>
                            <a:rPr lang="en-US" altLang="zh-CN" sz="1800" b="1" i="1" smtClean="0">
                              <a:solidFill>
                                <a:srgbClr val="6600CC"/>
                              </a:solidFill>
                              <a:latin typeface="Cambria Math" panose="02040503050406030204" pitchFamily="18" charset="0"/>
                              <a:ea typeface="黑体" panose="02010609060101010101" pitchFamily="49" charset="-122"/>
                            </a:rPr>
                            <m:t>𝒊</m:t>
                          </m:r>
                          <m:r>
                            <a:rPr lang="en-US" altLang="zh-CN" sz="1800" b="1" i="1" smtClean="0">
                              <a:solidFill>
                                <a:srgbClr val="6600CC"/>
                              </a:solidFill>
                              <a:latin typeface="Cambria Math" panose="02040503050406030204" pitchFamily="18" charset="0"/>
                              <a:ea typeface="黑体" panose="02010609060101010101" pitchFamily="49" charset="-122"/>
                            </a:rPr>
                            <m:t>−</m:t>
                          </m:r>
                          <m:r>
                            <a:rPr lang="en-US" altLang="zh-CN" sz="1800" b="1" i="1" smtClean="0">
                              <a:solidFill>
                                <a:srgbClr val="6600CC"/>
                              </a:solidFill>
                              <a:latin typeface="Cambria Math" panose="02040503050406030204" pitchFamily="18" charset="0"/>
                              <a:ea typeface="黑体" panose="02010609060101010101" pitchFamily="49" charset="-122"/>
                            </a:rPr>
                            <m:t>𝟏</m:t>
                          </m:r>
                          <m:r>
                            <a:rPr lang="en-US" altLang="zh-CN" sz="1800" b="1" i="1" smtClean="0">
                              <a:solidFill>
                                <a:srgbClr val="6600CC"/>
                              </a:solidFill>
                              <a:latin typeface="Cambria Math" panose="02040503050406030204" pitchFamily="18" charset="0"/>
                              <a:ea typeface="黑体" panose="02010609060101010101" pitchFamily="49" charset="-122"/>
                            </a:rPr>
                            <m:t>)×</m:t>
                          </m:r>
                          <m:r>
                            <a:rPr lang="en-US" altLang="zh-CN" sz="1800" b="1" i="1" smtClean="0">
                              <a:solidFill>
                                <a:srgbClr val="6600CC"/>
                              </a:solidFill>
                              <a:latin typeface="Cambria Math" panose="02040503050406030204" pitchFamily="18" charset="0"/>
                              <a:ea typeface="Cambria Math" panose="02040503050406030204" pitchFamily="18" charset="0"/>
                            </a:rPr>
                            <m:t>𝒅</m:t>
                          </m:r>
                        </m:num>
                        <m:den>
                          <m:sSub>
                            <m:sSubPr>
                              <m:ctrlPr>
                                <a:rPr lang="en-US" altLang="zh-CN" sz="1800" b="1" i="1" smtClean="0">
                                  <a:solidFill>
                                    <a:srgbClr val="6600CC"/>
                                  </a:solidFill>
                                  <a:latin typeface="Cambria Math" panose="02040503050406030204" pitchFamily="18" charset="0"/>
                                  <a:ea typeface="黑体" panose="02010609060101010101" pitchFamily="49" charset="-122"/>
                                </a:rPr>
                              </m:ctrlPr>
                            </m:sSubPr>
                            <m:e>
                              <m:r>
                                <a:rPr lang="en-US" altLang="zh-CN" sz="1800" b="1" i="1" smtClean="0">
                                  <a:solidFill>
                                    <a:srgbClr val="6600CC"/>
                                  </a:solidFill>
                                  <a:latin typeface="Cambria Math" panose="02040503050406030204" pitchFamily="18" charset="0"/>
                                  <a:ea typeface="黑体" panose="02010609060101010101" pitchFamily="49" charset="-122"/>
                                </a:rPr>
                                <m:t>𝒗</m:t>
                              </m:r>
                            </m:e>
                            <m:sub>
                              <m:r>
                                <a:rPr lang="en-US" altLang="zh-CN" sz="1800" b="1" i="1" smtClean="0">
                                  <a:solidFill>
                                    <a:srgbClr val="6600CC"/>
                                  </a:solidFill>
                                  <a:latin typeface="Cambria Math" panose="02040503050406030204" pitchFamily="18" charset="0"/>
                                  <a:ea typeface="黑体" panose="02010609060101010101" pitchFamily="49" charset="-122"/>
                                </a:rPr>
                                <m:t>𝒔</m:t>
                              </m:r>
                            </m:sub>
                          </m:sSub>
                          <m:sSub>
                            <m:sSubPr>
                              <m:ctrlPr>
                                <a:rPr lang="en-US" altLang="zh-CN" sz="1800" b="1" i="1" smtClean="0">
                                  <a:solidFill>
                                    <a:srgbClr val="6600CC"/>
                                  </a:solidFill>
                                  <a:latin typeface="Cambria Math" panose="02040503050406030204" pitchFamily="18" charset="0"/>
                                  <a:ea typeface="黑体" panose="02010609060101010101" pitchFamily="49" charset="-122"/>
                                </a:rPr>
                              </m:ctrlPr>
                            </m:sSubPr>
                            <m:e>
                              <m:r>
                                <a:rPr lang="en-US" altLang="zh-CN" sz="1800" b="1" i="1" smtClean="0">
                                  <a:solidFill>
                                    <a:srgbClr val="6600CC"/>
                                  </a:solidFill>
                                  <a:latin typeface="Cambria Math" panose="02040503050406030204" pitchFamily="18" charset="0"/>
                                  <a:ea typeface="黑体" panose="02010609060101010101" pitchFamily="49" charset="-122"/>
                                </a:rPr>
                                <m:t>𝑹</m:t>
                              </m:r>
                            </m:e>
                            <m:sub>
                              <m:r>
                                <a:rPr lang="en-US" altLang="zh-CN" sz="1800" b="1" i="1" smtClean="0">
                                  <a:solidFill>
                                    <a:srgbClr val="6600CC"/>
                                  </a:solidFill>
                                  <a:latin typeface="Cambria Math" panose="02040503050406030204" pitchFamily="18" charset="0"/>
                                  <a:ea typeface="黑体" panose="02010609060101010101" pitchFamily="49" charset="-122"/>
                                </a:rPr>
                                <m:t>𝒕</m:t>
                              </m:r>
                            </m:sub>
                          </m:sSub>
                        </m:den>
                      </m:f>
                      <m:r>
                        <a:rPr lang="en-US" altLang="zh-CN" sz="1800" b="1" i="1" smtClean="0">
                          <a:solidFill>
                            <a:srgbClr val="6600CC"/>
                          </a:solidFill>
                          <a:latin typeface="Cambria Math" panose="02040503050406030204" pitchFamily="18" charset="0"/>
                          <a:ea typeface="黑体" panose="02010609060101010101" pitchFamily="49" charset="-122"/>
                        </a:rPr>
                        <m:t>    (</m:t>
                      </m:r>
                      <m:r>
                        <a:rPr lang="en-US" altLang="zh-CN" sz="1800" b="1" i="1" smtClean="0">
                          <a:solidFill>
                            <a:srgbClr val="6600CC"/>
                          </a:solidFill>
                          <a:latin typeface="Cambria Math" panose="02040503050406030204" pitchFamily="18" charset="0"/>
                          <a:ea typeface="黑体" panose="02010609060101010101" pitchFamily="49" charset="-122"/>
                        </a:rPr>
                        <m:t>𝒉</m:t>
                      </m:r>
                      <m:r>
                        <a:rPr lang="en-US" altLang="zh-CN" sz="1800" b="1" i="1" smtClean="0">
                          <a:solidFill>
                            <a:srgbClr val="6600CC"/>
                          </a:solidFill>
                          <a:latin typeface="Cambria Math" panose="02040503050406030204" pitchFamily="18" charset="0"/>
                          <a:ea typeface="黑体" panose="02010609060101010101" pitchFamily="49" charset="-122"/>
                        </a:rPr>
                        <m:t>)</m:t>
                      </m:r>
                    </m:oMath>
                  </m:oMathPara>
                </a14:m>
                <a:endParaRPr lang="en-US" altLang="zh-CN" sz="1800" b="1" dirty="0">
                  <a:solidFill>
                    <a:srgbClr val="6600CC"/>
                  </a:solidFill>
                  <a:latin typeface="黑体" panose="02010609060101010101" pitchFamily="49" charset="-122"/>
                  <a:ea typeface="黑体" panose="02010609060101010101" pitchFamily="49" charset="-122"/>
                </a:endParaRPr>
              </a:p>
              <a:p>
                <a:pPr marL="0" lvl="0" indent="0" algn="l" rtl="0">
                  <a:lnSpc>
                    <a:spcPct val="150000"/>
                  </a:lnSpc>
                  <a:spcBef>
                    <a:spcPts val="0"/>
                  </a:spcBef>
                  <a:spcAft>
                    <a:spcPts val="0"/>
                  </a:spcAft>
                  <a:buNone/>
                </a:pPr>
                <a:r>
                  <a:rPr lang="en-US" sz="1600" dirty="0">
                    <a:latin typeface="黑体" panose="02010609060101010101" pitchFamily="49" charset="-122"/>
                    <a:ea typeface="黑体" panose="02010609060101010101" pitchFamily="49" charset="-122"/>
                  </a:rPr>
                  <a:t>    </a:t>
                </a:r>
                <a:endParaRPr lang="en-US" sz="1600" dirty="0">
                  <a:solidFill>
                    <a:srgbClr val="2B9375"/>
                  </a:solidFill>
                  <a:latin typeface="黑体" panose="02010609060101010101" pitchFamily="49" charset="-122"/>
                  <a:ea typeface="黑体" panose="02010609060101010101" pitchFamily="49" charset="-122"/>
                </a:endParaRPr>
              </a:p>
            </p:txBody>
          </p:sp>
        </mc:Choice>
        <mc:Fallback>
          <p:sp>
            <p:nvSpPr>
              <p:cNvPr id="1066" name="Google Shape;1066;p44"/>
              <p:cNvSpPr txBox="1">
                <a:spLocks noGrp="1" noRot="1" noChangeAspect="1" noMove="1" noResize="1" noEditPoints="1" noAdjustHandles="1" noChangeArrowheads="1" noChangeShapeType="1" noTextEdit="1"/>
              </p:cNvSpPr>
              <p:nvPr>
                <p:ph type="subTitle" idx="1"/>
              </p:nvPr>
            </p:nvSpPr>
            <p:spPr>
              <a:xfrm>
                <a:off x="645432" y="1473236"/>
                <a:ext cx="8085124" cy="2739000"/>
              </a:xfrm>
              <a:prstGeom prst="rect">
                <a:avLst/>
              </a:prstGeom>
              <a:blipFill>
                <a:blip r:embed="rId4"/>
                <a:stretch>
                  <a:fillRect l="-679" r="-75"/>
                </a:stretch>
              </a:blipFill>
            </p:spPr>
            <p:txBody>
              <a:bodyPr/>
              <a:lstStyle/>
              <a:p>
                <a:r>
                  <a:rPr lang="zh-CN" altLang="en-US">
                    <a:noFill/>
                  </a:rPr>
                  <a:t> </a:t>
                </a:r>
              </a:p>
            </p:txBody>
          </p:sp>
        </mc:Fallback>
      </mc:AlternateContent>
      <p:grpSp>
        <p:nvGrpSpPr>
          <p:cNvPr id="1067" name="Google Shape;1067;p44"/>
          <p:cNvGrpSpPr/>
          <p:nvPr/>
        </p:nvGrpSpPr>
        <p:grpSpPr>
          <a:xfrm>
            <a:off x="7481057" y="4461745"/>
            <a:ext cx="1001486" cy="107122"/>
            <a:chOff x="6308362" y="2194519"/>
            <a:chExt cx="1268185" cy="135666"/>
          </a:xfrm>
        </p:grpSpPr>
        <p:sp>
          <p:nvSpPr>
            <p:cNvPr id="1068" name="Google Shape;1068;p44"/>
            <p:cNvSpPr/>
            <p:nvPr/>
          </p:nvSpPr>
          <p:spPr>
            <a:xfrm flipH="1">
              <a:off x="7530297"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4"/>
            <p:cNvSpPr/>
            <p:nvPr/>
          </p:nvSpPr>
          <p:spPr>
            <a:xfrm flipH="1">
              <a:off x="7285294"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4"/>
            <p:cNvSpPr/>
            <p:nvPr/>
          </p:nvSpPr>
          <p:spPr>
            <a:xfrm flipH="1">
              <a:off x="716362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4"/>
            <p:cNvSpPr/>
            <p:nvPr/>
          </p:nvSpPr>
          <p:spPr>
            <a:xfrm flipH="1">
              <a:off x="7041950"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4"/>
            <p:cNvSpPr/>
            <p:nvPr/>
          </p:nvSpPr>
          <p:spPr>
            <a:xfrm flipH="1">
              <a:off x="6911740" y="2194519"/>
              <a:ext cx="46487" cy="135666"/>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4"/>
            <p:cNvSpPr/>
            <p:nvPr/>
          </p:nvSpPr>
          <p:spPr>
            <a:xfrm flipH="1">
              <a:off x="6814735"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4"/>
            <p:cNvSpPr/>
            <p:nvPr/>
          </p:nvSpPr>
          <p:spPr>
            <a:xfrm flipH="1">
              <a:off x="6421733" y="2194519"/>
              <a:ext cx="46012" cy="135666"/>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4"/>
            <p:cNvSpPr/>
            <p:nvPr/>
          </p:nvSpPr>
          <p:spPr>
            <a:xfrm flipH="1">
              <a:off x="6652980"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4"/>
            <p:cNvSpPr/>
            <p:nvPr/>
          </p:nvSpPr>
          <p:spPr>
            <a:xfrm flipH="1">
              <a:off x="630836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44"/>
          <p:cNvGrpSpPr/>
          <p:nvPr/>
        </p:nvGrpSpPr>
        <p:grpSpPr>
          <a:xfrm>
            <a:off x="6860560" y="3373705"/>
            <a:ext cx="2671746" cy="927514"/>
            <a:chOff x="5693125" y="1658500"/>
            <a:chExt cx="4037700" cy="1401714"/>
          </a:xfrm>
        </p:grpSpPr>
        <p:sp>
          <p:nvSpPr>
            <p:cNvPr id="1078" name="Google Shape;1078;p44"/>
            <p:cNvSpPr/>
            <p:nvPr/>
          </p:nvSpPr>
          <p:spPr>
            <a:xfrm flipH="1">
              <a:off x="6216329" y="2179103"/>
              <a:ext cx="3514496" cy="842692"/>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4"/>
            <p:cNvSpPr/>
            <p:nvPr/>
          </p:nvSpPr>
          <p:spPr>
            <a:xfrm flipH="1">
              <a:off x="5741263" y="1658500"/>
              <a:ext cx="3514259" cy="842692"/>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4"/>
            <p:cNvSpPr/>
            <p:nvPr/>
          </p:nvSpPr>
          <p:spPr>
            <a:xfrm flipH="1">
              <a:off x="5693125" y="2443555"/>
              <a:ext cx="96057" cy="96057"/>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4"/>
            <p:cNvSpPr/>
            <p:nvPr/>
          </p:nvSpPr>
          <p:spPr>
            <a:xfrm flipH="1">
              <a:off x="5899460" y="1832113"/>
              <a:ext cx="3514496" cy="842692"/>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4"/>
            <p:cNvSpPr/>
            <p:nvPr/>
          </p:nvSpPr>
          <p:spPr>
            <a:xfrm flipH="1">
              <a:off x="5851559" y="2617168"/>
              <a:ext cx="96057" cy="96057"/>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4"/>
            <p:cNvSpPr/>
            <p:nvPr/>
          </p:nvSpPr>
          <p:spPr>
            <a:xfrm flipH="1">
              <a:off x="6057895" y="2005489"/>
              <a:ext cx="3514496" cy="842692"/>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4"/>
            <p:cNvSpPr/>
            <p:nvPr/>
          </p:nvSpPr>
          <p:spPr>
            <a:xfrm flipH="1">
              <a:off x="5989359" y="2790544"/>
              <a:ext cx="96057" cy="96294"/>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4"/>
            <p:cNvSpPr/>
            <p:nvPr/>
          </p:nvSpPr>
          <p:spPr>
            <a:xfrm flipH="1">
              <a:off x="6168665" y="2964158"/>
              <a:ext cx="95820" cy="96057"/>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4"/>
          <p:cNvGrpSpPr/>
          <p:nvPr/>
        </p:nvGrpSpPr>
        <p:grpSpPr>
          <a:xfrm>
            <a:off x="7737998" y="539512"/>
            <a:ext cx="734710" cy="81702"/>
            <a:chOff x="7435722" y="539507"/>
            <a:chExt cx="1036701" cy="115268"/>
          </a:xfrm>
        </p:grpSpPr>
        <p:sp>
          <p:nvSpPr>
            <p:cNvPr id="1087" name="Google Shape;1087;p44"/>
            <p:cNvSpPr/>
            <p:nvPr/>
          </p:nvSpPr>
          <p:spPr>
            <a:xfrm flipH="1">
              <a:off x="8376365" y="549231"/>
              <a:ext cx="96057" cy="96057"/>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4"/>
            <p:cNvSpPr/>
            <p:nvPr/>
          </p:nvSpPr>
          <p:spPr>
            <a:xfrm flipH="1">
              <a:off x="8178797" y="539507"/>
              <a:ext cx="115031" cy="115268"/>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4"/>
            <p:cNvSpPr/>
            <p:nvPr/>
          </p:nvSpPr>
          <p:spPr>
            <a:xfrm flipH="1">
              <a:off x="8000203" y="549231"/>
              <a:ext cx="96057" cy="96057"/>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4"/>
            <p:cNvSpPr/>
            <p:nvPr/>
          </p:nvSpPr>
          <p:spPr>
            <a:xfrm flipH="1">
              <a:off x="7812121" y="549231"/>
              <a:ext cx="96057" cy="96057"/>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4"/>
            <p:cNvSpPr/>
            <p:nvPr/>
          </p:nvSpPr>
          <p:spPr>
            <a:xfrm flipH="1">
              <a:off x="7623803" y="549231"/>
              <a:ext cx="96057" cy="96057"/>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4"/>
            <p:cNvSpPr/>
            <p:nvPr/>
          </p:nvSpPr>
          <p:spPr>
            <a:xfrm flipH="1">
              <a:off x="7435722" y="549231"/>
              <a:ext cx="96294" cy="96057"/>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6559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6">
                                            <p:txEl>
                                              <p:pRg st="0" end="0"/>
                                            </p:txEl>
                                          </p:spTgt>
                                        </p:tgtEl>
                                        <p:attrNameLst>
                                          <p:attrName>style.visibility</p:attrName>
                                        </p:attrNameLst>
                                      </p:cBhvr>
                                      <p:to>
                                        <p:strVal val="visible"/>
                                      </p:to>
                                    </p:set>
                                    <p:animEffect transition="in" filter="fade">
                                      <p:cBhvr>
                                        <p:cTn id="7" dur="500"/>
                                        <p:tgtEl>
                                          <p:spTgt spid="106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66">
                                            <p:txEl>
                                              <p:pRg st="1" end="1"/>
                                            </p:txEl>
                                          </p:spTgt>
                                        </p:tgtEl>
                                        <p:attrNameLst>
                                          <p:attrName>style.visibility</p:attrName>
                                        </p:attrNameLst>
                                      </p:cBhvr>
                                      <p:to>
                                        <p:strVal val="visible"/>
                                      </p:to>
                                    </p:set>
                                    <p:animEffect transition="in" filter="fade">
                                      <p:cBhvr>
                                        <p:cTn id="10" dur="500"/>
                                        <p:tgtEl>
                                          <p:spTgt spid="106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issue Nanotransfection Breakthrough by Slidesgo">
  <a:themeElements>
    <a:clrScheme name="Simple Light">
      <a:dk1>
        <a:srgbClr val="33678A"/>
      </a:dk1>
      <a:lt1>
        <a:srgbClr val="E65C4F"/>
      </a:lt1>
      <a:dk2>
        <a:srgbClr val="78A6C9"/>
      </a:dk2>
      <a:lt2>
        <a:srgbClr val="EAEFF3"/>
      </a:lt2>
      <a:accent1>
        <a:srgbClr val="E65C4F"/>
      </a:accent1>
      <a:accent2>
        <a:srgbClr val="78A6C9"/>
      </a:accent2>
      <a:accent3>
        <a:srgbClr val="33699A"/>
      </a:accent3>
      <a:accent4>
        <a:srgbClr val="EAEFF3"/>
      </a:accent4>
      <a:accent5>
        <a:srgbClr val="FFFFFF"/>
      </a:accent5>
      <a:accent6>
        <a:srgbClr val="33678A"/>
      </a:accent6>
      <a:hlink>
        <a:srgbClr val="E65C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1607</TotalTime>
  <Words>1791</Words>
  <Application>Microsoft Office PowerPoint</Application>
  <PresentationFormat>全屏显示(16:9)</PresentationFormat>
  <Paragraphs>107</Paragraphs>
  <Slides>19</Slides>
  <Notes>17</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19</vt:i4>
      </vt:variant>
    </vt:vector>
  </HeadingPairs>
  <TitlesOfParts>
    <vt:vector size="36" baseType="lpstr">
      <vt:lpstr>Livvic</vt:lpstr>
      <vt:lpstr>Saira</vt:lpstr>
      <vt:lpstr>Saira SemiBold</vt:lpstr>
      <vt:lpstr>黑体</vt:lpstr>
      <vt:lpstr>华文楷体</vt:lpstr>
      <vt:lpstr>华文中宋</vt:lpstr>
      <vt:lpstr>楷体</vt:lpstr>
      <vt:lpstr>微软雅黑</vt:lpstr>
      <vt:lpstr>Arial</vt:lpstr>
      <vt:lpstr>Cambria</vt:lpstr>
      <vt:lpstr>Cambria Math</vt:lpstr>
      <vt:lpstr>Lato</vt:lpstr>
      <vt:lpstr>Montserrat</vt:lpstr>
      <vt:lpstr>Nunito</vt:lpstr>
      <vt:lpstr>Roboto</vt:lpstr>
      <vt:lpstr>Roboto Condensed Light</vt:lpstr>
      <vt:lpstr>Tissue Nanotransfection Breakthrough by Slidesgo</vt:lpstr>
      <vt:lpstr>地面搜救问题</vt:lpstr>
      <vt:lpstr>问题回顾（课本P182）</vt:lpstr>
      <vt:lpstr>        问题分析</vt:lpstr>
      <vt:lpstr>理想化的搜救时间</vt:lpstr>
      <vt:lpstr>问题一：20 人小组搜索11200×7200 的矩形区域</vt:lpstr>
      <vt:lpstr>探测盲区</vt:lpstr>
      <vt:lpstr>模型建立</vt:lpstr>
      <vt:lpstr>步行时间T_ib的计算</vt:lpstr>
      <vt:lpstr>“地毯式”搜索时间时间T_is1的计算</vt:lpstr>
      <vt:lpstr>“盲区”搜索时间时间T_is2的计算</vt:lpstr>
      <vt:lpstr>总时间T的计算</vt:lpstr>
      <vt:lpstr>模型优化</vt:lpstr>
      <vt:lpstr>优化后的模型</vt:lpstr>
      <vt:lpstr>优化后总时间T的计算  </vt:lpstr>
      <vt:lpstr>问题二：50人分三组搜索11200×7200 的矩形区域</vt:lpstr>
      <vt:lpstr>搜救路线图</vt:lpstr>
      <vt:lpstr>时间计算</vt:lpstr>
      <vt:lpstr>PowerPoint 演示文稿</vt:lpstr>
      <vt:lpstr>模型评估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平面搜救问题</dc:title>
  <cp:lastModifiedBy>刘 沁宇</cp:lastModifiedBy>
  <cp:revision>44</cp:revision>
  <dcterms:modified xsi:type="dcterms:W3CDTF">2022-03-29T15:31:22Z</dcterms:modified>
</cp:coreProperties>
</file>