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Уровень текста 1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9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8" name="Уровень текста 1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Текст заголовка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56" name="Уровень текста 1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Текст заголовка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Текст заголовка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4" name="Уровень текста 1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Уровень текста 1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karlrupp/microprocessor-trend-data" TargetMode="External"/><Relationship Id="rId3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quora.com/Scala-vs-Go-Could-people-help-compare-contrast-these-on-relative-merits-demerits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hyperlink" Target="https://blog.golang.org/survey2019-results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golang/go/wiki/GoUsers#russia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/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/>
          <a:p>
            <a:pPr/>
            <a:r>
              <a:t>Почему golang?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18;p22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Про сервера и ядра</a:t>
            </a:r>
          </a:p>
        </p:txBody>
      </p:sp>
      <p:sp>
        <p:nvSpPr>
          <p:cNvPr id="147" name="Google Shape;119;p22"/>
          <p:cNvSpPr txBox="1"/>
          <p:nvPr>
            <p:ph type="body" sz="quarter" idx="1"/>
          </p:nvPr>
        </p:nvSpPr>
        <p:spPr>
          <a:xfrm>
            <a:off x="5123674" y="4793950"/>
            <a:ext cx="4020301" cy="3495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2000"/>
              </a:lnSpc>
              <a:spcBef>
                <a:spcPts val="1200"/>
              </a:spcBef>
              <a:buSzTx/>
              <a:buNone/>
              <a:defRPr sz="1100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https://github.com/karlrupp/microprocessor-trend-data</a:t>
            </a:r>
          </a:p>
        </p:txBody>
      </p:sp>
      <p:pic>
        <p:nvPicPr>
          <p:cNvPr id="148" name="Google Shape;120;p22" descr="Google Shape;120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9086" y="1176412"/>
            <a:ext cx="5485824" cy="34588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25;p2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Реалии разработки*</a:t>
            </a:r>
          </a:p>
        </p:txBody>
      </p:sp>
      <p:sp>
        <p:nvSpPr>
          <p:cNvPr id="151" name="Google Shape;126;p2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В целом, меньше кода проще для понимания чем больше кода. Однако, есть грань, когда код настолько минималистичен, что его трудно читать</a:t>
            </a:r>
          </a:p>
          <a:p>
            <a:pPr/>
            <a:r>
              <a:t>Код читается чаще чем пишется</a:t>
            </a:r>
          </a:p>
          <a:p>
            <a:pPr/>
            <a:r>
              <a:t>Код часто живёт дольше, чем мы предполагаем</a:t>
            </a:r>
          </a:p>
          <a:p>
            <a:pPr/>
            <a:r>
              <a:t>Человек, который тестирует или поддерживает код, чаще всего не его первоначальный автор</a:t>
            </a:r>
          </a:p>
          <a:p>
            <a:pPr/>
            <a:r>
              <a:t>В масштабе, уровень разработчика, который читает, пишет, поддерживает или тестирует код имеет нормальное распределение со средним “не эксперт”</a:t>
            </a:r>
          </a:p>
        </p:txBody>
      </p:sp>
      <p:sp>
        <p:nvSpPr>
          <p:cNvPr id="152" name="Google Shape;128;p23"/>
          <p:cNvSpPr txBox="1"/>
          <p:nvPr/>
        </p:nvSpPr>
        <p:spPr>
          <a:xfrm>
            <a:off x="311699" y="4629074"/>
            <a:ext cx="7893902" cy="355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200">
                <a:solidFill>
                  <a:srgbClr val="999999"/>
                </a:solidFill>
              </a:defRPr>
            </a:pPr>
            <a:r>
              <a:t>*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https://www.quora.com/Scala-vs-Go-Could-people-help-compare-contrast-these-on-relative-merits-demerits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33;p2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Много кода, много программистов, legacy</a:t>
            </a:r>
          </a:p>
        </p:txBody>
      </p:sp>
      <p:sp>
        <p:nvSpPr>
          <p:cNvPr id="155" name="Google Shape;134;p2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Простой и компактный синтаксис</a:t>
            </a:r>
          </a:p>
          <a:p>
            <a:pPr/>
            <a:r>
              <a:t>Мало магии и синтаксического сахара</a:t>
            </a:r>
          </a:p>
          <a:p>
            <a:pPr lvl="1" marL="914400" indent="-317500">
              <a:buSzPts val="1400"/>
              <a:defRPr sz="1400"/>
            </a:pPr>
            <a:r>
              <a:t>Нет даже тернарного оператора</a:t>
            </a:r>
          </a:p>
          <a:p>
            <a:pPr/>
            <a:r>
              <a:t>Ориентация на простоту и читабельность кода</a:t>
            </a:r>
          </a:p>
          <a:p>
            <a:pPr/>
            <a:r>
              <a:t>Жесткий стиль кода и инструмент для авто-форматирования</a:t>
            </a:r>
          </a:p>
          <a:p>
            <a:pPr/>
            <a:r>
              <a:t>Множество синтаксических анализаторов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39;p2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Много кода, много программистов, legacy</a:t>
            </a:r>
          </a:p>
        </p:txBody>
      </p:sp>
      <p:sp>
        <p:nvSpPr>
          <p:cNvPr id="158" name="Google Shape;140;p2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Быстрая компиляция</a:t>
            </a:r>
          </a:p>
          <a:p>
            <a:pPr lvl="1" marL="914400" indent="-317500">
              <a:buSzPts val="1400"/>
              <a:defRPr sz="1400"/>
            </a:pPr>
            <a:r>
              <a:t>Веб-апи почты собирается за 3 минуты</a:t>
            </a:r>
          </a:p>
          <a:p>
            <a:pPr lvl="1" marL="914400" indent="-317500">
              <a:buSzPts val="1400"/>
              <a:defRPr sz="1400"/>
            </a:pPr>
            <a:r>
              <a:t>Микросервисы собираются за 1 минуту</a:t>
            </a:r>
          </a:p>
          <a:p>
            <a:pPr/>
            <a:r>
              <a:t>Тесты из коробки</a:t>
            </a:r>
          </a:p>
          <a:p>
            <a:pPr lvl="1" marL="914400" indent="-317500">
              <a:buSzPts val="1400"/>
              <a:defRPr sz="1400"/>
            </a:pPr>
            <a:r>
              <a:t>Вместе с покрытием и отчётом</a:t>
            </a:r>
          </a:p>
          <a:p>
            <a:pPr lvl="1" marL="914400" indent="-317500">
              <a:buSzPts val="1400"/>
              <a:defRPr sz="1400"/>
            </a:pPr>
            <a:r>
              <a:t>Вместе с бенчмарками</a:t>
            </a:r>
          </a:p>
          <a:p>
            <a:pPr/>
            <a:r>
              <a:t>Профилировщик из коробки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45;p2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Много серверов</a:t>
            </a:r>
          </a:p>
        </p:txBody>
      </p:sp>
      <p:sp>
        <p:nvSpPr>
          <p:cNvPr id="161" name="Google Shape;146;p2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Статический бинарь *</a:t>
            </a:r>
          </a:p>
          <a:p>
            <a:pPr lvl="1" marL="914400" indent="-317500">
              <a:buSzPts val="1400"/>
              <a:defRPr sz="1400"/>
            </a:pPr>
            <a:r>
              <a:t>Нет dependency hell</a:t>
            </a:r>
          </a:p>
          <a:p>
            <a:pPr/>
            <a:r>
              <a:t>Удобная работа с зависимостями</a:t>
            </a:r>
          </a:p>
          <a:p>
            <a:pPr lvl="1" marL="914400" indent="-317500">
              <a:buSzPts val="1400"/>
              <a:defRPr sz="1400"/>
            </a:pPr>
            <a:r>
              <a:t>Просто кладём их в репозиторий</a:t>
            </a:r>
          </a:p>
          <a:p>
            <a:pPr lvl="1" marL="914400" indent="-317500">
              <a:buSzPts val="1400"/>
              <a:defRPr sz="1400"/>
            </a:pPr>
            <a:r>
              <a:t>Просто скачиваем их с git</a:t>
            </a:r>
          </a:p>
          <a:p>
            <a:pPr/>
            <a:r>
              <a:t>Кросс-компиляция</a:t>
            </a:r>
          </a:p>
        </p:txBody>
      </p:sp>
      <p:sp>
        <p:nvSpPr>
          <p:cNvPr id="162" name="Google Shape;147;p26"/>
          <p:cNvSpPr txBox="1"/>
          <p:nvPr/>
        </p:nvSpPr>
        <p:spPr>
          <a:xfrm>
            <a:off x="342425" y="4705174"/>
            <a:ext cx="7305000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B7B7B7"/>
                </a:solidFill>
              </a:defRPr>
            </a:lvl1pPr>
          </a:lstStyle>
          <a:p>
            <a:pPr/>
            <a:r>
              <a:t>* Пока вы не юзаете cgo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52;p2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Много ядер в процессоре</a:t>
            </a:r>
          </a:p>
        </p:txBody>
      </p:sp>
      <p:sp>
        <p:nvSpPr>
          <p:cNvPr id="165" name="Google Shape;153;p2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Асинхронный i/o на уровне языка (по модели CSP)</a:t>
            </a:r>
          </a:p>
          <a:p>
            <a:pPr lvl="1" marL="914400" indent="-317500">
              <a:buSzPts val="1400"/>
              <a:defRPr sz="1400"/>
            </a:pPr>
            <a:r>
              <a:t>Нет callback-hell</a:t>
            </a:r>
          </a:p>
          <a:p>
            <a:pPr lvl="1" marL="914400" indent="-317500">
              <a:buSzPts val="1400"/>
              <a:defRPr sz="1400"/>
            </a:pPr>
            <a:r>
              <a:t>Весь код стандартной библиотеки и внешних либ тоже!</a:t>
            </a:r>
          </a:p>
          <a:p>
            <a:pPr/>
            <a:r>
              <a:t>Приложение масштабируется на все ядра процессора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58;p2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10 кубиков программиста</a:t>
            </a:r>
          </a:p>
        </p:txBody>
      </p:sp>
      <p:sp>
        <p:nvSpPr>
          <p:cNvPr id="168" name="Google Shape;159;p2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Бизнесу не нужно самовыражение программиста и его игры в песочнице</a:t>
            </a:r>
            <a:br/>
            <a:br/>
            <a:br/>
          </a:p>
          <a:p>
            <a:pPr/>
            <a:r>
              <a:t>Бизнесу нужен продукт</a:t>
            </a:r>
          </a:p>
          <a:p>
            <a:pPr/>
            <a:r>
              <a:t>На go скучно заниматься чем-то кроме продукта</a:t>
            </a:r>
          </a:p>
          <a:p>
            <a:pPr lvl="1" marL="914400" indent="-317500">
              <a:buSzPts val="1400"/>
              <a:defRPr sz="1400"/>
            </a:pPr>
            <a:r>
              <a:t>Потому что там не так прикольно делать всякие классные штуки с новым синтаксисом</a:t>
            </a:r>
          </a:p>
        </p:txBody>
      </p:sp>
      <p:graphicFrame>
        <p:nvGraphicFramePr>
          <p:cNvPr id="169" name="Google Shape;160;p28"/>
          <p:cNvGraphicFramePr/>
          <p:nvPr/>
        </p:nvGraphicFramePr>
        <p:xfrm>
          <a:off x="1028600" y="1645674"/>
          <a:ext cx="7239001" cy="381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язык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язык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язык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магия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рантайм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стиль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отладка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задача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задача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задача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0" name="Google Shape;161;p28"/>
          <p:cNvGraphicFramePr/>
          <p:nvPr/>
        </p:nvGraphicFramePr>
        <p:xfrm>
          <a:off x="1028600" y="3586274"/>
          <a:ext cx="7239001" cy="381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язык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язык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язык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магия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задача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задача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задача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задача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задача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задача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59;p14"/>
          <p:cNvSpPr txBox="1"/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/>
          <a:p>
            <a:pPr/>
            <a:r>
              <a:t>Включить скринкаст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64;p15"/>
          <p:cNvSpPr txBox="1"/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/>
          <a:p>
            <a:pPr/>
            <a:r>
              <a:t>Отметиться на лекции</a:t>
            </a:r>
          </a:p>
        </p:txBody>
      </p:sp>
      <p:sp>
        <p:nvSpPr>
          <p:cNvPr id="114" name="Google Shape;65;p15"/>
          <p:cNvSpPr txBox="1"/>
          <p:nvPr/>
        </p:nvSpPr>
        <p:spPr>
          <a:xfrm>
            <a:off x="2351549" y="2797175"/>
            <a:ext cx="4440902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(мы очень хотим увидеть ваши отзывы о лекциях)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70;p1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Преподаватели</a:t>
            </a:r>
          </a:p>
        </p:txBody>
      </p:sp>
      <p:pic>
        <p:nvPicPr>
          <p:cNvPr id="117" name="Google Shape;72;p16" descr="Google Shape;72;p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362" y="1176223"/>
            <a:ext cx="2062251" cy="2062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Google Shape;73;p16" descr="Google Shape;73;p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30362" y="1176223"/>
            <a:ext cx="2062251" cy="2062251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Google Shape;74;p16"/>
          <p:cNvSpPr txBox="1"/>
          <p:nvPr/>
        </p:nvSpPr>
        <p:spPr>
          <a:xfrm>
            <a:off x="6346237" y="3830515"/>
            <a:ext cx="1840501" cy="711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1200"/>
            </a:lvl1pPr>
          </a:lstStyle>
          <a:p>
            <a:pPr/>
            <a:r>
              <a:t>Программист команды разработки backend'a Почты</a:t>
            </a:r>
          </a:p>
        </p:txBody>
      </p:sp>
      <p:sp>
        <p:nvSpPr>
          <p:cNvPr id="120" name="Google Shape;75;p16"/>
          <p:cNvSpPr txBox="1"/>
          <p:nvPr/>
        </p:nvSpPr>
        <p:spPr>
          <a:xfrm>
            <a:off x="6235362" y="3430315"/>
            <a:ext cx="206225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/>
          </a:lstStyle>
          <a:p>
            <a:pPr/>
            <a:r>
              <a:t>Персиянова Вероника</a:t>
            </a:r>
          </a:p>
        </p:txBody>
      </p:sp>
      <p:sp>
        <p:nvSpPr>
          <p:cNvPr id="121" name="Google Shape;76;p16"/>
          <p:cNvSpPr txBox="1"/>
          <p:nvPr/>
        </p:nvSpPr>
        <p:spPr>
          <a:xfrm>
            <a:off x="862287" y="3877648"/>
            <a:ext cx="1988401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1200"/>
            </a:lvl1pPr>
          </a:lstStyle>
          <a:p>
            <a:pPr/>
            <a:r>
              <a:t>Тимлид разработки backend'a Почты</a:t>
            </a:r>
          </a:p>
        </p:txBody>
      </p:sp>
      <p:sp>
        <p:nvSpPr>
          <p:cNvPr id="122" name="Google Shape;77;p16"/>
          <p:cNvSpPr txBox="1"/>
          <p:nvPr/>
        </p:nvSpPr>
        <p:spPr>
          <a:xfrm>
            <a:off x="1130037" y="3443248"/>
            <a:ext cx="13848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Антон Сулаев</a:t>
            </a:r>
          </a:p>
        </p:txBody>
      </p:sp>
      <p:sp>
        <p:nvSpPr>
          <p:cNvPr id="123" name="Google Shape;78;p16"/>
          <p:cNvSpPr txBox="1"/>
          <p:nvPr/>
        </p:nvSpPr>
        <p:spPr>
          <a:xfrm>
            <a:off x="3684137" y="3877648"/>
            <a:ext cx="1754701" cy="88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1200"/>
            </a:lvl1pPr>
          </a:lstStyle>
          <a:p>
            <a:pPr/>
            <a:r>
              <a:t>Программист продуктовой команды productivity сервисов</a:t>
            </a:r>
          </a:p>
        </p:txBody>
      </p:sp>
      <p:sp>
        <p:nvSpPr>
          <p:cNvPr id="124" name="Google Shape;79;p16"/>
          <p:cNvSpPr txBox="1"/>
          <p:nvPr/>
        </p:nvSpPr>
        <p:spPr>
          <a:xfrm>
            <a:off x="3800987" y="3443248"/>
            <a:ext cx="15210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Никита Алтунин</a:t>
            </a:r>
          </a:p>
        </p:txBody>
      </p:sp>
      <p:pic>
        <p:nvPicPr>
          <p:cNvPr id="125" name="Вероника Персиянова.png" descr="Вероника Персиянова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56475" y="1173846"/>
            <a:ext cx="2062251" cy="2062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84;p1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Организационное</a:t>
            </a:r>
          </a:p>
        </p:txBody>
      </p:sp>
      <p:sp>
        <p:nvSpPr>
          <p:cNvPr id="128" name="Google Shape;85;p1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Это факультатив, ваше решение ходить на него</a:t>
            </a:r>
          </a:p>
          <a:p>
            <a:pPr/>
            <a:r>
              <a:t>Можно просто ходить и не делать домашки</a:t>
            </a:r>
          </a:p>
          <a:p>
            <a:pPr/>
            <a:r>
              <a:t>Можно не делать домашку, если она вам не нравится</a:t>
            </a:r>
          </a:p>
          <a:p>
            <a:pPr/>
            <a:r>
              <a:t>Если вы делаете домашку - вы её делаете сами</a:t>
            </a:r>
          </a:p>
          <a:p>
            <a:pPr>
              <a:defRPr b="1"/>
            </a:pPr>
            <a:r>
              <a:t>За списывание отчисляем с курса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90;p1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Сферы применения</a:t>
            </a:r>
          </a:p>
        </p:txBody>
      </p:sp>
      <p:sp>
        <p:nvSpPr>
          <p:cNvPr id="131" name="Google Shape;91;p1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SzTx/>
              <a:buNone/>
            </a:pPr>
          </a:p>
        </p:txBody>
      </p:sp>
      <p:pic>
        <p:nvPicPr>
          <p:cNvPr id="132" name="Google Shape;92;p18" descr="Google Shape;92;p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099" y="1152475"/>
            <a:ext cx="4025676" cy="3509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Google Shape;93;p18" descr="Google Shape;93;p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9525" y="152400"/>
            <a:ext cx="3468603" cy="4838699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Google Shape;94;p18"/>
          <p:cNvSpPr txBox="1"/>
          <p:nvPr/>
        </p:nvSpPr>
        <p:spPr>
          <a:xfrm>
            <a:off x="311700" y="4796275"/>
            <a:ext cx="4071000" cy="32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>
              <a:lnSpc>
                <a:spcPct val="92000"/>
              </a:lnSpc>
              <a:spcBef>
                <a:spcPts val="1200"/>
              </a:spcBef>
              <a:defRPr sz="900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https://blog.golang.org/survey2019-results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99;p19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Кто использует</a:t>
            </a:r>
          </a:p>
        </p:txBody>
      </p:sp>
      <p:sp>
        <p:nvSpPr>
          <p:cNvPr id="137" name="Google Shape;100;p19"/>
          <p:cNvSpPr txBox="1"/>
          <p:nvPr>
            <p:ph type="body" sz="half" idx="1"/>
          </p:nvPr>
        </p:nvSpPr>
        <p:spPr>
          <a:xfrm>
            <a:off x="311699" y="1152475"/>
            <a:ext cx="4260301" cy="3416400"/>
          </a:xfrm>
          <a:prstGeom prst="rect">
            <a:avLst/>
          </a:prstGeom>
        </p:spPr>
        <p:txBody>
          <a:bodyPr/>
          <a:lstStyle/>
          <a:p>
            <a:pPr/>
            <a:r>
              <a:t>Почта</a:t>
            </a:r>
          </a:p>
          <a:p>
            <a:pPr/>
            <a:r>
              <a:t>Реклама</a:t>
            </a:r>
          </a:p>
          <a:p>
            <a:pPr/>
            <a:r>
              <a:t>Юла</a:t>
            </a:r>
          </a:p>
          <a:p>
            <a:pPr/>
            <a:r>
              <a:t>Delivery Club</a:t>
            </a:r>
          </a:p>
          <a:p>
            <a:pPr/>
            <a:r>
              <a:t>Облако</a:t>
            </a:r>
          </a:p>
          <a:p>
            <a:pPr/>
            <a:r>
              <a:t>Медиапроекты</a:t>
            </a:r>
          </a:p>
          <a:p>
            <a:pPr/>
            <a:r>
              <a:t>Процессинг</a:t>
            </a:r>
          </a:p>
          <a:p>
            <a:pPr/>
            <a:r>
              <a:t>VK</a:t>
            </a:r>
          </a:p>
          <a:p>
            <a:pPr/>
            <a:r>
              <a:t>Ситимобил</a:t>
            </a:r>
          </a:p>
          <a:p>
            <a:pPr/>
            <a:r>
              <a:t>Внутренняя разработка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05;p20"/>
          <p:cNvSpPr txBox="1"/>
          <p:nvPr>
            <p:ph type="body" sz="half" idx="1"/>
          </p:nvPr>
        </p:nvSpPr>
        <p:spPr>
          <a:xfrm>
            <a:off x="4572000" y="1152475"/>
            <a:ext cx="4260301" cy="3416400"/>
          </a:xfrm>
          <a:prstGeom prst="rect">
            <a:avLst/>
          </a:prstGeom>
        </p:spPr>
        <p:txBody>
          <a:bodyPr/>
          <a:lstStyle/>
          <a:p>
            <a:pPr marL="0" indent="0" defTabSz="877823">
              <a:lnSpc>
                <a:spcPct val="103500"/>
              </a:lnSpc>
              <a:buSzTx/>
              <a:buNone/>
              <a:defRPr sz="1152" u="sng">
                <a:solidFill>
                  <a:schemeClr val="accent5"/>
                </a:solidFill>
              </a:defRPr>
            </a:pPr>
            <a:r>
              <a:rPr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https://github.com/golang/go/wiki/GoUsers#russia</a:t>
            </a:r>
          </a:p>
          <a:p>
            <a:pPr marL="438911" indent="-279806" defTabSz="877823">
              <a:lnSpc>
                <a:spcPct val="103500"/>
              </a:lnSpc>
              <a:spcBef>
                <a:spcPts val="1100"/>
              </a:spcBef>
              <a:buSzPct val="100000"/>
              <a:defRPr sz="1152"/>
            </a:pPr>
            <a:r>
              <a:t>2GIS</a:t>
            </a:r>
          </a:p>
          <a:p>
            <a:pPr marL="438911" indent="-279806" defTabSz="877823">
              <a:lnSpc>
                <a:spcPct val="103500"/>
              </a:lnSpc>
              <a:buSzPct val="100000"/>
              <a:defRPr sz="1152"/>
            </a:pPr>
            <a:r>
              <a:t>Acronis</a:t>
            </a:r>
          </a:p>
          <a:p>
            <a:pPr marL="438911" indent="-279806" defTabSz="877823">
              <a:lnSpc>
                <a:spcPct val="103500"/>
              </a:lnSpc>
              <a:buSzPct val="100000"/>
              <a:defRPr sz="1152"/>
            </a:pPr>
            <a:r>
              <a:t>avito.ru</a:t>
            </a:r>
          </a:p>
          <a:p>
            <a:pPr marL="438911" indent="-279806" defTabSz="877823">
              <a:lnSpc>
                <a:spcPct val="103500"/>
              </a:lnSpc>
              <a:buSzPct val="100000"/>
              <a:defRPr sz="1152"/>
            </a:pPr>
            <a:r>
              <a:t>Gett</a:t>
            </a:r>
          </a:p>
          <a:p>
            <a:pPr marL="438911" indent="-279806" defTabSz="877823">
              <a:lnSpc>
                <a:spcPct val="103500"/>
              </a:lnSpc>
              <a:buSzPct val="100000"/>
              <a:defRPr sz="1152"/>
            </a:pPr>
            <a:r>
              <a:t>ITooLabs</a:t>
            </a:r>
          </a:p>
          <a:p>
            <a:pPr marL="438911" indent="-279806" defTabSz="877823">
              <a:lnSpc>
                <a:spcPct val="103500"/>
              </a:lnSpc>
              <a:buSzPct val="100000"/>
              <a:defRPr sz="1152"/>
            </a:pPr>
            <a:r>
              <a:t>Izvestia</a:t>
            </a:r>
          </a:p>
          <a:p>
            <a:pPr marL="438911" indent="-279806" defTabSz="877823">
              <a:lnSpc>
                <a:spcPct val="103500"/>
              </a:lnSpc>
              <a:buSzPct val="100000"/>
              <a:defRPr sz="1152"/>
            </a:pPr>
            <a:r>
              <a:t>iSpring</a:t>
            </a:r>
          </a:p>
          <a:p>
            <a:pPr marL="438911" indent="-279806" defTabSz="877823">
              <a:lnSpc>
                <a:spcPct val="103500"/>
              </a:lnSpc>
              <a:buSzPct val="100000"/>
              <a:defRPr sz="1152"/>
            </a:pPr>
            <a:r>
              <a:t>Mail.ru</a:t>
            </a:r>
          </a:p>
          <a:p>
            <a:pPr marL="438911" indent="-279806" defTabSz="877823">
              <a:lnSpc>
                <a:spcPct val="103500"/>
              </a:lnSpc>
              <a:buSzPct val="100000"/>
              <a:defRPr sz="1152"/>
            </a:pPr>
            <a:r>
              <a:t>mc² software</a:t>
            </a:r>
          </a:p>
          <a:p>
            <a:pPr marL="438911" indent="-279806" defTabSz="877823">
              <a:lnSpc>
                <a:spcPct val="103500"/>
              </a:lnSpc>
              <a:buSzPct val="100000"/>
              <a:defRPr sz="1152"/>
            </a:pPr>
            <a:r>
              <a:t>OZON.ru</a:t>
            </a:r>
          </a:p>
          <a:p>
            <a:pPr marL="438911" indent="-279806" defTabSz="877823">
              <a:lnSpc>
                <a:spcPct val="103500"/>
              </a:lnSpc>
              <a:buSzPct val="100000"/>
              <a:defRPr sz="1152"/>
            </a:pPr>
            <a:r>
              <a:t>Positive Technologies</a:t>
            </a:r>
          </a:p>
          <a:p>
            <a:pPr marL="438911" indent="-279806" defTabSz="877823">
              <a:lnSpc>
                <a:spcPct val="103500"/>
              </a:lnSpc>
              <a:buSzPct val="100000"/>
              <a:defRPr sz="1152"/>
            </a:pPr>
            <a:r>
              <a:t>PostmanQ - High performance Mail Transfer Agent (MTA)</a:t>
            </a:r>
          </a:p>
          <a:p>
            <a:pPr marL="438911" indent="-279806" defTabSz="877823">
              <a:lnSpc>
                <a:spcPct val="103500"/>
              </a:lnSpc>
              <a:buSzPct val="100000"/>
              <a:defRPr sz="1152"/>
            </a:pPr>
            <a:r>
              <a:t>ThetaPad</a:t>
            </a:r>
          </a:p>
          <a:p>
            <a:pPr marL="438911" indent="-279806" defTabSz="877823">
              <a:lnSpc>
                <a:spcPct val="103500"/>
              </a:lnSpc>
              <a:buSzPct val="100000"/>
              <a:defRPr sz="1152"/>
            </a:pPr>
            <a:r>
              <a:t>Tinkoff</a:t>
            </a:r>
          </a:p>
          <a:p>
            <a:pPr marL="438911" indent="-279806" defTabSz="877823">
              <a:lnSpc>
                <a:spcPct val="103500"/>
              </a:lnSpc>
              <a:buSzPct val="100000"/>
              <a:defRPr sz="1152"/>
            </a:pPr>
            <a:r>
              <a:t>Tochka</a:t>
            </a:r>
          </a:p>
          <a:p>
            <a:pPr marL="438911" indent="-279806" defTabSz="877823">
              <a:lnSpc>
                <a:spcPct val="103500"/>
              </a:lnSpc>
              <a:buSzPct val="100000"/>
              <a:defRPr sz="1152"/>
            </a:pPr>
            <a:r>
              <a:t>TRY.FIT</a:t>
            </a:r>
          </a:p>
          <a:p>
            <a:pPr marL="438911" indent="-279806" defTabSz="877823">
              <a:lnSpc>
                <a:spcPct val="103500"/>
              </a:lnSpc>
              <a:buSzPct val="100000"/>
              <a:defRPr sz="1152"/>
            </a:pPr>
            <a:r>
              <a:t>VK.COM</a:t>
            </a:r>
          </a:p>
        </p:txBody>
      </p:sp>
      <p:sp>
        <p:nvSpPr>
          <p:cNvPr id="140" name="Google Shape;106;p20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Кто использует</a:t>
            </a:r>
          </a:p>
        </p:txBody>
      </p:sp>
      <p:sp>
        <p:nvSpPr>
          <p:cNvPr id="141" name="Google Shape;107;p20"/>
          <p:cNvSpPr txBox="1"/>
          <p:nvPr/>
        </p:nvSpPr>
        <p:spPr>
          <a:xfrm>
            <a:off x="311699" y="1152475"/>
            <a:ext cx="4260301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457200" indent="-3429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defRPr sz="1800">
                <a:solidFill>
                  <a:schemeClr val="accent2">
                    <a:lumOff val="21764"/>
                  </a:schemeClr>
                </a:solidFill>
              </a:defRPr>
            </a:pPr>
            <a:r>
              <a:t>Почта</a:t>
            </a:r>
          </a:p>
          <a:p>
            <a:pPr marL="457200" indent="-3429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defRPr sz="1800">
                <a:solidFill>
                  <a:schemeClr val="accent2">
                    <a:lumOff val="21764"/>
                  </a:schemeClr>
                </a:solidFill>
              </a:defRPr>
            </a:pPr>
            <a:r>
              <a:t>Реклама</a:t>
            </a:r>
          </a:p>
          <a:p>
            <a:pPr marL="457200" indent="-3429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defRPr sz="1800">
                <a:solidFill>
                  <a:schemeClr val="accent2">
                    <a:lumOff val="21764"/>
                  </a:schemeClr>
                </a:solidFill>
              </a:defRPr>
            </a:pPr>
            <a:r>
              <a:t>Юла</a:t>
            </a:r>
          </a:p>
          <a:p>
            <a:pPr marL="457200" indent="-3429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defRPr sz="1800">
                <a:solidFill>
                  <a:schemeClr val="accent2">
                    <a:lumOff val="21764"/>
                  </a:schemeClr>
                </a:solidFill>
              </a:defRPr>
            </a:pPr>
            <a:r>
              <a:t>Delivery Club</a:t>
            </a:r>
          </a:p>
          <a:p>
            <a:pPr marL="457200" indent="-3429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defRPr sz="1800">
                <a:solidFill>
                  <a:schemeClr val="accent2">
                    <a:lumOff val="21764"/>
                  </a:schemeClr>
                </a:solidFill>
              </a:defRPr>
            </a:pPr>
            <a:r>
              <a:t>Облако</a:t>
            </a:r>
          </a:p>
          <a:p>
            <a:pPr marL="457200" indent="-3429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defRPr sz="1800">
                <a:solidFill>
                  <a:schemeClr val="accent2">
                    <a:lumOff val="21764"/>
                  </a:schemeClr>
                </a:solidFill>
              </a:defRPr>
            </a:pPr>
            <a:r>
              <a:t>Медиапроекты</a:t>
            </a:r>
          </a:p>
          <a:p>
            <a:pPr marL="457200" indent="-3429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defRPr sz="1800">
                <a:solidFill>
                  <a:schemeClr val="accent2">
                    <a:lumOff val="21764"/>
                  </a:schemeClr>
                </a:solidFill>
              </a:defRPr>
            </a:pPr>
            <a:r>
              <a:t>Процессинг</a:t>
            </a:r>
          </a:p>
          <a:p>
            <a:pPr marL="457200" indent="-3429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defRPr sz="1800">
                <a:solidFill>
                  <a:schemeClr val="accent2">
                    <a:lumOff val="21764"/>
                  </a:schemeClr>
                </a:solidFill>
              </a:defRPr>
            </a:pPr>
            <a:r>
              <a:t>VK</a:t>
            </a:r>
          </a:p>
          <a:p>
            <a:pPr marL="457200" indent="-3429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defRPr sz="1800">
                <a:solidFill>
                  <a:schemeClr val="accent2">
                    <a:lumOff val="21764"/>
                  </a:schemeClr>
                </a:solidFill>
              </a:defRPr>
            </a:pPr>
            <a:r>
              <a:t>Ситимобил</a:t>
            </a:r>
          </a:p>
          <a:p>
            <a:pPr marL="457200" indent="-3429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defRPr sz="1800">
                <a:solidFill>
                  <a:schemeClr val="accent2">
                    <a:lumOff val="21764"/>
                  </a:schemeClr>
                </a:solidFill>
              </a:defRPr>
            </a:pPr>
            <a:r>
              <a:t>Внутренняя разработка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12;p2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Краткая история golang</a:t>
            </a:r>
          </a:p>
        </p:txBody>
      </p:sp>
      <p:sp>
        <p:nvSpPr>
          <p:cNvPr id="144" name="Google Shape;113;p2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Разрабатывался ветеранами индустрии:</a:t>
            </a:r>
          </a:p>
          <a:p>
            <a:pPr marL="914400" indent="-330200">
              <a:spcBef>
                <a:spcPts val="1200"/>
              </a:spcBef>
              <a:buSzPts val="1600"/>
              <a:defRPr sz="1600"/>
            </a:pPr>
            <a:r>
              <a:t>Кен Томпсон (UNIX, UTF-8)</a:t>
            </a:r>
          </a:p>
          <a:p>
            <a:pPr marL="914400" indent="-330200">
              <a:buSzPts val="1600"/>
              <a:defRPr sz="1600"/>
            </a:pPr>
            <a:r>
              <a:t>Роб Пайк (UTF-8, Plan 9, Inferno)</a:t>
            </a:r>
          </a:p>
          <a:p>
            <a:pPr marL="914400" indent="-330200">
              <a:buSzPts val="1600"/>
              <a:defRPr sz="1600"/>
            </a:pPr>
            <a:r>
              <a:t>Роберт Гризмер (Java HotSpot, Sawzall, распределённые системы Google)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В условиях большой компании:</a:t>
            </a:r>
          </a:p>
          <a:p>
            <a:pPr marL="914400" indent="-330200">
              <a:spcBef>
                <a:spcPts val="1200"/>
              </a:spcBef>
              <a:buSzPts val="1600"/>
              <a:defRPr sz="1600"/>
            </a:pPr>
            <a:r>
              <a:t>Много кода</a:t>
            </a:r>
          </a:p>
          <a:p>
            <a:pPr marL="914400" indent="-330200">
              <a:buSzPts val="1600"/>
              <a:defRPr sz="1600"/>
            </a:pPr>
            <a:r>
              <a:t>Много программистов</a:t>
            </a:r>
          </a:p>
          <a:p>
            <a:pPr marL="914400" indent="-330200">
              <a:buSzPts val="1600"/>
              <a:defRPr sz="1600"/>
            </a:pPr>
            <a:r>
              <a:t>Много серверов (а на них много ядер)</a:t>
            </a:r>
          </a:p>
          <a:p>
            <a:pPr marL="914400" indent="-330200">
              <a:buSzPts val="1600"/>
              <a:defRPr sz="1600"/>
            </a:pPr>
            <a:r>
              <a:t>Есть легаси код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