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notesMasterIdLst>
    <p:notesMasterId r:id="rId31"/>
  </p:notesMasterIdLst>
  <p:sldIdLst>
    <p:sldId id="256" r:id="rId2"/>
    <p:sldId id="257" r:id="rId3"/>
    <p:sldId id="258" r:id="rId4"/>
    <p:sldId id="259" r:id="rId5"/>
    <p:sldId id="260" r:id="rId6"/>
    <p:sldId id="278" r:id="rId7"/>
    <p:sldId id="283" r:id="rId8"/>
    <p:sldId id="267" r:id="rId9"/>
    <p:sldId id="268" r:id="rId10"/>
    <p:sldId id="262" r:id="rId11"/>
    <p:sldId id="287" r:id="rId12"/>
    <p:sldId id="279" r:id="rId13"/>
    <p:sldId id="277" r:id="rId14"/>
    <p:sldId id="297" r:id="rId15"/>
    <p:sldId id="281" r:id="rId16"/>
    <p:sldId id="282" r:id="rId17"/>
    <p:sldId id="288" r:id="rId18"/>
    <p:sldId id="289" r:id="rId19"/>
    <p:sldId id="290" r:id="rId20"/>
    <p:sldId id="291" r:id="rId21"/>
    <p:sldId id="293" r:id="rId22"/>
    <p:sldId id="265" r:id="rId23"/>
    <p:sldId id="294" r:id="rId24"/>
    <p:sldId id="295" r:id="rId25"/>
    <p:sldId id="296" r:id="rId26"/>
    <p:sldId id="269" r:id="rId27"/>
    <p:sldId id="266"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9E770-01C1-4C61-AEB8-99E4A7DD7347}" type="datetimeFigureOut">
              <a:rPr lang="en-US" smtClean="0"/>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0E6DD-62BD-461E-B301-0179DD1A4C3F}" type="slidenum">
              <a:rPr lang="en-US" smtClean="0"/>
              <a:t>‹#›</a:t>
            </a:fld>
            <a:endParaRPr lang="en-US"/>
          </a:p>
        </p:txBody>
      </p:sp>
    </p:spTree>
    <p:extLst>
      <p:ext uri="{BB962C8B-B14F-4D97-AF65-F5344CB8AC3E}">
        <p14:creationId xmlns:p14="http://schemas.microsoft.com/office/powerpoint/2010/main" val="56725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6FF9022-A49D-44F5-9314-9FC88062731D}" type="datetime1">
              <a:rPr lang="en-US" smtClean="0"/>
              <a:t>8/1/2023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31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A0B76D-0F43-459C-BD82-626526C2F271}" type="datetime1">
              <a:rPr lang="en-US" smtClean="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63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C64EB51-5DE7-4962-A592-C35B3EA33B20}"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324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03427A8-2874-486C-83C3-5E8FF2C64DC0}"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594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FDBF6-2DBD-4C80-96E2-0F9E3F8731C9}"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55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F030EF-3FDC-4A49-A962-27C4A0C167B6}" type="datetime1">
              <a:rPr lang="en-US" smtClean="0"/>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600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1C530F-67A0-4CBE-BC51-3ACD4A7D94CD}" type="datetime1">
              <a:rPr lang="en-US" smtClean="0"/>
              <a:t>8/1/2023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84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E550A0-B53E-4E6A-8D72-1B375FA21A86}"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70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D38469-C813-4700-8BA9-E8C402D70603}"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67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DF331-B245-40B5-8AC4-AD8D0F93342B}"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68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F7A74-BAF2-4A80-A7D4-F5E221E80916}" type="datetime1">
              <a:rPr lang="en-US" smtClean="0"/>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05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2A7E5-F725-491F-AE82-339A8D240F62}" type="datetime1">
              <a:rPr lang="en-US" smtClean="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47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D14A36-2F30-49AE-9E27-7AC21681FFB5}" type="datetime1">
              <a:rPr lang="en-US" smtClean="0"/>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763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048BD-4C19-4AA0-877E-7D716EA7FDCD}" type="datetime1">
              <a:rPr lang="en-US" smtClean="0"/>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7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3C800-8E47-4A6E-ABC8-AE8839E448C6}" type="datetime1">
              <a:rPr lang="en-US" smtClean="0"/>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29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F4C147-79CA-4F1D-A267-DDB77B8A943D}" type="datetime1">
              <a:rPr lang="en-US" smtClean="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0A68C5-2D31-4192-AB97-AE05ADD07462}" type="datetime1">
              <a:rPr lang="en-US" smtClean="0"/>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503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22F684D-E32E-429F-A4DA-7A52E8273864}" type="datetime1">
              <a:rPr lang="en-US" smtClean="0"/>
              <a:t>8/1/2023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72621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1942" y="1725222"/>
            <a:ext cx="7081936" cy="995185"/>
          </a:xfrm>
        </p:spPr>
        <p:txBody>
          <a:bodyPr/>
          <a:lstStyle/>
          <a:p>
            <a:pPr algn="ctr"/>
            <a:r>
              <a:rPr lang="en-US" sz="2800" b="1" dirty="0"/>
              <a:t/>
            </a:r>
            <a:br>
              <a:rPr lang="en-US" sz="2800" b="1" dirty="0"/>
            </a:br>
            <a:r>
              <a:rPr lang="en-US" sz="2800" b="1" dirty="0"/>
              <a:t>Digital Hospital Management System:</a:t>
            </a:r>
            <a:br>
              <a:rPr lang="en-US" sz="2800" b="1" dirty="0"/>
            </a:br>
            <a:endParaRPr lang="en-US" sz="2800" dirty="0"/>
          </a:p>
        </p:txBody>
      </p:sp>
      <p:sp>
        <p:nvSpPr>
          <p:cNvPr id="6" name="Google Shape;237;p42"/>
          <p:cNvSpPr txBox="1">
            <a:spLocks/>
          </p:cNvSpPr>
          <p:nvPr/>
        </p:nvSpPr>
        <p:spPr>
          <a:xfrm>
            <a:off x="7761515" y="4020082"/>
            <a:ext cx="2755673" cy="1515479"/>
          </a:xfrm>
          <a:prstGeom prst="rect">
            <a:avLst/>
          </a:prstGeom>
        </p:spPr>
        <p:txBody>
          <a:bodyPr spcFirstLastPara="1" vert="horz" wrap="square" lIns="91425" tIns="91425" rIns="91425" bIns="91425" rtlCol="0" anchor="t" anchorCtr="0">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spcBef>
                <a:spcPts val="0"/>
              </a:spcBef>
            </a:pPr>
            <a:r>
              <a:rPr lang="en-US" b="1" dirty="0">
                <a:solidFill>
                  <a:schemeClr val="bg1"/>
                </a:solidFill>
                <a:latin typeface="Times New Roman" pitchFamily="18" charset="0"/>
                <a:cs typeface="Times New Roman" pitchFamily="18" charset="0"/>
              </a:rPr>
              <a:t>Presented By:</a:t>
            </a:r>
          </a:p>
          <a:p>
            <a:pPr>
              <a:spcBef>
                <a:spcPts val="0"/>
              </a:spcBef>
            </a:pPr>
            <a:r>
              <a:rPr lang="en-US" b="1" dirty="0">
                <a:solidFill>
                  <a:schemeClr val="bg1"/>
                </a:solidFill>
                <a:latin typeface="Times New Roman" pitchFamily="18" charset="0"/>
                <a:cs typeface="Times New Roman" pitchFamily="18" charset="0"/>
              </a:rPr>
              <a:t>Sanzida </a:t>
            </a:r>
            <a:r>
              <a:rPr lang="en-US" b="1" dirty="0" err="1">
                <a:solidFill>
                  <a:schemeClr val="bg1"/>
                </a:solidFill>
                <a:latin typeface="Times New Roman" pitchFamily="18" charset="0"/>
                <a:cs typeface="Times New Roman" pitchFamily="18" charset="0"/>
              </a:rPr>
              <a:t>Akter</a:t>
            </a:r>
            <a:endParaRPr lang="en-US" b="1" dirty="0">
              <a:solidFill>
                <a:schemeClr val="bg1"/>
              </a:solidFill>
              <a:latin typeface="Times New Roman" pitchFamily="18" charset="0"/>
              <a:cs typeface="Times New Roman" pitchFamily="18" charset="0"/>
            </a:endParaRPr>
          </a:p>
          <a:p>
            <a:pPr>
              <a:spcBef>
                <a:spcPts val="0"/>
              </a:spcBef>
            </a:pPr>
            <a:r>
              <a:rPr lang="en-US" b="1" dirty="0">
                <a:solidFill>
                  <a:schemeClr val="bg1"/>
                </a:solidFill>
                <a:latin typeface="Times New Roman" pitchFamily="18" charset="0"/>
                <a:cs typeface="Times New Roman" pitchFamily="18" charset="0"/>
              </a:rPr>
              <a:t>Id: 191002205</a:t>
            </a:r>
          </a:p>
          <a:p>
            <a:pPr>
              <a:spcBef>
                <a:spcPts val="0"/>
              </a:spcBef>
            </a:pPr>
            <a:r>
              <a:rPr lang="en-US" b="1" dirty="0">
                <a:solidFill>
                  <a:schemeClr val="bg1"/>
                </a:solidFill>
                <a:latin typeface="Times New Roman" pitchFamily="18" charset="0"/>
                <a:cs typeface="Times New Roman" pitchFamily="18" charset="0"/>
              </a:rPr>
              <a:t>Mohammad </a:t>
            </a:r>
            <a:r>
              <a:rPr lang="en-US" b="1" dirty="0" err="1">
                <a:solidFill>
                  <a:schemeClr val="bg1"/>
                </a:solidFill>
                <a:latin typeface="Times New Roman" pitchFamily="18" charset="0"/>
                <a:cs typeface="Times New Roman" pitchFamily="18" charset="0"/>
              </a:rPr>
              <a:t>Anik</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Mollah</a:t>
            </a:r>
            <a:endParaRPr lang="en-US" b="1" dirty="0">
              <a:solidFill>
                <a:schemeClr val="bg1"/>
              </a:solidFill>
              <a:latin typeface="Times New Roman" pitchFamily="18" charset="0"/>
              <a:cs typeface="Times New Roman" pitchFamily="18" charset="0"/>
            </a:endParaRPr>
          </a:p>
          <a:p>
            <a:pPr>
              <a:spcBef>
                <a:spcPts val="0"/>
              </a:spcBef>
            </a:pPr>
            <a:r>
              <a:rPr lang="en-US" b="1" dirty="0">
                <a:solidFill>
                  <a:schemeClr val="bg1"/>
                </a:solidFill>
                <a:latin typeface="Times New Roman" pitchFamily="18" charset="0"/>
                <a:cs typeface="Times New Roman" pitchFamily="18" charset="0"/>
              </a:rPr>
              <a:t>Id:193002033</a:t>
            </a:r>
          </a:p>
          <a:p>
            <a:pPr>
              <a:spcBef>
                <a:spcPts val="0"/>
              </a:spcBef>
            </a:pPr>
            <a:endParaRPr lang="en-US" b="1" dirty="0">
              <a:solidFill>
                <a:schemeClr val="bg1"/>
              </a:solidFill>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A1F22018-FB2A-482C-BB91-320066904D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0237" y="423068"/>
            <a:ext cx="4311278" cy="995185"/>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Google Shape;237;p42"/>
          <p:cNvSpPr txBox="1">
            <a:spLocks/>
          </p:cNvSpPr>
          <p:nvPr/>
        </p:nvSpPr>
        <p:spPr>
          <a:xfrm>
            <a:off x="2377200" y="4020082"/>
            <a:ext cx="3609943" cy="2046514"/>
          </a:xfrm>
          <a:prstGeom prst="rect">
            <a:avLst/>
          </a:prstGeom>
        </p:spPr>
        <p:txBody>
          <a:bodyPr spcFirstLastPara="1" vert="horz" wrap="square" lIns="91425" tIns="91425" rIns="91425" bIns="91425" rtlCol="0" anchor="t" anchorCtr="0">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spcBef>
                <a:spcPts val="0"/>
              </a:spcBef>
            </a:pPr>
            <a:r>
              <a:rPr lang="en-US" b="1" dirty="0">
                <a:solidFill>
                  <a:schemeClr val="bg1"/>
                </a:solidFill>
                <a:latin typeface="Times New Roman" pitchFamily="18" charset="0"/>
                <a:cs typeface="Times New Roman" pitchFamily="18" charset="0"/>
              </a:rPr>
              <a:t>Supervisor Name: Md. </a:t>
            </a:r>
            <a:r>
              <a:rPr lang="en-US" b="1" dirty="0" err="1">
                <a:solidFill>
                  <a:schemeClr val="bg1"/>
                </a:solidFill>
                <a:latin typeface="Times New Roman" pitchFamily="18" charset="0"/>
                <a:cs typeface="Times New Roman" pitchFamily="18" charset="0"/>
              </a:rPr>
              <a:t>Ashiqussalehin</a:t>
            </a:r>
            <a:endParaRPr lang="en-US" b="1" dirty="0">
              <a:solidFill>
                <a:schemeClr val="bg1"/>
              </a:solidFill>
              <a:latin typeface="Times New Roman" pitchFamily="18" charset="0"/>
              <a:cs typeface="Times New Roman" pitchFamily="18" charset="0"/>
            </a:endParaRPr>
          </a:p>
          <a:p>
            <a:pPr>
              <a:spcBef>
                <a:spcPts val="0"/>
              </a:spcBef>
            </a:pPr>
            <a:r>
              <a:rPr lang="en-US" b="1" dirty="0">
                <a:solidFill>
                  <a:schemeClr val="bg1"/>
                </a:solidFill>
                <a:latin typeface="Times New Roman" pitchFamily="18" charset="0"/>
                <a:cs typeface="Times New Roman" pitchFamily="18" charset="0"/>
              </a:rPr>
              <a:t>Designation: Lecturer</a:t>
            </a:r>
          </a:p>
          <a:p>
            <a:pPr>
              <a:spcBef>
                <a:spcPts val="0"/>
              </a:spcBef>
            </a:pPr>
            <a:r>
              <a:rPr lang="en-US" b="1" dirty="0">
                <a:solidFill>
                  <a:schemeClr val="bg1"/>
                </a:solidFill>
                <a:latin typeface="Times New Roman" pitchFamily="18" charset="0"/>
                <a:cs typeface="Times New Roman" pitchFamily="18" charset="0"/>
              </a:rPr>
              <a:t>Green University Of Bangladesh</a:t>
            </a:r>
          </a:p>
        </p:txBody>
      </p:sp>
    </p:spTree>
    <p:extLst>
      <p:ext uri="{BB962C8B-B14F-4D97-AF65-F5344CB8AC3E}">
        <p14:creationId xmlns:p14="http://schemas.microsoft.com/office/powerpoint/2010/main" val="166101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458" y="1063416"/>
            <a:ext cx="8761413" cy="706964"/>
          </a:xfrm>
        </p:spPr>
        <p:txBody>
          <a:bodyPr>
            <a:normAutofit fontScale="90000"/>
          </a:bodyPr>
          <a:lstStyle/>
          <a:p>
            <a:r>
              <a:rPr lang="en-US" sz="4400" dirty="0"/>
              <a:t>Gantt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458" y="2351314"/>
            <a:ext cx="6716486" cy="3778250"/>
          </a:xfrm>
        </p:spPr>
      </p:pic>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0" y="6019801"/>
            <a:ext cx="914399" cy="8381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90279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a:bodyPr>
          <a:lstStyle/>
          <a:p>
            <a:r>
              <a:rPr lang="en-US" dirty="0"/>
              <a:t>Clinical</a:t>
            </a:r>
          </a:p>
          <a:p>
            <a:r>
              <a:rPr lang="en-US" dirty="0"/>
              <a:t>Patients</a:t>
            </a:r>
          </a:p>
          <a:p>
            <a:r>
              <a:rPr lang="en-US" dirty="0"/>
              <a:t>Doctors</a:t>
            </a:r>
          </a:p>
          <a:p>
            <a:r>
              <a:rPr lang="en-US" dirty="0"/>
              <a:t> Administrative</a:t>
            </a:r>
          </a:p>
          <a:p>
            <a:r>
              <a:rPr lang="en-US" dirty="0"/>
              <a:t>Record Office</a:t>
            </a:r>
          </a:p>
          <a:p>
            <a:r>
              <a:rPr lang="en-US" dirty="0"/>
              <a:t>Pharmacy</a:t>
            </a:r>
          </a:p>
          <a:p>
            <a:r>
              <a:rPr lang="en-US" dirty="0"/>
              <a:t>Laboratory</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04538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Flowchart: Connector 2"/>
          <p:cNvSpPr/>
          <p:nvPr/>
        </p:nvSpPr>
        <p:spPr>
          <a:xfrm>
            <a:off x="437881" y="722619"/>
            <a:ext cx="502276" cy="41947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elay 3"/>
          <p:cNvSpPr/>
          <p:nvPr/>
        </p:nvSpPr>
        <p:spPr>
          <a:xfrm rot="16200000">
            <a:off x="521595" y="978794"/>
            <a:ext cx="334850" cy="798490"/>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lay 4"/>
          <p:cNvSpPr/>
          <p:nvPr/>
        </p:nvSpPr>
        <p:spPr>
          <a:xfrm rot="16200000">
            <a:off x="491457" y="2497611"/>
            <a:ext cx="334850" cy="798490"/>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07744" y="2243126"/>
            <a:ext cx="502276" cy="41947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lay 7"/>
          <p:cNvSpPr/>
          <p:nvPr/>
        </p:nvSpPr>
        <p:spPr>
          <a:xfrm rot="16200000">
            <a:off x="491457" y="4016429"/>
            <a:ext cx="334850" cy="798490"/>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95005" y="3766530"/>
            <a:ext cx="502276" cy="41947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lay 9"/>
          <p:cNvSpPr/>
          <p:nvPr/>
        </p:nvSpPr>
        <p:spPr>
          <a:xfrm rot="16200000">
            <a:off x="5672161" y="5721169"/>
            <a:ext cx="334850" cy="798490"/>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578232" y="5480836"/>
            <a:ext cx="502276" cy="41947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elay 11"/>
          <p:cNvSpPr/>
          <p:nvPr/>
        </p:nvSpPr>
        <p:spPr>
          <a:xfrm rot="16200000">
            <a:off x="11048535" y="2071351"/>
            <a:ext cx="334850" cy="798490"/>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0964822" y="1821123"/>
            <a:ext cx="502276" cy="41947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elay 13"/>
          <p:cNvSpPr/>
          <p:nvPr/>
        </p:nvSpPr>
        <p:spPr>
          <a:xfrm rot="16200000">
            <a:off x="11023314" y="3686411"/>
            <a:ext cx="334850" cy="798490"/>
          </a:xfrm>
          <a:prstGeom prst="flowChartDela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10964822" y="3450297"/>
            <a:ext cx="502276" cy="419472"/>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172755" y="1028703"/>
            <a:ext cx="1171977" cy="5310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p:cNvSpPr/>
          <p:nvPr/>
        </p:nvSpPr>
        <p:spPr>
          <a:xfrm>
            <a:off x="2316051" y="1662447"/>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2316051" y="831972"/>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2316051" y="2470596"/>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2316051" y="3415209"/>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2316051" y="4280401"/>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7785353" y="831972"/>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7727395" y="1662447"/>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7727395" y="2404054"/>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7727395" y="3291621"/>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7727395" y="4179188"/>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5159669" y="2240595"/>
            <a:ext cx="1339402" cy="57814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464160" y="964449"/>
            <a:ext cx="1245854" cy="276999"/>
          </a:xfrm>
          <a:prstGeom prst="rect">
            <a:avLst/>
          </a:prstGeom>
          <a:noFill/>
        </p:spPr>
        <p:txBody>
          <a:bodyPr wrap="none" rtlCol="0">
            <a:spAutoFit/>
          </a:bodyPr>
          <a:lstStyle/>
          <a:p>
            <a:r>
              <a:rPr lang="en-US" sz="1200" dirty="0"/>
              <a:t>Dispense Drug</a:t>
            </a:r>
          </a:p>
        </p:txBody>
      </p:sp>
      <p:sp>
        <p:nvSpPr>
          <p:cNvPr id="38" name="TextBox 37"/>
          <p:cNvSpPr txBox="1"/>
          <p:nvPr/>
        </p:nvSpPr>
        <p:spPr>
          <a:xfrm>
            <a:off x="2609687" y="1813021"/>
            <a:ext cx="752129" cy="276999"/>
          </a:xfrm>
          <a:prstGeom prst="rect">
            <a:avLst/>
          </a:prstGeom>
          <a:noFill/>
        </p:spPr>
        <p:txBody>
          <a:bodyPr wrap="none" rtlCol="0">
            <a:spAutoFit/>
          </a:bodyPr>
          <a:lstStyle/>
          <a:p>
            <a:r>
              <a:rPr lang="en-US" sz="1200" dirty="0"/>
              <a:t>Costing</a:t>
            </a:r>
          </a:p>
        </p:txBody>
      </p:sp>
      <p:sp>
        <p:nvSpPr>
          <p:cNvPr id="39" name="TextBox 38"/>
          <p:cNvSpPr txBox="1"/>
          <p:nvPr/>
        </p:nvSpPr>
        <p:spPr>
          <a:xfrm>
            <a:off x="2559481" y="2607060"/>
            <a:ext cx="955711" cy="276999"/>
          </a:xfrm>
          <a:prstGeom prst="rect">
            <a:avLst/>
          </a:prstGeom>
          <a:noFill/>
        </p:spPr>
        <p:txBody>
          <a:bodyPr wrap="none" rtlCol="0">
            <a:spAutoFit/>
          </a:bodyPr>
          <a:lstStyle/>
          <a:p>
            <a:r>
              <a:rPr lang="en-US" sz="1200" dirty="0"/>
              <a:t>Test report</a:t>
            </a:r>
          </a:p>
        </p:txBody>
      </p:sp>
      <p:sp>
        <p:nvSpPr>
          <p:cNvPr id="40" name="TextBox 39"/>
          <p:cNvSpPr txBox="1"/>
          <p:nvPr/>
        </p:nvSpPr>
        <p:spPr>
          <a:xfrm>
            <a:off x="2542760" y="3556611"/>
            <a:ext cx="1040670" cy="276999"/>
          </a:xfrm>
          <a:prstGeom prst="rect">
            <a:avLst/>
          </a:prstGeom>
          <a:noFill/>
        </p:spPr>
        <p:txBody>
          <a:bodyPr wrap="none" rtlCol="0">
            <a:spAutoFit/>
          </a:bodyPr>
          <a:lstStyle/>
          <a:p>
            <a:r>
              <a:rPr lang="en-US" sz="1200" dirty="0"/>
              <a:t>Prescription</a:t>
            </a:r>
          </a:p>
        </p:txBody>
      </p:sp>
      <p:sp>
        <p:nvSpPr>
          <p:cNvPr id="41" name="TextBox 40"/>
          <p:cNvSpPr txBox="1"/>
          <p:nvPr/>
        </p:nvSpPr>
        <p:spPr>
          <a:xfrm>
            <a:off x="2383579" y="4359822"/>
            <a:ext cx="1307513" cy="461665"/>
          </a:xfrm>
          <a:prstGeom prst="rect">
            <a:avLst/>
          </a:prstGeom>
          <a:noFill/>
        </p:spPr>
        <p:txBody>
          <a:bodyPr wrap="square" rtlCol="0">
            <a:spAutoFit/>
          </a:bodyPr>
          <a:lstStyle/>
          <a:p>
            <a:r>
              <a:rPr lang="en-US" sz="1200" dirty="0"/>
              <a:t>Medical report query</a:t>
            </a:r>
          </a:p>
        </p:txBody>
      </p:sp>
      <p:sp>
        <p:nvSpPr>
          <p:cNvPr id="42" name="TextBox 41"/>
          <p:cNvSpPr txBox="1"/>
          <p:nvPr/>
        </p:nvSpPr>
        <p:spPr>
          <a:xfrm>
            <a:off x="5421378" y="2345003"/>
            <a:ext cx="785793" cy="369332"/>
          </a:xfrm>
          <a:prstGeom prst="rect">
            <a:avLst/>
          </a:prstGeom>
          <a:noFill/>
        </p:spPr>
        <p:txBody>
          <a:bodyPr wrap="none" rtlCol="0">
            <a:spAutoFit/>
          </a:bodyPr>
          <a:lstStyle/>
          <a:p>
            <a:r>
              <a:rPr lang="en-US" dirty="0"/>
              <a:t>Login</a:t>
            </a:r>
          </a:p>
        </p:txBody>
      </p:sp>
      <p:sp>
        <p:nvSpPr>
          <p:cNvPr id="43" name="TextBox 42"/>
          <p:cNvSpPr txBox="1"/>
          <p:nvPr/>
        </p:nvSpPr>
        <p:spPr>
          <a:xfrm>
            <a:off x="7870400" y="890213"/>
            <a:ext cx="1604232" cy="461665"/>
          </a:xfrm>
          <a:prstGeom prst="rect">
            <a:avLst/>
          </a:prstGeom>
          <a:noFill/>
        </p:spPr>
        <p:txBody>
          <a:bodyPr wrap="square" rtlCol="0">
            <a:spAutoFit/>
          </a:bodyPr>
          <a:lstStyle/>
          <a:p>
            <a:r>
              <a:rPr lang="en-US" sz="1200" dirty="0"/>
              <a:t>Users Management</a:t>
            </a:r>
          </a:p>
        </p:txBody>
      </p:sp>
      <p:sp>
        <p:nvSpPr>
          <p:cNvPr id="44" name="TextBox 43"/>
          <p:cNvSpPr txBox="1"/>
          <p:nvPr/>
        </p:nvSpPr>
        <p:spPr>
          <a:xfrm>
            <a:off x="7831834" y="1732616"/>
            <a:ext cx="1392326" cy="461665"/>
          </a:xfrm>
          <a:prstGeom prst="rect">
            <a:avLst/>
          </a:prstGeom>
          <a:noFill/>
        </p:spPr>
        <p:txBody>
          <a:bodyPr wrap="square" rtlCol="0">
            <a:spAutoFit/>
          </a:bodyPr>
          <a:lstStyle/>
          <a:p>
            <a:r>
              <a:rPr lang="en-US" sz="1200" dirty="0"/>
              <a:t>System Maintenance</a:t>
            </a:r>
          </a:p>
        </p:txBody>
      </p:sp>
      <p:sp>
        <p:nvSpPr>
          <p:cNvPr id="45" name="TextBox 44"/>
          <p:cNvSpPr txBox="1"/>
          <p:nvPr/>
        </p:nvSpPr>
        <p:spPr>
          <a:xfrm>
            <a:off x="7831834" y="2443658"/>
            <a:ext cx="1339402" cy="461665"/>
          </a:xfrm>
          <a:prstGeom prst="rect">
            <a:avLst/>
          </a:prstGeom>
          <a:noFill/>
        </p:spPr>
        <p:txBody>
          <a:bodyPr wrap="square" rtlCol="0">
            <a:spAutoFit/>
          </a:bodyPr>
          <a:lstStyle/>
          <a:p>
            <a:r>
              <a:rPr lang="en-US" sz="1200" dirty="0"/>
              <a:t>Drug Management</a:t>
            </a:r>
          </a:p>
        </p:txBody>
      </p:sp>
      <p:sp>
        <p:nvSpPr>
          <p:cNvPr id="47" name="TextBox 46"/>
          <p:cNvSpPr txBox="1"/>
          <p:nvPr/>
        </p:nvSpPr>
        <p:spPr>
          <a:xfrm>
            <a:off x="7825468" y="3370704"/>
            <a:ext cx="1345768" cy="461665"/>
          </a:xfrm>
          <a:prstGeom prst="rect">
            <a:avLst/>
          </a:prstGeom>
          <a:noFill/>
        </p:spPr>
        <p:txBody>
          <a:bodyPr wrap="square" rtlCol="0">
            <a:spAutoFit/>
          </a:bodyPr>
          <a:lstStyle/>
          <a:p>
            <a:r>
              <a:rPr lang="en-US" sz="1200" dirty="0"/>
              <a:t>Test Management</a:t>
            </a:r>
          </a:p>
        </p:txBody>
      </p:sp>
      <p:sp>
        <p:nvSpPr>
          <p:cNvPr id="48" name="TextBox 47"/>
          <p:cNvSpPr txBox="1"/>
          <p:nvPr/>
        </p:nvSpPr>
        <p:spPr>
          <a:xfrm>
            <a:off x="7785353" y="4313655"/>
            <a:ext cx="1255472" cy="276999"/>
          </a:xfrm>
          <a:prstGeom prst="rect">
            <a:avLst/>
          </a:prstGeom>
          <a:noFill/>
        </p:spPr>
        <p:txBody>
          <a:bodyPr wrap="none" rtlCol="0">
            <a:spAutoFit/>
          </a:bodyPr>
          <a:lstStyle/>
          <a:p>
            <a:r>
              <a:rPr lang="en-US" sz="1200" dirty="0"/>
              <a:t>Create record</a:t>
            </a:r>
          </a:p>
        </p:txBody>
      </p:sp>
      <p:cxnSp>
        <p:nvCxnSpPr>
          <p:cNvPr id="50" name="Straight Arrow Connector 49"/>
          <p:cNvCxnSpPr>
            <a:stCxn id="4" idx="2"/>
          </p:cNvCxnSpPr>
          <p:nvPr/>
        </p:nvCxnSpPr>
        <p:spPr>
          <a:xfrm flipV="1">
            <a:off x="1088265" y="1028703"/>
            <a:ext cx="1295314" cy="349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7" idx="2"/>
          </p:cNvCxnSpPr>
          <p:nvPr/>
        </p:nvCxnSpPr>
        <p:spPr>
          <a:xfrm>
            <a:off x="1088265" y="1545464"/>
            <a:ext cx="1227786" cy="40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035288" y="2087985"/>
            <a:ext cx="1346572" cy="76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8" idx="2"/>
          </p:cNvCxnSpPr>
          <p:nvPr/>
        </p:nvCxnSpPr>
        <p:spPr>
          <a:xfrm flipV="1">
            <a:off x="1059865" y="2759670"/>
            <a:ext cx="1256186" cy="283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8" idx="2"/>
            <a:endCxn id="29" idx="2"/>
          </p:cNvCxnSpPr>
          <p:nvPr/>
        </p:nvCxnSpPr>
        <p:spPr>
          <a:xfrm flipV="1">
            <a:off x="1058127" y="3704283"/>
            <a:ext cx="1257924" cy="71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0" idx="2"/>
          </p:cNvCxnSpPr>
          <p:nvPr/>
        </p:nvCxnSpPr>
        <p:spPr>
          <a:xfrm>
            <a:off x="1058127" y="4569475"/>
            <a:ext cx="1257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1"/>
            <a:endCxn id="30" idx="4"/>
          </p:cNvCxnSpPr>
          <p:nvPr/>
        </p:nvCxnSpPr>
        <p:spPr>
          <a:xfrm flipH="1" flipV="1">
            <a:off x="2985752" y="4858549"/>
            <a:ext cx="2666037" cy="68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 idx="7"/>
            <a:endCxn id="35" idx="4"/>
          </p:cNvCxnSpPr>
          <p:nvPr/>
        </p:nvCxnSpPr>
        <p:spPr>
          <a:xfrm flipV="1">
            <a:off x="6006951" y="4757336"/>
            <a:ext cx="2390145" cy="78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1" idx="0"/>
            <a:endCxn id="36" idx="4"/>
          </p:cNvCxnSpPr>
          <p:nvPr/>
        </p:nvCxnSpPr>
        <p:spPr>
          <a:xfrm flipV="1">
            <a:off x="5829370" y="2818743"/>
            <a:ext cx="0" cy="266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7" idx="3"/>
            <a:endCxn id="36" idx="0"/>
          </p:cNvCxnSpPr>
          <p:nvPr/>
        </p:nvCxnSpPr>
        <p:spPr>
          <a:xfrm>
            <a:off x="3710014" y="1102949"/>
            <a:ext cx="2119356" cy="113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7" idx="6"/>
            <a:endCxn id="36" idx="1"/>
          </p:cNvCxnSpPr>
          <p:nvPr/>
        </p:nvCxnSpPr>
        <p:spPr>
          <a:xfrm>
            <a:off x="3655453" y="1951521"/>
            <a:ext cx="1700367" cy="37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8" idx="6"/>
            <a:endCxn id="36" idx="2"/>
          </p:cNvCxnSpPr>
          <p:nvPr/>
        </p:nvCxnSpPr>
        <p:spPr>
          <a:xfrm flipV="1">
            <a:off x="3655453" y="2529669"/>
            <a:ext cx="1504216" cy="23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9" idx="6"/>
          </p:cNvCxnSpPr>
          <p:nvPr/>
        </p:nvCxnSpPr>
        <p:spPr>
          <a:xfrm flipV="1">
            <a:off x="3655453" y="2638021"/>
            <a:ext cx="1611465" cy="106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1" idx="3"/>
            <a:endCxn id="36" idx="3"/>
          </p:cNvCxnSpPr>
          <p:nvPr/>
        </p:nvCxnSpPr>
        <p:spPr>
          <a:xfrm flipV="1">
            <a:off x="3691092" y="2734075"/>
            <a:ext cx="1664728" cy="185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31" idx="2"/>
          </p:cNvCxnSpPr>
          <p:nvPr/>
        </p:nvCxnSpPr>
        <p:spPr>
          <a:xfrm flipH="1">
            <a:off x="6107842" y="1121046"/>
            <a:ext cx="1677511" cy="1167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32" idx="2"/>
            <a:endCxn id="36" idx="6"/>
          </p:cNvCxnSpPr>
          <p:nvPr/>
        </p:nvCxnSpPr>
        <p:spPr>
          <a:xfrm flipH="1">
            <a:off x="6499071" y="1951521"/>
            <a:ext cx="1228324" cy="57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3" idx="2"/>
          </p:cNvCxnSpPr>
          <p:nvPr/>
        </p:nvCxnSpPr>
        <p:spPr>
          <a:xfrm flipH="1" flipV="1">
            <a:off x="6425622" y="2676700"/>
            <a:ext cx="1301773" cy="16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4" idx="2"/>
            <a:endCxn id="36" idx="5"/>
          </p:cNvCxnSpPr>
          <p:nvPr/>
        </p:nvCxnSpPr>
        <p:spPr>
          <a:xfrm flipH="1" flipV="1">
            <a:off x="6302920" y="2734075"/>
            <a:ext cx="1424475" cy="846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5" idx="2"/>
          </p:cNvCxnSpPr>
          <p:nvPr/>
        </p:nvCxnSpPr>
        <p:spPr>
          <a:xfrm flipH="1" flipV="1">
            <a:off x="6162079" y="2794880"/>
            <a:ext cx="1565316" cy="167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9124755" y="1102948"/>
            <a:ext cx="1840067" cy="124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2" idx="0"/>
          </p:cNvCxnSpPr>
          <p:nvPr/>
        </p:nvCxnSpPr>
        <p:spPr>
          <a:xfrm flipH="1" flipV="1">
            <a:off x="9040825" y="1937131"/>
            <a:ext cx="1775890" cy="53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2" idx="0"/>
          </p:cNvCxnSpPr>
          <p:nvPr/>
        </p:nvCxnSpPr>
        <p:spPr>
          <a:xfrm flipH="1">
            <a:off x="9040825" y="2470596"/>
            <a:ext cx="1775890" cy="19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9008842" y="2638021"/>
            <a:ext cx="1807873" cy="88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4" idx="0"/>
            <a:endCxn id="35" idx="6"/>
          </p:cNvCxnSpPr>
          <p:nvPr/>
        </p:nvCxnSpPr>
        <p:spPr>
          <a:xfrm flipH="1">
            <a:off x="9066797" y="4085656"/>
            <a:ext cx="1724697" cy="38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6486" y="1685237"/>
            <a:ext cx="1334020" cy="369332"/>
          </a:xfrm>
          <a:prstGeom prst="rect">
            <a:avLst/>
          </a:prstGeom>
          <a:noFill/>
        </p:spPr>
        <p:txBody>
          <a:bodyPr wrap="none" rtlCol="0">
            <a:spAutoFit/>
          </a:bodyPr>
          <a:lstStyle/>
          <a:p>
            <a:r>
              <a:rPr lang="en-US" dirty="0"/>
              <a:t>Pharmacy</a:t>
            </a:r>
          </a:p>
        </p:txBody>
      </p:sp>
      <p:sp>
        <p:nvSpPr>
          <p:cNvPr id="129" name="TextBox 128"/>
          <p:cNvSpPr txBox="1"/>
          <p:nvPr/>
        </p:nvSpPr>
        <p:spPr>
          <a:xfrm>
            <a:off x="28420" y="3223054"/>
            <a:ext cx="1404552" cy="369332"/>
          </a:xfrm>
          <a:prstGeom prst="rect">
            <a:avLst/>
          </a:prstGeom>
          <a:noFill/>
        </p:spPr>
        <p:txBody>
          <a:bodyPr wrap="none" rtlCol="0">
            <a:spAutoFit/>
          </a:bodyPr>
          <a:lstStyle/>
          <a:p>
            <a:r>
              <a:rPr lang="en-US" dirty="0"/>
              <a:t>Laboratory</a:t>
            </a:r>
          </a:p>
        </p:txBody>
      </p:sp>
      <p:sp>
        <p:nvSpPr>
          <p:cNvPr id="7" name="TextBox 6"/>
          <p:cNvSpPr txBox="1"/>
          <p:nvPr/>
        </p:nvSpPr>
        <p:spPr>
          <a:xfrm>
            <a:off x="181828" y="4780469"/>
            <a:ext cx="954107" cy="369332"/>
          </a:xfrm>
          <a:prstGeom prst="rect">
            <a:avLst/>
          </a:prstGeom>
          <a:noFill/>
        </p:spPr>
        <p:txBody>
          <a:bodyPr wrap="none" rtlCol="0">
            <a:spAutoFit/>
          </a:bodyPr>
          <a:lstStyle/>
          <a:p>
            <a:r>
              <a:rPr lang="en-US" dirty="0"/>
              <a:t>Doctor</a:t>
            </a:r>
          </a:p>
        </p:txBody>
      </p:sp>
      <p:sp>
        <p:nvSpPr>
          <p:cNvPr id="19" name="TextBox 18"/>
          <p:cNvSpPr txBox="1"/>
          <p:nvPr/>
        </p:nvSpPr>
        <p:spPr>
          <a:xfrm>
            <a:off x="5355820" y="6398043"/>
            <a:ext cx="973343" cy="369332"/>
          </a:xfrm>
          <a:prstGeom prst="rect">
            <a:avLst/>
          </a:prstGeom>
          <a:noFill/>
        </p:spPr>
        <p:txBody>
          <a:bodyPr wrap="none" rtlCol="0">
            <a:spAutoFit/>
          </a:bodyPr>
          <a:lstStyle/>
          <a:p>
            <a:r>
              <a:rPr lang="en-US" dirty="0"/>
              <a:t>Patient</a:t>
            </a:r>
          </a:p>
        </p:txBody>
      </p:sp>
      <p:sp>
        <p:nvSpPr>
          <p:cNvPr id="20" name="TextBox 19"/>
          <p:cNvSpPr txBox="1"/>
          <p:nvPr/>
        </p:nvSpPr>
        <p:spPr>
          <a:xfrm>
            <a:off x="10534174" y="2853121"/>
            <a:ext cx="1657826" cy="369332"/>
          </a:xfrm>
          <a:prstGeom prst="rect">
            <a:avLst/>
          </a:prstGeom>
          <a:noFill/>
        </p:spPr>
        <p:txBody>
          <a:bodyPr wrap="none" rtlCol="0">
            <a:spAutoFit/>
          </a:bodyPr>
          <a:lstStyle/>
          <a:p>
            <a:r>
              <a:rPr lang="en-US" dirty="0"/>
              <a:t>Administrator</a:t>
            </a:r>
          </a:p>
        </p:txBody>
      </p:sp>
      <p:sp>
        <p:nvSpPr>
          <p:cNvPr id="21" name="TextBox 20"/>
          <p:cNvSpPr txBox="1"/>
          <p:nvPr/>
        </p:nvSpPr>
        <p:spPr>
          <a:xfrm>
            <a:off x="10295120" y="4448600"/>
            <a:ext cx="1826141" cy="369332"/>
          </a:xfrm>
          <a:prstGeom prst="rect">
            <a:avLst/>
          </a:prstGeom>
          <a:noFill/>
        </p:spPr>
        <p:txBody>
          <a:bodyPr wrap="none" rtlCol="0">
            <a:spAutoFit/>
          </a:bodyPr>
          <a:lstStyle/>
          <a:p>
            <a:r>
              <a:rPr lang="en-US" dirty="0"/>
              <a:t>Record Officer</a:t>
            </a:r>
          </a:p>
        </p:txBody>
      </p:sp>
      <p:sp>
        <p:nvSpPr>
          <p:cNvPr id="23" name="TextBox 22"/>
          <p:cNvSpPr txBox="1"/>
          <p:nvPr/>
        </p:nvSpPr>
        <p:spPr>
          <a:xfrm>
            <a:off x="1950098" y="295729"/>
            <a:ext cx="8562073" cy="400110"/>
          </a:xfrm>
          <a:prstGeom prst="rect">
            <a:avLst/>
          </a:prstGeom>
          <a:noFill/>
        </p:spPr>
        <p:txBody>
          <a:bodyPr wrap="square" rtlCol="0">
            <a:spAutoFit/>
          </a:bodyPr>
          <a:lstStyle/>
          <a:p>
            <a:r>
              <a:rPr lang="en-US" sz="2000" b="1" dirty="0"/>
              <a:t>Use case diagram for Digital Hospital Management System </a:t>
            </a:r>
          </a:p>
        </p:txBody>
      </p:sp>
      <p:sp>
        <p:nvSpPr>
          <p:cNvPr id="22" name="Rectangle 21"/>
          <p:cNvSpPr/>
          <p:nvPr/>
        </p:nvSpPr>
        <p:spPr>
          <a:xfrm>
            <a:off x="1725769" y="695839"/>
            <a:ext cx="8384146" cy="4636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66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Flowchart: Connector 2"/>
          <p:cNvSpPr/>
          <p:nvPr/>
        </p:nvSpPr>
        <p:spPr>
          <a:xfrm>
            <a:off x="1268569" y="60095"/>
            <a:ext cx="1107582" cy="61947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1204175" y="871713"/>
            <a:ext cx="1249251" cy="45629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1204175" y="1684852"/>
            <a:ext cx="1300768" cy="45076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ecision 5"/>
          <p:cNvSpPr/>
          <p:nvPr/>
        </p:nvSpPr>
        <p:spPr>
          <a:xfrm>
            <a:off x="1390920" y="2346455"/>
            <a:ext cx="927278" cy="54091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1178418" y="3026302"/>
            <a:ext cx="1249251" cy="52803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ecision 7"/>
          <p:cNvSpPr/>
          <p:nvPr/>
        </p:nvSpPr>
        <p:spPr>
          <a:xfrm>
            <a:off x="1268569" y="3781595"/>
            <a:ext cx="1017431" cy="51515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a:off x="1126901" y="4468048"/>
            <a:ext cx="1300768" cy="45076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1255690" y="5117629"/>
            <a:ext cx="972355" cy="42114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p:cNvSpPr/>
          <p:nvPr/>
        </p:nvSpPr>
        <p:spPr>
          <a:xfrm>
            <a:off x="1139779" y="5737591"/>
            <a:ext cx="1378042" cy="35765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249251" y="6294067"/>
            <a:ext cx="1126904" cy="47764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a:off x="5025980" y="3784886"/>
            <a:ext cx="1622738" cy="51186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ecision 13"/>
          <p:cNvSpPr/>
          <p:nvPr/>
        </p:nvSpPr>
        <p:spPr>
          <a:xfrm>
            <a:off x="9388699" y="3854075"/>
            <a:ext cx="1125482" cy="607791"/>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5148330" y="4494608"/>
            <a:ext cx="1500387" cy="51417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p:cNvSpPr/>
          <p:nvPr/>
        </p:nvSpPr>
        <p:spPr>
          <a:xfrm>
            <a:off x="9478852" y="5123504"/>
            <a:ext cx="1292788" cy="41526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1770844" y="693703"/>
            <a:ext cx="6441" cy="22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841679" y="1352228"/>
            <a:ext cx="12878" cy="30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6" idx="0"/>
          </p:cNvCxnSpPr>
          <p:nvPr/>
        </p:nvCxnSpPr>
        <p:spPr>
          <a:xfrm>
            <a:off x="1854559" y="2135614"/>
            <a:ext cx="0" cy="21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41679" y="2881885"/>
            <a:ext cx="12880" cy="144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a:endCxn id="8" idx="0"/>
          </p:cNvCxnSpPr>
          <p:nvPr/>
        </p:nvCxnSpPr>
        <p:spPr>
          <a:xfrm flipH="1">
            <a:off x="1777285" y="3554336"/>
            <a:ext cx="25759" cy="227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2"/>
            <a:endCxn id="9" idx="0"/>
          </p:cNvCxnSpPr>
          <p:nvPr/>
        </p:nvCxnSpPr>
        <p:spPr>
          <a:xfrm>
            <a:off x="1777285" y="4296750"/>
            <a:ext cx="0" cy="17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10" idx="0"/>
          </p:cNvCxnSpPr>
          <p:nvPr/>
        </p:nvCxnSpPr>
        <p:spPr>
          <a:xfrm flipH="1">
            <a:off x="1741868" y="4918809"/>
            <a:ext cx="35417" cy="1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p:cNvCxnSpPr>
          <p:nvPr/>
        </p:nvCxnSpPr>
        <p:spPr>
          <a:xfrm flipH="1">
            <a:off x="1741867" y="5538771"/>
            <a:ext cx="1" cy="1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flipH="1">
            <a:off x="1812703" y="6095247"/>
            <a:ext cx="16097" cy="1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3"/>
            <a:endCxn id="5" idx="3"/>
          </p:cNvCxnSpPr>
          <p:nvPr/>
        </p:nvCxnSpPr>
        <p:spPr>
          <a:xfrm flipV="1">
            <a:off x="2318198" y="1910233"/>
            <a:ext cx="186745" cy="706678"/>
          </a:xfrm>
          <a:prstGeom prst="bentConnector3">
            <a:avLst>
              <a:gd name="adj1" fmla="val 12706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0"/>
            <a:endCxn id="7" idx="3"/>
          </p:cNvCxnSpPr>
          <p:nvPr/>
        </p:nvCxnSpPr>
        <p:spPr>
          <a:xfrm rot="16200000" flipV="1">
            <a:off x="5907677" y="-189689"/>
            <a:ext cx="563756" cy="75237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4" idx="2"/>
          </p:cNvCxnSpPr>
          <p:nvPr/>
        </p:nvCxnSpPr>
        <p:spPr>
          <a:xfrm>
            <a:off x="9951440" y="4461866"/>
            <a:ext cx="16809" cy="68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3"/>
            <a:endCxn id="13" idx="1"/>
          </p:cNvCxnSpPr>
          <p:nvPr/>
        </p:nvCxnSpPr>
        <p:spPr>
          <a:xfrm>
            <a:off x="2286000" y="4039173"/>
            <a:ext cx="2739980" cy="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4" idx="1"/>
          </p:cNvCxnSpPr>
          <p:nvPr/>
        </p:nvCxnSpPr>
        <p:spPr>
          <a:xfrm>
            <a:off x="6648717" y="4118091"/>
            <a:ext cx="2739982" cy="39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5" idx="0"/>
          </p:cNvCxnSpPr>
          <p:nvPr/>
        </p:nvCxnSpPr>
        <p:spPr>
          <a:xfrm flipV="1">
            <a:off x="5898524" y="4296750"/>
            <a:ext cx="25758" cy="19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1"/>
            <a:endCxn id="15" idx="3"/>
          </p:cNvCxnSpPr>
          <p:nvPr/>
        </p:nvCxnSpPr>
        <p:spPr>
          <a:xfrm rot="10800000">
            <a:off x="6648718" y="4751694"/>
            <a:ext cx="2830135" cy="5794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0" idx="3"/>
          </p:cNvCxnSpPr>
          <p:nvPr/>
        </p:nvCxnSpPr>
        <p:spPr>
          <a:xfrm>
            <a:off x="2228045" y="5328200"/>
            <a:ext cx="7250806" cy="11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461443" y="195027"/>
            <a:ext cx="683200" cy="369332"/>
          </a:xfrm>
          <a:prstGeom prst="rect">
            <a:avLst/>
          </a:prstGeom>
          <a:noFill/>
        </p:spPr>
        <p:txBody>
          <a:bodyPr wrap="none" rtlCol="0">
            <a:spAutoFit/>
          </a:bodyPr>
          <a:lstStyle/>
          <a:p>
            <a:r>
              <a:rPr lang="en-US" dirty="0"/>
              <a:t>Start</a:t>
            </a:r>
          </a:p>
        </p:txBody>
      </p:sp>
      <p:sp>
        <p:nvSpPr>
          <p:cNvPr id="95" name="TextBox 94"/>
          <p:cNvSpPr txBox="1"/>
          <p:nvPr/>
        </p:nvSpPr>
        <p:spPr>
          <a:xfrm>
            <a:off x="1268569" y="839104"/>
            <a:ext cx="1197733" cy="523220"/>
          </a:xfrm>
          <a:prstGeom prst="rect">
            <a:avLst/>
          </a:prstGeom>
          <a:noFill/>
        </p:spPr>
        <p:txBody>
          <a:bodyPr wrap="square" rtlCol="0">
            <a:spAutoFit/>
          </a:bodyPr>
          <a:lstStyle/>
          <a:p>
            <a:r>
              <a:rPr lang="en-US" sz="1400" dirty="0"/>
              <a:t>Patient card log in</a:t>
            </a:r>
          </a:p>
        </p:txBody>
      </p:sp>
      <p:sp>
        <p:nvSpPr>
          <p:cNvPr id="96" name="TextBox 95"/>
          <p:cNvSpPr txBox="1"/>
          <p:nvPr/>
        </p:nvSpPr>
        <p:spPr>
          <a:xfrm>
            <a:off x="1268569" y="1678769"/>
            <a:ext cx="1159100" cy="523220"/>
          </a:xfrm>
          <a:prstGeom prst="rect">
            <a:avLst/>
          </a:prstGeom>
          <a:noFill/>
        </p:spPr>
        <p:txBody>
          <a:bodyPr wrap="square" rtlCol="0">
            <a:spAutoFit/>
          </a:bodyPr>
          <a:lstStyle/>
          <a:p>
            <a:r>
              <a:rPr lang="en-US" sz="1400" dirty="0"/>
              <a:t>Record queue</a:t>
            </a:r>
          </a:p>
        </p:txBody>
      </p:sp>
      <p:sp>
        <p:nvSpPr>
          <p:cNvPr id="97" name="TextBox 96"/>
          <p:cNvSpPr txBox="1"/>
          <p:nvPr/>
        </p:nvSpPr>
        <p:spPr>
          <a:xfrm>
            <a:off x="1468118" y="2463022"/>
            <a:ext cx="811441" cy="307777"/>
          </a:xfrm>
          <a:prstGeom prst="rect">
            <a:avLst/>
          </a:prstGeom>
          <a:noFill/>
        </p:spPr>
        <p:txBody>
          <a:bodyPr wrap="none" rtlCol="0">
            <a:spAutoFit/>
          </a:bodyPr>
          <a:lstStyle/>
          <a:p>
            <a:r>
              <a:rPr lang="en-US" sz="1400" dirty="0"/>
              <a:t>Pick up</a:t>
            </a:r>
          </a:p>
        </p:txBody>
      </p:sp>
      <p:sp>
        <p:nvSpPr>
          <p:cNvPr id="98" name="TextBox 97"/>
          <p:cNvSpPr txBox="1"/>
          <p:nvPr/>
        </p:nvSpPr>
        <p:spPr>
          <a:xfrm>
            <a:off x="2597105" y="2263572"/>
            <a:ext cx="380232" cy="276999"/>
          </a:xfrm>
          <a:prstGeom prst="rect">
            <a:avLst/>
          </a:prstGeom>
          <a:noFill/>
        </p:spPr>
        <p:txBody>
          <a:bodyPr wrap="none" rtlCol="0">
            <a:spAutoFit/>
          </a:bodyPr>
          <a:lstStyle/>
          <a:p>
            <a:r>
              <a:rPr lang="en-US" sz="1200" dirty="0"/>
              <a:t>no</a:t>
            </a:r>
          </a:p>
        </p:txBody>
      </p:sp>
      <p:sp>
        <p:nvSpPr>
          <p:cNvPr id="99" name="TextBox 98"/>
          <p:cNvSpPr txBox="1"/>
          <p:nvPr/>
        </p:nvSpPr>
        <p:spPr>
          <a:xfrm>
            <a:off x="1986455" y="2762552"/>
            <a:ext cx="425116" cy="276999"/>
          </a:xfrm>
          <a:prstGeom prst="rect">
            <a:avLst/>
          </a:prstGeom>
          <a:noFill/>
        </p:spPr>
        <p:txBody>
          <a:bodyPr wrap="none" rtlCol="0">
            <a:spAutoFit/>
          </a:bodyPr>
          <a:lstStyle/>
          <a:p>
            <a:r>
              <a:rPr lang="en-US" sz="1200" dirty="0"/>
              <a:t>yes</a:t>
            </a:r>
          </a:p>
        </p:txBody>
      </p:sp>
      <p:sp>
        <p:nvSpPr>
          <p:cNvPr id="100" name="TextBox 99"/>
          <p:cNvSpPr txBox="1"/>
          <p:nvPr/>
        </p:nvSpPr>
        <p:spPr>
          <a:xfrm>
            <a:off x="1390921" y="3076691"/>
            <a:ext cx="1326522" cy="430887"/>
          </a:xfrm>
          <a:prstGeom prst="rect">
            <a:avLst/>
          </a:prstGeom>
          <a:noFill/>
        </p:spPr>
        <p:txBody>
          <a:bodyPr wrap="square" rtlCol="0">
            <a:spAutoFit/>
          </a:bodyPr>
          <a:lstStyle/>
          <a:p>
            <a:r>
              <a:rPr lang="en-US" sz="1100" dirty="0"/>
              <a:t>Consultation with doctor</a:t>
            </a:r>
          </a:p>
        </p:txBody>
      </p:sp>
      <p:sp>
        <p:nvSpPr>
          <p:cNvPr id="101" name="TextBox 100"/>
          <p:cNvSpPr txBox="1"/>
          <p:nvPr/>
        </p:nvSpPr>
        <p:spPr>
          <a:xfrm>
            <a:off x="1491374" y="3823731"/>
            <a:ext cx="658754" cy="461665"/>
          </a:xfrm>
          <a:prstGeom prst="rect">
            <a:avLst/>
          </a:prstGeom>
          <a:noFill/>
        </p:spPr>
        <p:txBody>
          <a:bodyPr wrap="square" rtlCol="0">
            <a:spAutoFit/>
          </a:bodyPr>
          <a:lstStyle/>
          <a:p>
            <a:r>
              <a:rPr lang="en-US" sz="1200" dirty="0"/>
              <a:t>Need test?</a:t>
            </a:r>
          </a:p>
        </p:txBody>
      </p:sp>
      <p:cxnSp>
        <p:nvCxnSpPr>
          <p:cNvPr id="103" name="Straight Arrow Connector 102"/>
          <p:cNvCxnSpPr>
            <a:stCxn id="15" idx="1"/>
            <a:endCxn id="9" idx="3"/>
          </p:cNvCxnSpPr>
          <p:nvPr/>
        </p:nvCxnSpPr>
        <p:spPr>
          <a:xfrm flipH="1" flipV="1">
            <a:off x="2427669" y="4693429"/>
            <a:ext cx="2720661" cy="5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273938" y="4575224"/>
            <a:ext cx="954107" cy="276999"/>
          </a:xfrm>
          <a:prstGeom prst="rect">
            <a:avLst/>
          </a:prstGeom>
          <a:noFill/>
        </p:spPr>
        <p:txBody>
          <a:bodyPr wrap="none" rtlCol="0">
            <a:spAutoFit/>
          </a:bodyPr>
          <a:lstStyle/>
          <a:p>
            <a:r>
              <a:rPr lang="en-US" sz="1200" dirty="0"/>
              <a:t>Pharmacy</a:t>
            </a:r>
          </a:p>
        </p:txBody>
      </p:sp>
      <p:sp>
        <p:nvSpPr>
          <p:cNvPr id="106" name="TextBox 105"/>
          <p:cNvSpPr txBox="1"/>
          <p:nvPr/>
        </p:nvSpPr>
        <p:spPr>
          <a:xfrm>
            <a:off x="1433919" y="5213578"/>
            <a:ext cx="609462" cy="276999"/>
          </a:xfrm>
          <a:prstGeom prst="rect">
            <a:avLst/>
          </a:prstGeom>
          <a:noFill/>
        </p:spPr>
        <p:txBody>
          <a:bodyPr wrap="none" rtlCol="0">
            <a:spAutoFit/>
          </a:bodyPr>
          <a:lstStyle/>
          <a:p>
            <a:r>
              <a:rPr lang="en-US" sz="1200" dirty="0"/>
              <a:t>Paid?</a:t>
            </a:r>
          </a:p>
        </p:txBody>
      </p:sp>
      <p:sp>
        <p:nvSpPr>
          <p:cNvPr id="107" name="TextBox 106"/>
          <p:cNvSpPr txBox="1"/>
          <p:nvPr/>
        </p:nvSpPr>
        <p:spPr>
          <a:xfrm>
            <a:off x="1267102" y="5797911"/>
            <a:ext cx="1237839" cy="276999"/>
          </a:xfrm>
          <a:prstGeom prst="rect">
            <a:avLst/>
          </a:prstGeom>
          <a:noFill/>
        </p:spPr>
        <p:txBody>
          <a:bodyPr wrap="none" rtlCol="0">
            <a:spAutoFit/>
          </a:bodyPr>
          <a:lstStyle/>
          <a:p>
            <a:r>
              <a:rPr lang="en-US" sz="1200" dirty="0"/>
              <a:t>Dispense drug</a:t>
            </a:r>
          </a:p>
        </p:txBody>
      </p:sp>
      <p:sp>
        <p:nvSpPr>
          <p:cNvPr id="108" name="TextBox 107"/>
          <p:cNvSpPr txBox="1"/>
          <p:nvPr/>
        </p:nvSpPr>
        <p:spPr>
          <a:xfrm>
            <a:off x="1486234" y="6348223"/>
            <a:ext cx="607859" cy="369332"/>
          </a:xfrm>
          <a:prstGeom prst="rect">
            <a:avLst/>
          </a:prstGeom>
          <a:noFill/>
        </p:spPr>
        <p:txBody>
          <a:bodyPr wrap="none" rtlCol="0">
            <a:spAutoFit/>
          </a:bodyPr>
          <a:lstStyle/>
          <a:p>
            <a:r>
              <a:rPr lang="en-US" dirty="0"/>
              <a:t>End</a:t>
            </a:r>
          </a:p>
        </p:txBody>
      </p:sp>
      <p:sp>
        <p:nvSpPr>
          <p:cNvPr id="109" name="TextBox 108"/>
          <p:cNvSpPr txBox="1"/>
          <p:nvPr/>
        </p:nvSpPr>
        <p:spPr>
          <a:xfrm>
            <a:off x="5121440" y="3854506"/>
            <a:ext cx="1271502" cy="338554"/>
          </a:xfrm>
          <a:prstGeom prst="rect">
            <a:avLst/>
          </a:prstGeom>
          <a:noFill/>
        </p:spPr>
        <p:txBody>
          <a:bodyPr wrap="none" rtlCol="0">
            <a:spAutoFit/>
          </a:bodyPr>
          <a:lstStyle/>
          <a:p>
            <a:r>
              <a:rPr lang="en-US" sz="1600" dirty="0"/>
              <a:t>Laboratory</a:t>
            </a:r>
          </a:p>
        </p:txBody>
      </p:sp>
      <p:sp>
        <p:nvSpPr>
          <p:cNvPr id="119" name="TextBox 118"/>
          <p:cNvSpPr txBox="1"/>
          <p:nvPr/>
        </p:nvSpPr>
        <p:spPr>
          <a:xfrm>
            <a:off x="9626247" y="3974670"/>
            <a:ext cx="957348" cy="430887"/>
          </a:xfrm>
          <a:prstGeom prst="rect">
            <a:avLst/>
          </a:prstGeom>
          <a:noFill/>
        </p:spPr>
        <p:txBody>
          <a:bodyPr wrap="square" rtlCol="0">
            <a:spAutoFit/>
          </a:bodyPr>
          <a:lstStyle/>
          <a:p>
            <a:r>
              <a:rPr lang="en-US" sz="1100" dirty="0"/>
              <a:t>paid and tested?</a:t>
            </a:r>
          </a:p>
        </p:txBody>
      </p:sp>
      <p:sp>
        <p:nvSpPr>
          <p:cNvPr id="120" name="TextBox 119"/>
          <p:cNvSpPr txBox="1"/>
          <p:nvPr/>
        </p:nvSpPr>
        <p:spPr>
          <a:xfrm>
            <a:off x="9626247" y="5198188"/>
            <a:ext cx="944489" cy="307777"/>
          </a:xfrm>
          <a:prstGeom prst="rect">
            <a:avLst/>
          </a:prstGeom>
          <a:noFill/>
        </p:spPr>
        <p:txBody>
          <a:bodyPr wrap="none" rtlCol="0">
            <a:spAutoFit/>
          </a:bodyPr>
          <a:lstStyle/>
          <a:p>
            <a:r>
              <a:rPr lang="en-US" sz="1400" dirty="0"/>
              <a:t>Account</a:t>
            </a:r>
          </a:p>
        </p:txBody>
      </p:sp>
      <p:sp>
        <p:nvSpPr>
          <p:cNvPr id="121" name="TextBox 120"/>
          <p:cNvSpPr txBox="1"/>
          <p:nvPr/>
        </p:nvSpPr>
        <p:spPr>
          <a:xfrm>
            <a:off x="5471162" y="4559834"/>
            <a:ext cx="854721" cy="307777"/>
          </a:xfrm>
          <a:prstGeom prst="rect">
            <a:avLst/>
          </a:prstGeom>
          <a:noFill/>
        </p:spPr>
        <p:txBody>
          <a:bodyPr wrap="none" rtlCol="0">
            <a:spAutoFit/>
          </a:bodyPr>
          <a:lstStyle/>
          <a:p>
            <a:r>
              <a:rPr lang="en-US" sz="1400" dirty="0"/>
              <a:t>Tested?</a:t>
            </a:r>
          </a:p>
        </p:txBody>
      </p:sp>
      <p:sp>
        <p:nvSpPr>
          <p:cNvPr id="122" name="TextBox 121"/>
          <p:cNvSpPr txBox="1"/>
          <p:nvPr/>
        </p:nvSpPr>
        <p:spPr>
          <a:xfrm>
            <a:off x="4250028" y="4693428"/>
            <a:ext cx="707245" cy="276999"/>
          </a:xfrm>
          <a:prstGeom prst="rect">
            <a:avLst/>
          </a:prstGeom>
          <a:noFill/>
        </p:spPr>
        <p:txBody>
          <a:bodyPr wrap="none" rtlCol="0">
            <a:spAutoFit/>
          </a:bodyPr>
          <a:lstStyle/>
          <a:p>
            <a:r>
              <a:rPr lang="en-US" sz="1200" dirty="0"/>
              <a:t>yes/No</a:t>
            </a:r>
          </a:p>
        </p:txBody>
      </p:sp>
      <p:sp>
        <p:nvSpPr>
          <p:cNvPr id="123" name="TextBox 122"/>
          <p:cNvSpPr txBox="1"/>
          <p:nvPr/>
        </p:nvSpPr>
        <p:spPr>
          <a:xfrm>
            <a:off x="6663814" y="4447798"/>
            <a:ext cx="410690" cy="307777"/>
          </a:xfrm>
          <a:prstGeom prst="rect">
            <a:avLst/>
          </a:prstGeom>
          <a:noFill/>
        </p:spPr>
        <p:txBody>
          <a:bodyPr wrap="none" rtlCol="0">
            <a:spAutoFit/>
          </a:bodyPr>
          <a:lstStyle/>
          <a:p>
            <a:r>
              <a:rPr lang="en-US" sz="1400" dirty="0"/>
              <a:t>no</a:t>
            </a:r>
          </a:p>
        </p:txBody>
      </p:sp>
      <p:sp>
        <p:nvSpPr>
          <p:cNvPr id="124" name="TextBox 123"/>
          <p:cNvSpPr txBox="1"/>
          <p:nvPr/>
        </p:nvSpPr>
        <p:spPr>
          <a:xfrm>
            <a:off x="10110293" y="3605790"/>
            <a:ext cx="466794" cy="307777"/>
          </a:xfrm>
          <a:prstGeom prst="rect">
            <a:avLst/>
          </a:prstGeom>
          <a:noFill/>
        </p:spPr>
        <p:txBody>
          <a:bodyPr wrap="none" rtlCol="0">
            <a:spAutoFit/>
          </a:bodyPr>
          <a:lstStyle/>
          <a:p>
            <a:r>
              <a:rPr lang="en-US" sz="1400" dirty="0"/>
              <a:t>yes</a:t>
            </a:r>
          </a:p>
        </p:txBody>
      </p:sp>
      <p:sp>
        <p:nvSpPr>
          <p:cNvPr id="125" name="TextBox 124"/>
          <p:cNvSpPr txBox="1"/>
          <p:nvPr/>
        </p:nvSpPr>
        <p:spPr>
          <a:xfrm>
            <a:off x="9972308" y="4459180"/>
            <a:ext cx="380232" cy="276999"/>
          </a:xfrm>
          <a:prstGeom prst="rect">
            <a:avLst/>
          </a:prstGeom>
          <a:noFill/>
        </p:spPr>
        <p:txBody>
          <a:bodyPr wrap="none" rtlCol="0">
            <a:spAutoFit/>
          </a:bodyPr>
          <a:lstStyle/>
          <a:p>
            <a:r>
              <a:rPr lang="en-US" sz="1200" dirty="0"/>
              <a:t>no</a:t>
            </a:r>
          </a:p>
        </p:txBody>
      </p:sp>
      <p:sp>
        <p:nvSpPr>
          <p:cNvPr id="126" name="TextBox 125"/>
          <p:cNvSpPr txBox="1"/>
          <p:nvPr/>
        </p:nvSpPr>
        <p:spPr>
          <a:xfrm>
            <a:off x="2105278" y="4966417"/>
            <a:ext cx="410690" cy="307777"/>
          </a:xfrm>
          <a:prstGeom prst="rect">
            <a:avLst/>
          </a:prstGeom>
          <a:noFill/>
        </p:spPr>
        <p:txBody>
          <a:bodyPr wrap="none" rtlCol="0">
            <a:spAutoFit/>
          </a:bodyPr>
          <a:lstStyle/>
          <a:p>
            <a:r>
              <a:rPr lang="en-US" sz="1400" dirty="0"/>
              <a:t>no</a:t>
            </a:r>
          </a:p>
        </p:txBody>
      </p:sp>
      <p:sp>
        <p:nvSpPr>
          <p:cNvPr id="127" name="TextBox 126"/>
          <p:cNvSpPr txBox="1"/>
          <p:nvPr/>
        </p:nvSpPr>
        <p:spPr>
          <a:xfrm>
            <a:off x="1910848" y="5390335"/>
            <a:ext cx="425116" cy="276999"/>
          </a:xfrm>
          <a:prstGeom prst="rect">
            <a:avLst/>
          </a:prstGeom>
          <a:noFill/>
        </p:spPr>
        <p:txBody>
          <a:bodyPr wrap="none" rtlCol="0">
            <a:spAutoFit/>
          </a:bodyPr>
          <a:lstStyle/>
          <a:p>
            <a:r>
              <a:rPr lang="en-US" sz="1200" dirty="0"/>
              <a:t>yes</a:t>
            </a:r>
          </a:p>
        </p:txBody>
      </p:sp>
      <p:sp>
        <p:nvSpPr>
          <p:cNvPr id="128" name="TextBox 127"/>
          <p:cNvSpPr txBox="1"/>
          <p:nvPr/>
        </p:nvSpPr>
        <p:spPr>
          <a:xfrm>
            <a:off x="3384448" y="6202113"/>
            <a:ext cx="8001332" cy="369332"/>
          </a:xfrm>
          <a:prstGeom prst="rect">
            <a:avLst/>
          </a:prstGeom>
          <a:noFill/>
        </p:spPr>
        <p:txBody>
          <a:bodyPr wrap="square" rtlCol="0">
            <a:spAutoFit/>
          </a:bodyPr>
          <a:lstStyle/>
          <a:p>
            <a:r>
              <a:rPr lang="en-US" b="1" dirty="0"/>
              <a:t>Flow  Chart: Implementation for Hospital management system</a:t>
            </a:r>
          </a:p>
        </p:txBody>
      </p:sp>
    </p:spTree>
    <p:extLst>
      <p:ext uri="{BB962C8B-B14F-4D97-AF65-F5344CB8AC3E}">
        <p14:creationId xmlns:p14="http://schemas.microsoft.com/office/powerpoint/2010/main" val="96873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Rectangle 2"/>
          <p:cNvSpPr/>
          <p:nvPr/>
        </p:nvSpPr>
        <p:spPr>
          <a:xfrm>
            <a:off x="2125014" y="1144074"/>
            <a:ext cx="1081826" cy="3863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25014" y="3073759"/>
            <a:ext cx="1081826" cy="3863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25014" y="5273900"/>
            <a:ext cx="1081826" cy="3863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28834" y="1144074"/>
            <a:ext cx="1081826" cy="3863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28834" y="3073759"/>
            <a:ext cx="1081826" cy="3863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1487" y="5273900"/>
            <a:ext cx="1241395" cy="3384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4456090" y="1063416"/>
            <a:ext cx="1375894" cy="720243"/>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p:cNvSpPr/>
          <p:nvPr/>
        </p:nvSpPr>
        <p:spPr>
          <a:xfrm>
            <a:off x="6838684" y="1891466"/>
            <a:ext cx="1186246" cy="681090"/>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6928834" y="3961328"/>
            <a:ext cx="1214908" cy="811369"/>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4716351" y="5037499"/>
            <a:ext cx="1203008" cy="692721"/>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p:nvSpPr>
        <p:spPr>
          <a:xfrm>
            <a:off x="2048560" y="1992697"/>
            <a:ext cx="1234733" cy="724828"/>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p:cNvSpPr/>
          <p:nvPr/>
        </p:nvSpPr>
        <p:spPr>
          <a:xfrm>
            <a:off x="2145700" y="4010321"/>
            <a:ext cx="1081826" cy="737481"/>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6267" y="829904"/>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36267" y="207554"/>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205213" y="58245"/>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8622" y="105076"/>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63738" y="175846"/>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8327" y="1710544"/>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6487" y="2357672"/>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6487" y="2963051"/>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Price</a:t>
            </a:r>
            <a:endParaRPr lang="en-US" dirty="0"/>
          </a:p>
        </p:txBody>
      </p:sp>
      <p:sp>
        <p:nvSpPr>
          <p:cNvPr id="24" name="Oval 23"/>
          <p:cNvSpPr/>
          <p:nvPr/>
        </p:nvSpPr>
        <p:spPr>
          <a:xfrm>
            <a:off x="108327" y="3494303"/>
            <a:ext cx="127041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6487" y="4035216"/>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01661" y="1719167"/>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241270" y="2072988"/>
            <a:ext cx="1262541"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28" name="Oval 27"/>
          <p:cNvSpPr/>
          <p:nvPr/>
        </p:nvSpPr>
        <p:spPr>
          <a:xfrm>
            <a:off x="4289250" y="2674078"/>
            <a:ext cx="1367359"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4479065" y="3258358"/>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83486" y="3859447"/>
            <a:ext cx="1293237" cy="50756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3237020" y="3998272"/>
            <a:ext cx="119287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9319" y="5729016"/>
            <a:ext cx="1204982" cy="47554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77214" y="5924719"/>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52815" y="5988943"/>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60030" y="5966184"/>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36267" y="4916836"/>
            <a:ext cx="161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05423" y="5946919"/>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38684" y="5998727"/>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433632" y="5970141"/>
            <a:ext cx="1068946"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51311" y="5193242"/>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675430" y="4078069"/>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798629" y="3687375"/>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753955" y="2551762"/>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143742" y="2440566"/>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9078839" y="2824696"/>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072528" y="3415178"/>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468474" y="310960"/>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6656136" y="198412"/>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20508" y="216285"/>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8998040" y="551844"/>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980113" y="1196399"/>
            <a:ext cx="1077532" cy="4670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16" idx="5"/>
            <a:endCxn id="3" idx="1"/>
          </p:cNvCxnSpPr>
          <p:nvPr/>
        </p:nvCxnSpPr>
        <p:spPr>
          <a:xfrm>
            <a:off x="1048669" y="1228534"/>
            <a:ext cx="1076345" cy="108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3888" y="620216"/>
            <a:ext cx="1091126" cy="574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3" idx="0"/>
          </p:cNvCxnSpPr>
          <p:nvPr/>
        </p:nvCxnSpPr>
        <p:spPr>
          <a:xfrm>
            <a:off x="1482181" y="505835"/>
            <a:ext cx="1183746" cy="638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9" idx="4"/>
          </p:cNvCxnSpPr>
          <p:nvPr/>
        </p:nvCxnSpPr>
        <p:spPr>
          <a:xfrm flipH="1">
            <a:off x="2861766" y="572100"/>
            <a:ext cx="41329" cy="571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201359" y="644656"/>
            <a:ext cx="870287" cy="513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13" idx="0"/>
          </p:cNvCxnSpPr>
          <p:nvPr/>
        </p:nvCxnSpPr>
        <p:spPr>
          <a:xfrm>
            <a:off x="2664338" y="1517555"/>
            <a:ext cx="1589" cy="475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 idx="2"/>
            <a:endCxn id="15" idx="0"/>
          </p:cNvCxnSpPr>
          <p:nvPr/>
        </p:nvCxnSpPr>
        <p:spPr>
          <a:xfrm>
            <a:off x="2665927" y="3460125"/>
            <a:ext cx="20686" cy="550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 idx="0"/>
          </p:cNvCxnSpPr>
          <p:nvPr/>
        </p:nvCxnSpPr>
        <p:spPr>
          <a:xfrm>
            <a:off x="2664338" y="2695899"/>
            <a:ext cx="1589" cy="37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5" idx="0"/>
          </p:cNvCxnSpPr>
          <p:nvPr/>
        </p:nvCxnSpPr>
        <p:spPr>
          <a:xfrm flipH="1">
            <a:off x="2665927" y="4758428"/>
            <a:ext cx="20686" cy="515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3201359" y="1409675"/>
            <a:ext cx="1254731" cy="20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3"/>
            <a:endCxn id="6" idx="1"/>
          </p:cNvCxnSpPr>
          <p:nvPr/>
        </p:nvCxnSpPr>
        <p:spPr>
          <a:xfrm flipV="1">
            <a:off x="5831984" y="1337257"/>
            <a:ext cx="1096850" cy="86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 idx="2"/>
            <a:endCxn id="7" idx="0"/>
          </p:cNvCxnSpPr>
          <p:nvPr/>
        </p:nvCxnSpPr>
        <p:spPr>
          <a:xfrm>
            <a:off x="7431807" y="2572556"/>
            <a:ext cx="37940" cy="501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 idx="2"/>
            <a:endCxn id="11" idx="0"/>
          </p:cNvCxnSpPr>
          <p:nvPr/>
        </p:nvCxnSpPr>
        <p:spPr>
          <a:xfrm>
            <a:off x="7469747" y="3460125"/>
            <a:ext cx="66541" cy="501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1" idx="2"/>
          </p:cNvCxnSpPr>
          <p:nvPr/>
        </p:nvCxnSpPr>
        <p:spPr>
          <a:xfrm>
            <a:off x="7536288" y="4772697"/>
            <a:ext cx="0" cy="501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2"/>
            <a:endCxn id="10" idx="0"/>
          </p:cNvCxnSpPr>
          <p:nvPr/>
        </p:nvCxnSpPr>
        <p:spPr>
          <a:xfrm flipH="1">
            <a:off x="7431807" y="1530440"/>
            <a:ext cx="37940" cy="361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8" idx="1"/>
          </p:cNvCxnSpPr>
          <p:nvPr/>
        </p:nvCxnSpPr>
        <p:spPr>
          <a:xfrm>
            <a:off x="5919359" y="5387554"/>
            <a:ext cx="912128" cy="55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12" idx="1"/>
          </p:cNvCxnSpPr>
          <p:nvPr/>
        </p:nvCxnSpPr>
        <p:spPr>
          <a:xfrm flipV="1">
            <a:off x="3215876" y="5383860"/>
            <a:ext cx="1500475" cy="8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21" idx="6"/>
          </p:cNvCxnSpPr>
          <p:nvPr/>
        </p:nvCxnSpPr>
        <p:spPr>
          <a:xfrm>
            <a:off x="1177273" y="1944056"/>
            <a:ext cx="961651" cy="114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2" idx="6"/>
          </p:cNvCxnSpPr>
          <p:nvPr/>
        </p:nvCxnSpPr>
        <p:spPr>
          <a:xfrm>
            <a:off x="1165433" y="2591184"/>
            <a:ext cx="973491" cy="547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3" idx="6"/>
            <a:endCxn id="4" idx="1"/>
          </p:cNvCxnSpPr>
          <p:nvPr/>
        </p:nvCxnSpPr>
        <p:spPr>
          <a:xfrm>
            <a:off x="1165433" y="3196563"/>
            <a:ext cx="959581" cy="70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24" idx="6"/>
          </p:cNvCxnSpPr>
          <p:nvPr/>
        </p:nvCxnSpPr>
        <p:spPr>
          <a:xfrm flipV="1">
            <a:off x="1378743" y="3390459"/>
            <a:ext cx="734431" cy="337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25" idx="6"/>
          </p:cNvCxnSpPr>
          <p:nvPr/>
        </p:nvCxnSpPr>
        <p:spPr>
          <a:xfrm flipV="1">
            <a:off x="1165433" y="3460126"/>
            <a:ext cx="1008129" cy="808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26" idx="4"/>
          </p:cNvCxnSpPr>
          <p:nvPr/>
        </p:nvCxnSpPr>
        <p:spPr>
          <a:xfrm flipV="1">
            <a:off x="2837745" y="2186191"/>
            <a:ext cx="1098389" cy="882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27" idx="2"/>
          </p:cNvCxnSpPr>
          <p:nvPr/>
        </p:nvCxnSpPr>
        <p:spPr>
          <a:xfrm flipV="1">
            <a:off x="3132437" y="2306500"/>
            <a:ext cx="1108833" cy="762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28" idx="1"/>
          </p:cNvCxnSpPr>
          <p:nvPr/>
        </p:nvCxnSpPr>
        <p:spPr>
          <a:xfrm flipV="1">
            <a:off x="3207870" y="2742472"/>
            <a:ext cx="1281625" cy="388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4" idx="3"/>
            <a:endCxn id="29" idx="1"/>
          </p:cNvCxnSpPr>
          <p:nvPr/>
        </p:nvCxnSpPr>
        <p:spPr>
          <a:xfrm>
            <a:off x="3206840" y="3266942"/>
            <a:ext cx="1428769" cy="59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30" idx="1"/>
          </p:cNvCxnSpPr>
          <p:nvPr/>
        </p:nvCxnSpPr>
        <p:spPr>
          <a:xfrm>
            <a:off x="3198461" y="3389461"/>
            <a:ext cx="1474415" cy="544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31" idx="0"/>
          </p:cNvCxnSpPr>
          <p:nvPr/>
        </p:nvCxnSpPr>
        <p:spPr>
          <a:xfrm>
            <a:off x="2914983" y="3467983"/>
            <a:ext cx="918475" cy="530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753799" y="5193242"/>
            <a:ext cx="740788" cy="8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32" idx="0"/>
          </p:cNvCxnSpPr>
          <p:nvPr/>
        </p:nvCxnSpPr>
        <p:spPr>
          <a:xfrm flipV="1">
            <a:off x="583172" y="5352944"/>
            <a:ext cx="1538076" cy="376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33" idx="1"/>
          </p:cNvCxnSpPr>
          <p:nvPr/>
        </p:nvCxnSpPr>
        <p:spPr>
          <a:xfrm flipV="1">
            <a:off x="1333758" y="5497589"/>
            <a:ext cx="795027" cy="495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4" idx="0"/>
          </p:cNvCxnSpPr>
          <p:nvPr/>
        </p:nvCxnSpPr>
        <p:spPr>
          <a:xfrm flipH="1" flipV="1">
            <a:off x="2525208" y="5650482"/>
            <a:ext cx="362080" cy="338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 idx="2"/>
            <a:endCxn id="35" idx="1"/>
          </p:cNvCxnSpPr>
          <p:nvPr/>
        </p:nvCxnSpPr>
        <p:spPr>
          <a:xfrm>
            <a:off x="2665927" y="5660266"/>
            <a:ext cx="1050647" cy="374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37" idx="0"/>
          </p:cNvCxnSpPr>
          <p:nvPr/>
        </p:nvCxnSpPr>
        <p:spPr>
          <a:xfrm flipH="1" flipV="1">
            <a:off x="5327694" y="5729016"/>
            <a:ext cx="12202" cy="217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 idx="2"/>
            <a:endCxn id="38" idx="0"/>
          </p:cNvCxnSpPr>
          <p:nvPr/>
        </p:nvCxnSpPr>
        <p:spPr>
          <a:xfrm flipH="1">
            <a:off x="7373157" y="5612361"/>
            <a:ext cx="79028" cy="386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endCxn id="39" idx="2"/>
          </p:cNvCxnSpPr>
          <p:nvPr/>
        </p:nvCxnSpPr>
        <p:spPr>
          <a:xfrm>
            <a:off x="7614636" y="5612361"/>
            <a:ext cx="818996" cy="59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40" idx="2"/>
            <a:endCxn id="8" idx="3"/>
          </p:cNvCxnSpPr>
          <p:nvPr/>
        </p:nvCxnSpPr>
        <p:spPr>
          <a:xfrm flipH="1">
            <a:off x="8072882" y="5426754"/>
            <a:ext cx="678429" cy="16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1" idx="3"/>
            <a:endCxn id="41" idx="2"/>
          </p:cNvCxnSpPr>
          <p:nvPr/>
        </p:nvCxnSpPr>
        <p:spPr>
          <a:xfrm flipV="1">
            <a:off x="8143742" y="4311581"/>
            <a:ext cx="531688" cy="55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7" idx="1"/>
            <a:endCxn id="42" idx="0"/>
          </p:cNvCxnSpPr>
          <p:nvPr/>
        </p:nvCxnSpPr>
        <p:spPr>
          <a:xfrm flipH="1">
            <a:off x="6337395" y="3266942"/>
            <a:ext cx="591439" cy="420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endCxn id="43" idx="4"/>
          </p:cNvCxnSpPr>
          <p:nvPr/>
        </p:nvCxnSpPr>
        <p:spPr>
          <a:xfrm flipH="1" flipV="1">
            <a:off x="6292721" y="3018786"/>
            <a:ext cx="636112" cy="120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7574925" y="2686131"/>
            <a:ext cx="568818" cy="392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8021972" y="3057934"/>
            <a:ext cx="1050556" cy="81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endCxn id="7" idx="3"/>
          </p:cNvCxnSpPr>
          <p:nvPr/>
        </p:nvCxnSpPr>
        <p:spPr>
          <a:xfrm flipH="1" flipV="1">
            <a:off x="8010660" y="3266942"/>
            <a:ext cx="1061869" cy="364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47" idx="4"/>
          </p:cNvCxnSpPr>
          <p:nvPr/>
        </p:nvCxnSpPr>
        <p:spPr>
          <a:xfrm flipH="1" flipV="1">
            <a:off x="6007240" y="777984"/>
            <a:ext cx="910283" cy="46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a:endCxn id="48" idx="3"/>
          </p:cNvCxnSpPr>
          <p:nvPr/>
        </p:nvCxnSpPr>
        <p:spPr>
          <a:xfrm flipH="1" flipV="1">
            <a:off x="6813937" y="597042"/>
            <a:ext cx="383210" cy="543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a:endCxn id="49" idx="3"/>
          </p:cNvCxnSpPr>
          <p:nvPr/>
        </p:nvCxnSpPr>
        <p:spPr>
          <a:xfrm flipV="1">
            <a:off x="7614636" y="614915"/>
            <a:ext cx="463673" cy="53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50" idx="2"/>
          </p:cNvCxnSpPr>
          <p:nvPr/>
        </p:nvCxnSpPr>
        <p:spPr>
          <a:xfrm flipH="1">
            <a:off x="7733177" y="785356"/>
            <a:ext cx="1264863" cy="34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51" idx="2"/>
          </p:cNvCxnSpPr>
          <p:nvPr/>
        </p:nvCxnSpPr>
        <p:spPr>
          <a:xfrm flipH="1" flipV="1">
            <a:off x="8021972" y="1338922"/>
            <a:ext cx="958141" cy="90989"/>
          </a:xfrm>
          <a:prstGeom prst="line">
            <a:avLst/>
          </a:prstGeom>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2275718" y="1140966"/>
            <a:ext cx="779381" cy="307777"/>
          </a:xfrm>
          <a:prstGeom prst="rect">
            <a:avLst/>
          </a:prstGeom>
          <a:noFill/>
        </p:spPr>
        <p:txBody>
          <a:bodyPr wrap="none" rtlCol="0">
            <a:spAutoFit/>
          </a:bodyPr>
          <a:lstStyle/>
          <a:p>
            <a:r>
              <a:rPr lang="en-US" sz="1400" b="1" dirty="0"/>
              <a:t>P</a:t>
            </a:r>
            <a:r>
              <a:rPr lang="en-US" sz="1400" b="1" dirty="0" smtClean="0"/>
              <a:t>atient</a:t>
            </a:r>
            <a:endParaRPr lang="en-US" sz="1400" b="1" dirty="0"/>
          </a:p>
        </p:txBody>
      </p:sp>
      <p:sp>
        <p:nvSpPr>
          <p:cNvPr id="195" name="TextBox 194"/>
          <p:cNvSpPr txBox="1"/>
          <p:nvPr/>
        </p:nvSpPr>
        <p:spPr>
          <a:xfrm>
            <a:off x="7051050" y="1195837"/>
            <a:ext cx="782587" cy="307777"/>
          </a:xfrm>
          <a:prstGeom prst="rect">
            <a:avLst/>
          </a:prstGeom>
          <a:noFill/>
        </p:spPr>
        <p:txBody>
          <a:bodyPr wrap="none" rtlCol="0">
            <a:spAutoFit/>
          </a:bodyPr>
          <a:lstStyle/>
          <a:p>
            <a:r>
              <a:rPr lang="en-US" sz="1400" b="1" dirty="0" smtClean="0"/>
              <a:t>Docto</a:t>
            </a:r>
            <a:r>
              <a:rPr lang="en-US" sz="1400" b="1" dirty="0"/>
              <a:t>r</a:t>
            </a:r>
          </a:p>
        </p:txBody>
      </p:sp>
      <p:sp>
        <p:nvSpPr>
          <p:cNvPr id="196" name="TextBox 195"/>
          <p:cNvSpPr txBox="1"/>
          <p:nvPr/>
        </p:nvSpPr>
        <p:spPr>
          <a:xfrm>
            <a:off x="2071053" y="3095196"/>
            <a:ext cx="1075936" cy="307777"/>
          </a:xfrm>
          <a:prstGeom prst="rect">
            <a:avLst/>
          </a:prstGeom>
          <a:noFill/>
        </p:spPr>
        <p:txBody>
          <a:bodyPr wrap="none" rtlCol="0">
            <a:spAutoFit/>
          </a:bodyPr>
          <a:lstStyle/>
          <a:p>
            <a:r>
              <a:rPr lang="en-US" sz="1400" b="1" dirty="0" smtClean="0"/>
              <a:t>Pharmacy</a:t>
            </a:r>
            <a:endParaRPr lang="en-US" sz="1400" b="1" dirty="0"/>
          </a:p>
        </p:txBody>
      </p:sp>
      <p:sp>
        <p:nvSpPr>
          <p:cNvPr id="197" name="TextBox 196"/>
          <p:cNvSpPr txBox="1"/>
          <p:nvPr/>
        </p:nvSpPr>
        <p:spPr>
          <a:xfrm>
            <a:off x="7008685" y="3005332"/>
            <a:ext cx="1064197" cy="523220"/>
          </a:xfrm>
          <a:prstGeom prst="rect">
            <a:avLst/>
          </a:prstGeom>
          <a:noFill/>
        </p:spPr>
        <p:txBody>
          <a:bodyPr wrap="square" rtlCol="0">
            <a:spAutoFit/>
          </a:bodyPr>
          <a:lstStyle/>
          <a:p>
            <a:r>
              <a:rPr lang="en-US" sz="1400" b="1" dirty="0" smtClean="0"/>
              <a:t>Record Officer</a:t>
            </a:r>
            <a:endParaRPr lang="en-US" sz="1400" b="1" dirty="0"/>
          </a:p>
        </p:txBody>
      </p:sp>
      <p:sp>
        <p:nvSpPr>
          <p:cNvPr id="198" name="TextBox 197"/>
          <p:cNvSpPr txBox="1"/>
          <p:nvPr/>
        </p:nvSpPr>
        <p:spPr>
          <a:xfrm>
            <a:off x="6784414" y="5290560"/>
            <a:ext cx="1366372" cy="307777"/>
          </a:xfrm>
          <a:prstGeom prst="rect">
            <a:avLst/>
          </a:prstGeom>
          <a:noFill/>
        </p:spPr>
        <p:txBody>
          <a:bodyPr wrap="square" rtlCol="0">
            <a:spAutoFit/>
          </a:bodyPr>
          <a:lstStyle/>
          <a:p>
            <a:r>
              <a:rPr lang="en-US" sz="1400" b="1" dirty="0" smtClean="0"/>
              <a:t>Administrator</a:t>
            </a:r>
            <a:endParaRPr lang="en-US" sz="1400" b="1" dirty="0"/>
          </a:p>
        </p:txBody>
      </p:sp>
      <p:sp>
        <p:nvSpPr>
          <p:cNvPr id="213" name="TextBox 212"/>
          <p:cNvSpPr txBox="1"/>
          <p:nvPr/>
        </p:nvSpPr>
        <p:spPr>
          <a:xfrm>
            <a:off x="2145432" y="5343879"/>
            <a:ext cx="1136850" cy="307777"/>
          </a:xfrm>
          <a:prstGeom prst="rect">
            <a:avLst/>
          </a:prstGeom>
          <a:noFill/>
        </p:spPr>
        <p:txBody>
          <a:bodyPr wrap="none" rtlCol="0">
            <a:spAutoFit/>
          </a:bodyPr>
          <a:lstStyle/>
          <a:p>
            <a:r>
              <a:rPr lang="en-US" sz="1400" b="1" dirty="0" smtClean="0"/>
              <a:t>Laboratory</a:t>
            </a:r>
            <a:endParaRPr lang="en-US" sz="1400" b="1" dirty="0"/>
          </a:p>
        </p:txBody>
      </p:sp>
      <p:sp>
        <p:nvSpPr>
          <p:cNvPr id="215" name="TextBox 214"/>
          <p:cNvSpPr txBox="1"/>
          <p:nvPr/>
        </p:nvSpPr>
        <p:spPr>
          <a:xfrm>
            <a:off x="2483731" y="2177269"/>
            <a:ext cx="632134" cy="307777"/>
          </a:xfrm>
          <a:prstGeom prst="rect">
            <a:avLst/>
          </a:prstGeom>
          <a:noFill/>
        </p:spPr>
        <p:txBody>
          <a:bodyPr wrap="square" rtlCol="0">
            <a:spAutoFit/>
          </a:bodyPr>
          <a:lstStyle/>
          <a:p>
            <a:r>
              <a:rPr lang="en-US" sz="1400" b="1" dirty="0" smtClean="0"/>
              <a:t>To</a:t>
            </a:r>
            <a:endParaRPr lang="en-US" sz="1400" b="1" dirty="0"/>
          </a:p>
        </p:txBody>
      </p:sp>
      <p:sp>
        <p:nvSpPr>
          <p:cNvPr id="216" name="TextBox 215"/>
          <p:cNvSpPr txBox="1"/>
          <p:nvPr/>
        </p:nvSpPr>
        <p:spPr>
          <a:xfrm>
            <a:off x="2380341" y="4225172"/>
            <a:ext cx="612668" cy="307777"/>
          </a:xfrm>
          <a:prstGeom prst="rect">
            <a:avLst/>
          </a:prstGeom>
          <a:noFill/>
        </p:spPr>
        <p:txBody>
          <a:bodyPr wrap="none" rtlCol="0">
            <a:spAutoFit/>
          </a:bodyPr>
          <a:lstStyle/>
          <a:p>
            <a:r>
              <a:rPr lang="en-US" sz="1400" b="1" dirty="0" smtClean="0"/>
              <a:t>From</a:t>
            </a:r>
            <a:endParaRPr lang="en-US" sz="1400" b="1" dirty="0"/>
          </a:p>
        </p:txBody>
      </p:sp>
      <p:sp>
        <p:nvSpPr>
          <p:cNvPr id="217" name="TextBox 216"/>
          <p:cNvSpPr txBox="1"/>
          <p:nvPr/>
        </p:nvSpPr>
        <p:spPr>
          <a:xfrm>
            <a:off x="7172845" y="4194463"/>
            <a:ext cx="756938" cy="307777"/>
          </a:xfrm>
          <a:prstGeom prst="rect">
            <a:avLst/>
          </a:prstGeom>
          <a:noFill/>
        </p:spPr>
        <p:txBody>
          <a:bodyPr wrap="none" rtlCol="0">
            <a:spAutoFit/>
          </a:bodyPr>
          <a:lstStyle/>
          <a:p>
            <a:r>
              <a:rPr lang="en-US" sz="1400" b="1" dirty="0" smtClean="0"/>
              <a:t>Recap</a:t>
            </a:r>
            <a:endParaRPr lang="en-US" sz="1400" b="1" dirty="0"/>
          </a:p>
        </p:txBody>
      </p:sp>
      <p:sp>
        <p:nvSpPr>
          <p:cNvPr id="218" name="TextBox 217"/>
          <p:cNvSpPr txBox="1"/>
          <p:nvPr/>
        </p:nvSpPr>
        <p:spPr>
          <a:xfrm>
            <a:off x="4737254" y="1260484"/>
            <a:ext cx="766557" cy="307777"/>
          </a:xfrm>
          <a:prstGeom prst="rect">
            <a:avLst/>
          </a:prstGeom>
          <a:noFill/>
        </p:spPr>
        <p:txBody>
          <a:bodyPr wrap="none" rtlCol="0">
            <a:spAutoFit/>
          </a:bodyPr>
          <a:lstStyle/>
          <a:p>
            <a:r>
              <a:rPr lang="en-US" sz="1400" b="1" dirty="0" smtClean="0"/>
              <a:t>Check</a:t>
            </a:r>
            <a:endParaRPr lang="en-US" sz="1400" b="1" dirty="0"/>
          </a:p>
        </p:txBody>
      </p:sp>
      <p:sp>
        <p:nvSpPr>
          <p:cNvPr id="219" name="TextBox 218"/>
          <p:cNvSpPr txBox="1"/>
          <p:nvPr/>
        </p:nvSpPr>
        <p:spPr>
          <a:xfrm>
            <a:off x="7131083" y="2114414"/>
            <a:ext cx="601447" cy="307777"/>
          </a:xfrm>
          <a:prstGeom prst="rect">
            <a:avLst/>
          </a:prstGeom>
          <a:noFill/>
        </p:spPr>
        <p:txBody>
          <a:bodyPr wrap="none" rtlCol="0">
            <a:spAutoFit/>
          </a:bodyPr>
          <a:lstStyle/>
          <a:p>
            <a:r>
              <a:rPr lang="en-US" sz="1400" b="1" dirty="0" smtClean="0"/>
              <a:t>Fill in</a:t>
            </a:r>
            <a:endParaRPr lang="en-US" sz="1400" b="1" dirty="0"/>
          </a:p>
        </p:txBody>
      </p:sp>
      <p:sp>
        <p:nvSpPr>
          <p:cNvPr id="220" name="TextBox 219"/>
          <p:cNvSpPr txBox="1"/>
          <p:nvPr/>
        </p:nvSpPr>
        <p:spPr>
          <a:xfrm>
            <a:off x="309449" y="925238"/>
            <a:ext cx="784189" cy="307777"/>
          </a:xfrm>
          <a:prstGeom prst="rect">
            <a:avLst/>
          </a:prstGeom>
          <a:noFill/>
        </p:spPr>
        <p:txBody>
          <a:bodyPr wrap="none" rtlCol="0">
            <a:spAutoFit/>
          </a:bodyPr>
          <a:lstStyle/>
          <a:p>
            <a:r>
              <a:rPr lang="en-US" sz="1400" b="1" dirty="0" smtClean="0"/>
              <a:t>MR NO</a:t>
            </a:r>
            <a:endParaRPr lang="en-US" sz="1400" b="1" dirty="0"/>
          </a:p>
        </p:txBody>
      </p:sp>
      <p:sp>
        <p:nvSpPr>
          <p:cNvPr id="221" name="TextBox 220"/>
          <p:cNvSpPr txBox="1"/>
          <p:nvPr/>
        </p:nvSpPr>
        <p:spPr>
          <a:xfrm>
            <a:off x="307407" y="300241"/>
            <a:ext cx="726481" cy="307777"/>
          </a:xfrm>
          <a:prstGeom prst="rect">
            <a:avLst/>
          </a:prstGeom>
          <a:noFill/>
        </p:spPr>
        <p:txBody>
          <a:bodyPr wrap="none" rtlCol="0">
            <a:spAutoFit/>
          </a:bodyPr>
          <a:lstStyle/>
          <a:p>
            <a:r>
              <a:rPr lang="en-US" sz="1400" b="1" dirty="0" smtClean="0"/>
              <a:t>Name</a:t>
            </a:r>
            <a:endParaRPr lang="en-US" sz="1400" b="1" dirty="0"/>
          </a:p>
        </p:txBody>
      </p:sp>
      <p:sp>
        <p:nvSpPr>
          <p:cNvPr id="222" name="TextBox 221"/>
          <p:cNvSpPr txBox="1"/>
          <p:nvPr/>
        </p:nvSpPr>
        <p:spPr>
          <a:xfrm>
            <a:off x="1289666" y="125735"/>
            <a:ext cx="849913" cy="307777"/>
          </a:xfrm>
          <a:prstGeom prst="rect">
            <a:avLst/>
          </a:prstGeom>
          <a:noFill/>
        </p:spPr>
        <p:txBody>
          <a:bodyPr wrap="none" rtlCol="0">
            <a:spAutoFit/>
          </a:bodyPr>
          <a:lstStyle/>
          <a:p>
            <a:r>
              <a:rPr lang="en-US" sz="1400" b="1" dirty="0" smtClean="0"/>
              <a:t>Gender</a:t>
            </a:r>
            <a:endParaRPr lang="en-US" sz="1400" b="1" dirty="0"/>
          </a:p>
        </p:txBody>
      </p:sp>
      <p:sp>
        <p:nvSpPr>
          <p:cNvPr id="223" name="TextBox 222"/>
          <p:cNvSpPr txBox="1"/>
          <p:nvPr/>
        </p:nvSpPr>
        <p:spPr>
          <a:xfrm>
            <a:off x="2609021" y="172626"/>
            <a:ext cx="551754" cy="307777"/>
          </a:xfrm>
          <a:prstGeom prst="rect">
            <a:avLst/>
          </a:prstGeom>
          <a:noFill/>
        </p:spPr>
        <p:txBody>
          <a:bodyPr wrap="none" rtlCol="0">
            <a:spAutoFit/>
          </a:bodyPr>
          <a:lstStyle/>
          <a:p>
            <a:r>
              <a:rPr lang="en-US" sz="1400" b="1" dirty="0" smtClean="0"/>
              <a:t>Age</a:t>
            </a:r>
            <a:endParaRPr lang="en-US" sz="1400" b="1" dirty="0"/>
          </a:p>
        </p:txBody>
      </p:sp>
      <p:sp>
        <p:nvSpPr>
          <p:cNvPr id="224" name="TextBox 223"/>
          <p:cNvSpPr txBox="1"/>
          <p:nvPr/>
        </p:nvSpPr>
        <p:spPr>
          <a:xfrm>
            <a:off x="3753704" y="254616"/>
            <a:ext cx="681597" cy="307777"/>
          </a:xfrm>
          <a:prstGeom prst="rect">
            <a:avLst/>
          </a:prstGeom>
          <a:noFill/>
        </p:spPr>
        <p:txBody>
          <a:bodyPr wrap="none" rtlCol="0">
            <a:spAutoFit/>
          </a:bodyPr>
          <a:lstStyle/>
          <a:p>
            <a:r>
              <a:rPr lang="en-US" sz="1400" b="1" dirty="0" smtClean="0"/>
              <a:t>Notes</a:t>
            </a:r>
            <a:endParaRPr lang="en-US" sz="1400" b="1" dirty="0"/>
          </a:p>
        </p:txBody>
      </p:sp>
      <p:sp>
        <p:nvSpPr>
          <p:cNvPr id="225" name="TextBox 224"/>
          <p:cNvSpPr txBox="1"/>
          <p:nvPr/>
        </p:nvSpPr>
        <p:spPr>
          <a:xfrm>
            <a:off x="5547577" y="350441"/>
            <a:ext cx="1058303" cy="307777"/>
          </a:xfrm>
          <a:prstGeom prst="rect">
            <a:avLst/>
          </a:prstGeom>
          <a:noFill/>
        </p:spPr>
        <p:txBody>
          <a:bodyPr wrap="none" rtlCol="0">
            <a:spAutoFit/>
          </a:bodyPr>
          <a:lstStyle/>
          <a:p>
            <a:r>
              <a:rPr lang="en-US" sz="1400" b="1" dirty="0" smtClean="0"/>
              <a:t>Employee</a:t>
            </a:r>
            <a:endParaRPr lang="en-US" sz="1400" b="1" dirty="0"/>
          </a:p>
        </p:txBody>
      </p:sp>
      <p:sp>
        <p:nvSpPr>
          <p:cNvPr id="226" name="TextBox 225"/>
          <p:cNvSpPr txBox="1"/>
          <p:nvPr/>
        </p:nvSpPr>
        <p:spPr>
          <a:xfrm>
            <a:off x="6791829" y="232532"/>
            <a:ext cx="1168551" cy="584775"/>
          </a:xfrm>
          <a:prstGeom prst="rect">
            <a:avLst/>
          </a:prstGeom>
          <a:noFill/>
        </p:spPr>
        <p:txBody>
          <a:bodyPr wrap="square" rtlCol="0">
            <a:spAutoFit/>
          </a:bodyPr>
          <a:lstStyle/>
          <a:p>
            <a:r>
              <a:rPr lang="en-US" sz="1400" b="1" dirty="0"/>
              <a:t>Name</a:t>
            </a:r>
          </a:p>
          <a:p>
            <a:endParaRPr lang="en-US" dirty="0"/>
          </a:p>
        </p:txBody>
      </p:sp>
      <p:sp>
        <p:nvSpPr>
          <p:cNvPr id="227" name="TextBox 226"/>
          <p:cNvSpPr txBox="1"/>
          <p:nvPr/>
        </p:nvSpPr>
        <p:spPr>
          <a:xfrm>
            <a:off x="8030198" y="295908"/>
            <a:ext cx="849913" cy="307777"/>
          </a:xfrm>
          <a:prstGeom prst="rect">
            <a:avLst/>
          </a:prstGeom>
          <a:noFill/>
        </p:spPr>
        <p:txBody>
          <a:bodyPr wrap="none" rtlCol="0">
            <a:spAutoFit/>
          </a:bodyPr>
          <a:lstStyle/>
          <a:p>
            <a:r>
              <a:rPr lang="en-US" sz="1400" b="1" dirty="0" smtClean="0"/>
              <a:t>Gender</a:t>
            </a:r>
            <a:endParaRPr lang="en-US" sz="1400" b="1" dirty="0"/>
          </a:p>
        </p:txBody>
      </p:sp>
      <p:sp>
        <p:nvSpPr>
          <p:cNvPr id="228" name="TextBox 227"/>
          <p:cNvSpPr txBox="1"/>
          <p:nvPr/>
        </p:nvSpPr>
        <p:spPr>
          <a:xfrm>
            <a:off x="9189077" y="612134"/>
            <a:ext cx="551754" cy="307777"/>
          </a:xfrm>
          <a:prstGeom prst="rect">
            <a:avLst/>
          </a:prstGeom>
          <a:noFill/>
        </p:spPr>
        <p:txBody>
          <a:bodyPr wrap="none" rtlCol="0">
            <a:spAutoFit/>
          </a:bodyPr>
          <a:lstStyle/>
          <a:p>
            <a:r>
              <a:rPr lang="en-US" sz="1400" b="1" dirty="0" smtClean="0"/>
              <a:t>Age</a:t>
            </a:r>
            <a:endParaRPr lang="en-US" sz="1400" b="1" dirty="0"/>
          </a:p>
        </p:txBody>
      </p:sp>
      <p:sp>
        <p:nvSpPr>
          <p:cNvPr id="229" name="TextBox 228"/>
          <p:cNvSpPr txBox="1"/>
          <p:nvPr/>
        </p:nvSpPr>
        <p:spPr>
          <a:xfrm>
            <a:off x="9026435" y="1229875"/>
            <a:ext cx="1008609" cy="307777"/>
          </a:xfrm>
          <a:prstGeom prst="rect">
            <a:avLst/>
          </a:prstGeom>
          <a:noFill/>
        </p:spPr>
        <p:txBody>
          <a:bodyPr wrap="none" rtlCol="0">
            <a:spAutoFit/>
          </a:bodyPr>
          <a:lstStyle/>
          <a:p>
            <a:r>
              <a:rPr lang="en-US" sz="1400" b="1" dirty="0" smtClean="0"/>
              <a:t>Specialist</a:t>
            </a:r>
            <a:endParaRPr lang="en-US" sz="1400" b="1" dirty="0"/>
          </a:p>
        </p:txBody>
      </p:sp>
      <p:sp>
        <p:nvSpPr>
          <p:cNvPr id="230" name="TextBox 229"/>
          <p:cNvSpPr txBox="1"/>
          <p:nvPr/>
        </p:nvSpPr>
        <p:spPr>
          <a:xfrm>
            <a:off x="5919359" y="2617227"/>
            <a:ext cx="797013" cy="307777"/>
          </a:xfrm>
          <a:prstGeom prst="rect">
            <a:avLst/>
          </a:prstGeom>
          <a:noFill/>
        </p:spPr>
        <p:txBody>
          <a:bodyPr wrap="none" rtlCol="0">
            <a:spAutoFit/>
          </a:bodyPr>
          <a:lstStyle/>
          <a:p>
            <a:r>
              <a:rPr lang="en-US" sz="1400" b="1" dirty="0" smtClean="0"/>
              <a:t>MR NO</a:t>
            </a:r>
            <a:endParaRPr lang="en-US" sz="1400" b="1" dirty="0"/>
          </a:p>
        </p:txBody>
      </p:sp>
      <p:sp>
        <p:nvSpPr>
          <p:cNvPr id="231" name="TextBox 230"/>
          <p:cNvSpPr txBox="1"/>
          <p:nvPr/>
        </p:nvSpPr>
        <p:spPr>
          <a:xfrm>
            <a:off x="5920487" y="3728313"/>
            <a:ext cx="619080" cy="307777"/>
          </a:xfrm>
          <a:prstGeom prst="rect">
            <a:avLst/>
          </a:prstGeom>
          <a:noFill/>
        </p:spPr>
        <p:txBody>
          <a:bodyPr wrap="none" rtlCol="0">
            <a:spAutoFit/>
          </a:bodyPr>
          <a:lstStyle/>
          <a:p>
            <a:r>
              <a:rPr lang="en-US" sz="1400" b="1" dirty="0" smtClean="0"/>
              <a:t>Date</a:t>
            </a:r>
            <a:endParaRPr lang="en-US" sz="1400" b="1" dirty="0"/>
          </a:p>
        </p:txBody>
      </p:sp>
      <p:sp>
        <p:nvSpPr>
          <p:cNvPr id="232" name="TextBox 231"/>
          <p:cNvSpPr txBox="1"/>
          <p:nvPr/>
        </p:nvSpPr>
        <p:spPr>
          <a:xfrm>
            <a:off x="8939649" y="4125860"/>
            <a:ext cx="498855" cy="307777"/>
          </a:xfrm>
          <a:prstGeom prst="rect">
            <a:avLst/>
          </a:prstGeom>
          <a:noFill/>
        </p:spPr>
        <p:txBody>
          <a:bodyPr wrap="none" rtlCol="0">
            <a:spAutoFit/>
          </a:bodyPr>
          <a:lstStyle/>
          <a:p>
            <a:r>
              <a:rPr lang="en-US" sz="1400" b="1" dirty="0" smtClean="0"/>
              <a:t>ICD</a:t>
            </a:r>
            <a:endParaRPr lang="en-US" sz="1400" b="1" dirty="0"/>
          </a:p>
        </p:txBody>
      </p:sp>
      <p:sp>
        <p:nvSpPr>
          <p:cNvPr id="233" name="TextBox 232"/>
          <p:cNvSpPr txBox="1"/>
          <p:nvPr/>
        </p:nvSpPr>
        <p:spPr>
          <a:xfrm>
            <a:off x="4925287" y="5204540"/>
            <a:ext cx="750526" cy="307777"/>
          </a:xfrm>
          <a:prstGeom prst="rect">
            <a:avLst/>
          </a:prstGeom>
          <a:noFill/>
        </p:spPr>
        <p:txBody>
          <a:bodyPr wrap="none" rtlCol="0">
            <a:spAutoFit/>
          </a:bodyPr>
          <a:lstStyle/>
          <a:p>
            <a:r>
              <a:rPr lang="en-US" sz="1400" b="1" dirty="0" smtClean="0"/>
              <a:t>Report</a:t>
            </a:r>
            <a:endParaRPr lang="en-US" sz="1400" b="1" dirty="0"/>
          </a:p>
        </p:txBody>
      </p:sp>
      <p:sp>
        <p:nvSpPr>
          <p:cNvPr id="234" name="TextBox 233"/>
          <p:cNvSpPr txBox="1"/>
          <p:nvPr/>
        </p:nvSpPr>
        <p:spPr>
          <a:xfrm>
            <a:off x="8196723" y="2518334"/>
            <a:ext cx="1104790" cy="307777"/>
          </a:xfrm>
          <a:prstGeom prst="rect">
            <a:avLst/>
          </a:prstGeom>
          <a:noFill/>
        </p:spPr>
        <p:txBody>
          <a:bodyPr wrap="none" rtlCol="0">
            <a:spAutoFit/>
          </a:bodyPr>
          <a:lstStyle/>
          <a:p>
            <a:r>
              <a:rPr lang="en-US" sz="1400" b="1" dirty="0" smtClean="0"/>
              <a:t>Diagnostic</a:t>
            </a:r>
            <a:endParaRPr lang="en-US" sz="1400" b="1" dirty="0"/>
          </a:p>
        </p:txBody>
      </p:sp>
      <p:sp>
        <p:nvSpPr>
          <p:cNvPr id="235" name="TextBox 234"/>
          <p:cNvSpPr txBox="1"/>
          <p:nvPr/>
        </p:nvSpPr>
        <p:spPr>
          <a:xfrm>
            <a:off x="9276106" y="2903785"/>
            <a:ext cx="670376" cy="307777"/>
          </a:xfrm>
          <a:prstGeom prst="rect">
            <a:avLst/>
          </a:prstGeom>
          <a:noFill/>
        </p:spPr>
        <p:txBody>
          <a:bodyPr wrap="none" rtlCol="0">
            <a:spAutoFit/>
          </a:bodyPr>
          <a:lstStyle/>
          <a:p>
            <a:r>
              <a:rPr lang="en-US" sz="1400" b="1" dirty="0" smtClean="0"/>
              <a:t>Drugs</a:t>
            </a:r>
            <a:endParaRPr lang="en-US" sz="1400" b="1" dirty="0"/>
          </a:p>
        </p:txBody>
      </p:sp>
      <p:sp>
        <p:nvSpPr>
          <p:cNvPr id="236" name="TextBox 235"/>
          <p:cNvSpPr txBox="1"/>
          <p:nvPr/>
        </p:nvSpPr>
        <p:spPr>
          <a:xfrm>
            <a:off x="9072527" y="3494303"/>
            <a:ext cx="1096775" cy="307777"/>
          </a:xfrm>
          <a:prstGeom prst="rect">
            <a:avLst/>
          </a:prstGeom>
          <a:noFill/>
        </p:spPr>
        <p:txBody>
          <a:bodyPr wrap="none" rtlCol="0">
            <a:spAutoFit/>
          </a:bodyPr>
          <a:lstStyle/>
          <a:p>
            <a:r>
              <a:rPr lang="en-US" sz="1400" b="1" dirty="0" smtClean="0"/>
              <a:t>Reference</a:t>
            </a:r>
            <a:endParaRPr lang="en-US" sz="1400" b="1" dirty="0"/>
          </a:p>
        </p:txBody>
      </p:sp>
      <p:sp>
        <p:nvSpPr>
          <p:cNvPr id="237" name="TextBox 236"/>
          <p:cNvSpPr txBox="1"/>
          <p:nvPr/>
        </p:nvSpPr>
        <p:spPr>
          <a:xfrm>
            <a:off x="3026781" y="6441247"/>
            <a:ext cx="6785832" cy="646331"/>
          </a:xfrm>
          <a:prstGeom prst="rect">
            <a:avLst/>
          </a:prstGeom>
          <a:noFill/>
        </p:spPr>
        <p:txBody>
          <a:bodyPr wrap="none" rtlCol="0">
            <a:spAutoFit/>
          </a:bodyPr>
          <a:lstStyle/>
          <a:p>
            <a:r>
              <a:rPr lang="en-US" b="1" dirty="0"/>
              <a:t>Figure: ER Diagram for </a:t>
            </a:r>
            <a:r>
              <a:rPr lang="en-US" b="1" dirty="0" smtClean="0"/>
              <a:t>Digital Hospital </a:t>
            </a:r>
            <a:r>
              <a:rPr lang="en-US" b="1" dirty="0"/>
              <a:t>Management System</a:t>
            </a:r>
          </a:p>
          <a:p>
            <a:endParaRPr lang="en-US" dirty="0"/>
          </a:p>
        </p:txBody>
      </p:sp>
      <p:sp>
        <p:nvSpPr>
          <p:cNvPr id="238" name="TextBox 237"/>
          <p:cNvSpPr txBox="1"/>
          <p:nvPr/>
        </p:nvSpPr>
        <p:spPr>
          <a:xfrm>
            <a:off x="8777683" y="5240909"/>
            <a:ext cx="978153" cy="307777"/>
          </a:xfrm>
          <a:prstGeom prst="rect">
            <a:avLst/>
          </a:prstGeom>
          <a:noFill/>
        </p:spPr>
        <p:txBody>
          <a:bodyPr wrap="none" rtlCol="0">
            <a:spAutoFit/>
          </a:bodyPr>
          <a:lstStyle/>
          <a:p>
            <a:r>
              <a:rPr lang="en-US" sz="1400" b="1" dirty="0" smtClean="0"/>
              <a:t>Letter No</a:t>
            </a:r>
            <a:endParaRPr lang="en-US" sz="1400" b="1" dirty="0"/>
          </a:p>
        </p:txBody>
      </p:sp>
      <p:sp>
        <p:nvSpPr>
          <p:cNvPr id="239" name="TextBox 238"/>
          <p:cNvSpPr txBox="1"/>
          <p:nvPr/>
        </p:nvSpPr>
        <p:spPr>
          <a:xfrm>
            <a:off x="8525241" y="6026542"/>
            <a:ext cx="1039067" cy="307777"/>
          </a:xfrm>
          <a:prstGeom prst="rect">
            <a:avLst/>
          </a:prstGeom>
          <a:noFill/>
        </p:spPr>
        <p:txBody>
          <a:bodyPr wrap="none" rtlCol="0">
            <a:spAutoFit/>
          </a:bodyPr>
          <a:lstStyle/>
          <a:p>
            <a:r>
              <a:rPr lang="en-US" sz="1400" b="1" dirty="0" err="1" smtClean="0"/>
              <a:t>Endorsem</a:t>
            </a:r>
            <a:endParaRPr lang="en-US" sz="1400" b="1" dirty="0"/>
          </a:p>
        </p:txBody>
      </p:sp>
      <p:sp>
        <p:nvSpPr>
          <p:cNvPr id="240" name="TextBox 239"/>
          <p:cNvSpPr txBox="1"/>
          <p:nvPr/>
        </p:nvSpPr>
        <p:spPr>
          <a:xfrm>
            <a:off x="7062014" y="6028140"/>
            <a:ext cx="622286" cy="307777"/>
          </a:xfrm>
          <a:prstGeom prst="rect">
            <a:avLst/>
          </a:prstGeom>
          <a:noFill/>
        </p:spPr>
        <p:txBody>
          <a:bodyPr wrap="none" rtlCol="0">
            <a:spAutoFit/>
          </a:bodyPr>
          <a:lstStyle/>
          <a:p>
            <a:r>
              <a:rPr lang="en-US" sz="1400" b="1" dirty="0" smtClean="0"/>
              <a:t>Input</a:t>
            </a:r>
            <a:endParaRPr lang="en-US" sz="1400" b="1" dirty="0"/>
          </a:p>
        </p:txBody>
      </p:sp>
      <p:sp>
        <p:nvSpPr>
          <p:cNvPr id="241" name="TextBox 240"/>
          <p:cNvSpPr txBox="1"/>
          <p:nvPr/>
        </p:nvSpPr>
        <p:spPr>
          <a:xfrm>
            <a:off x="4959934" y="6004342"/>
            <a:ext cx="889987" cy="307777"/>
          </a:xfrm>
          <a:prstGeom prst="rect">
            <a:avLst/>
          </a:prstGeom>
          <a:noFill/>
        </p:spPr>
        <p:txBody>
          <a:bodyPr wrap="none" rtlCol="0">
            <a:spAutoFit/>
          </a:bodyPr>
          <a:lstStyle/>
          <a:p>
            <a:r>
              <a:rPr lang="en-US" sz="1400" b="1" dirty="0" smtClean="0"/>
              <a:t>Delivery</a:t>
            </a:r>
            <a:endParaRPr lang="en-US" sz="1400" b="1" dirty="0"/>
          </a:p>
        </p:txBody>
      </p:sp>
      <p:sp>
        <p:nvSpPr>
          <p:cNvPr id="242" name="TextBox 241"/>
          <p:cNvSpPr txBox="1"/>
          <p:nvPr/>
        </p:nvSpPr>
        <p:spPr>
          <a:xfrm>
            <a:off x="3799735" y="6026124"/>
            <a:ext cx="688009" cy="307777"/>
          </a:xfrm>
          <a:prstGeom prst="rect">
            <a:avLst/>
          </a:prstGeom>
          <a:noFill/>
        </p:spPr>
        <p:txBody>
          <a:bodyPr wrap="none" rtlCol="0">
            <a:spAutoFit/>
          </a:bodyPr>
          <a:lstStyle/>
          <a:p>
            <a:r>
              <a:rPr lang="en-US" sz="1400" b="1" dirty="0" smtClean="0"/>
              <a:t>Result</a:t>
            </a:r>
            <a:endParaRPr lang="en-US" sz="1400" b="1" dirty="0"/>
          </a:p>
        </p:txBody>
      </p:sp>
      <p:sp>
        <p:nvSpPr>
          <p:cNvPr id="243" name="TextBox 242"/>
          <p:cNvSpPr txBox="1"/>
          <p:nvPr/>
        </p:nvSpPr>
        <p:spPr>
          <a:xfrm>
            <a:off x="2477056" y="6042617"/>
            <a:ext cx="873957" cy="307777"/>
          </a:xfrm>
          <a:prstGeom prst="rect">
            <a:avLst/>
          </a:prstGeom>
          <a:noFill/>
        </p:spPr>
        <p:txBody>
          <a:bodyPr wrap="none" rtlCol="0">
            <a:spAutoFit/>
          </a:bodyPr>
          <a:lstStyle/>
          <a:p>
            <a:r>
              <a:rPr lang="en-US" sz="1400" b="1" dirty="0" smtClean="0"/>
              <a:t>Lab Test</a:t>
            </a:r>
            <a:endParaRPr lang="en-US" sz="1400" b="1" dirty="0"/>
          </a:p>
        </p:txBody>
      </p:sp>
      <p:sp>
        <p:nvSpPr>
          <p:cNvPr id="244" name="TextBox 243"/>
          <p:cNvSpPr txBox="1"/>
          <p:nvPr/>
        </p:nvSpPr>
        <p:spPr>
          <a:xfrm>
            <a:off x="1277272" y="5991924"/>
            <a:ext cx="891591" cy="307777"/>
          </a:xfrm>
          <a:prstGeom prst="rect">
            <a:avLst/>
          </a:prstGeom>
          <a:noFill/>
        </p:spPr>
        <p:txBody>
          <a:bodyPr wrap="none" rtlCol="0">
            <a:spAutoFit/>
          </a:bodyPr>
          <a:lstStyle/>
          <a:p>
            <a:r>
              <a:rPr lang="en-US" sz="1400" b="1" dirty="0" smtClean="0"/>
              <a:t>Analysis</a:t>
            </a:r>
            <a:endParaRPr lang="en-US" sz="1400" b="1" dirty="0"/>
          </a:p>
        </p:txBody>
      </p:sp>
      <p:sp>
        <p:nvSpPr>
          <p:cNvPr id="245" name="TextBox 244"/>
          <p:cNvSpPr txBox="1"/>
          <p:nvPr/>
        </p:nvSpPr>
        <p:spPr>
          <a:xfrm>
            <a:off x="-30191" y="5844838"/>
            <a:ext cx="1282723" cy="307777"/>
          </a:xfrm>
          <a:prstGeom prst="rect">
            <a:avLst/>
          </a:prstGeom>
          <a:noFill/>
        </p:spPr>
        <p:txBody>
          <a:bodyPr wrap="none" rtlCol="0">
            <a:spAutoFit/>
          </a:bodyPr>
          <a:lstStyle/>
          <a:p>
            <a:r>
              <a:rPr lang="en-US" sz="1400" b="1" dirty="0" smtClean="0"/>
              <a:t>Employee ID</a:t>
            </a:r>
            <a:endParaRPr lang="en-US" sz="1400" b="1" dirty="0"/>
          </a:p>
        </p:txBody>
      </p:sp>
      <p:sp>
        <p:nvSpPr>
          <p:cNvPr id="247" name="TextBox 246"/>
          <p:cNvSpPr txBox="1"/>
          <p:nvPr/>
        </p:nvSpPr>
        <p:spPr>
          <a:xfrm>
            <a:off x="155249" y="4976247"/>
            <a:ext cx="1694695" cy="307777"/>
          </a:xfrm>
          <a:prstGeom prst="rect">
            <a:avLst/>
          </a:prstGeom>
          <a:noFill/>
        </p:spPr>
        <p:txBody>
          <a:bodyPr wrap="none" rtlCol="0">
            <a:spAutoFit/>
          </a:bodyPr>
          <a:lstStyle/>
          <a:p>
            <a:r>
              <a:rPr lang="en-US" sz="1400" b="1" dirty="0" smtClean="0"/>
              <a:t>Employee Name </a:t>
            </a:r>
            <a:endParaRPr lang="en-US" sz="1400" b="1" dirty="0"/>
          </a:p>
        </p:txBody>
      </p:sp>
      <p:sp>
        <p:nvSpPr>
          <p:cNvPr id="250" name="TextBox 249"/>
          <p:cNvSpPr txBox="1"/>
          <p:nvPr/>
        </p:nvSpPr>
        <p:spPr>
          <a:xfrm>
            <a:off x="153724" y="1777436"/>
            <a:ext cx="978153" cy="307777"/>
          </a:xfrm>
          <a:prstGeom prst="rect">
            <a:avLst/>
          </a:prstGeom>
          <a:noFill/>
        </p:spPr>
        <p:txBody>
          <a:bodyPr wrap="none" rtlCol="0">
            <a:spAutoFit/>
          </a:bodyPr>
          <a:lstStyle/>
          <a:p>
            <a:r>
              <a:rPr lang="en-US" sz="1400" b="1" dirty="0" err="1" smtClean="0"/>
              <a:t>Mfg</a:t>
            </a:r>
            <a:r>
              <a:rPr lang="en-US" sz="1400" b="1" dirty="0" smtClean="0"/>
              <a:t> Date</a:t>
            </a:r>
            <a:endParaRPr lang="en-US" sz="1400" b="1" dirty="0"/>
          </a:p>
        </p:txBody>
      </p:sp>
      <p:sp>
        <p:nvSpPr>
          <p:cNvPr id="251" name="TextBox 250"/>
          <p:cNvSpPr txBox="1"/>
          <p:nvPr/>
        </p:nvSpPr>
        <p:spPr>
          <a:xfrm>
            <a:off x="230337" y="2421652"/>
            <a:ext cx="986762" cy="307777"/>
          </a:xfrm>
          <a:prstGeom prst="rect">
            <a:avLst/>
          </a:prstGeom>
          <a:noFill/>
        </p:spPr>
        <p:txBody>
          <a:bodyPr wrap="square" rtlCol="0">
            <a:spAutoFit/>
          </a:bodyPr>
          <a:lstStyle/>
          <a:p>
            <a:r>
              <a:rPr lang="en-US" sz="1400" b="1" dirty="0" smtClean="0"/>
              <a:t>Drug ID</a:t>
            </a:r>
            <a:endParaRPr lang="en-US" sz="1400" b="1" dirty="0"/>
          </a:p>
        </p:txBody>
      </p:sp>
      <p:sp>
        <p:nvSpPr>
          <p:cNvPr id="252" name="TextBox 251"/>
          <p:cNvSpPr txBox="1"/>
          <p:nvPr/>
        </p:nvSpPr>
        <p:spPr>
          <a:xfrm>
            <a:off x="230932" y="3015622"/>
            <a:ext cx="617477" cy="307777"/>
          </a:xfrm>
          <a:prstGeom prst="rect">
            <a:avLst/>
          </a:prstGeom>
          <a:noFill/>
        </p:spPr>
        <p:txBody>
          <a:bodyPr wrap="none" rtlCol="0">
            <a:spAutoFit/>
          </a:bodyPr>
          <a:lstStyle/>
          <a:p>
            <a:r>
              <a:rPr lang="en-US" sz="1400" b="1" dirty="0" smtClean="0"/>
              <a:t>Price</a:t>
            </a:r>
            <a:endParaRPr lang="en-US" sz="1400" b="1" dirty="0"/>
          </a:p>
        </p:txBody>
      </p:sp>
      <p:sp>
        <p:nvSpPr>
          <p:cNvPr id="253" name="TextBox 252"/>
          <p:cNvSpPr txBox="1"/>
          <p:nvPr/>
        </p:nvSpPr>
        <p:spPr>
          <a:xfrm>
            <a:off x="138499" y="3581797"/>
            <a:ext cx="1298753" cy="307777"/>
          </a:xfrm>
          <a:prstGeom prst="rect">
            <a:avLst/>
          </a:prstGeom>
          <a:noFill/>
        </p:spPr>
        <p:txBody>
          <a:bodyPr wrap="none" rtlCol="0">
            <a:spAutoFit/>
          </a:bodyPr>
          <a:lstStyle/>
          <a:p>
            <a:r>
              <a:rPr lang="en-US" sz="1400" b="1" dirty="0" smtClean="0"/>
              <a:t>Manufacture</a:t>
            </a:r>
            <a:endParaRPr lang="en-US" sz="1400" b="1" dirty="0"/>
          </a:p>
        </p:txBody>
      </p:sp>
      <p:sp>
        <p:nvSpPr>
          <p:cNvPr id="255" name="TextBox 254"/>
          <p:cNvSpPr txBox="1"/>
          <p:nvPr/>
        </p:nvSpPr>
        <p:spPr>
          <a:xfrm>
            <a:off x="165600" y="4114839"/>
            <a:ext cx="963725" cy="307777"/>
          </a:xfrm>
          <a:prstGeom prst="rect">
            <a:avLst/>
          </a:prstGeom>
          <a:noFill/>
        </p:spPr>
        <p:txBody>
          <a:bodyPr wrap="none" rtlCol="0">
            <a:spAutoFit/>
          </a:bodyPr>
          <a:lstStyle/>
          <a:p>
            <a:r>
              <a:rPr lang="en-US" sz="1400" b="1" dirty="0" smtClean="0"/>
              <a:t>EXP Date</a:t>
            </a:r>
            <a:endParaRPr lang="en-US" sz="1400" b="1" dirty="0"/>
          </a:p>
        </p:txBody>
      </p:sp>
      <p:sp>
        <p:nvSpPr>
          <p:cNvPr id="256" name="TextBox 255"/>
          <p:cNvSpPr txBox="1"/>
          <p:nvPr/>
        </p:nvSpPr>
        <p:spPr>
          <a:xfrm>
            <a:off x="3521201" y="1775307"/>
            <a:ext cx="720069" cy="307777"/>
          </a:xfrm>
          <a:prstGeom prst="rect">
            <a:avLst/>
          </a:prstGeom>
          <a:noFill/>
        </p:spPr>
        <p:txBody>
          <a:bodyPr wrap="none" rtlCol="0">
            <a:spAutoFit/>
          </a:bodyPr>
          <a:lstStyle/>
          <a:p>
            <a:r>
              <a:rPr lang="en-US" sz="1400" b="1" dirty="0" smtClean="0"/>
              <a:t>Name</a:t>
            </a:r>
            <a:endParaRPr lang="en-US" sz="1400" b="1" dirty="0"/>
          </a:p>
        </p:txBody>
      </p:sp>
      <p:sp>
        <p:nvSpPr>
          <p:cNvPr id="258" name="TextBox 257"/>
          <p:cNvSpPr txBox="1"/>
          <p:nvPr/>
        </p:nvSpPr>
        <p:spPr>
          <a:xfrm>
            <a:off x="4231929" y="2114414"/>
            <a:ext cx="1300356" cy="307777"/>
          </a:xfrm>
          <a:prstGeom prst="rect">
            <a:avLst/>
          </a:prstGeom>
          <a:noFill/>
        </p:spPr>
        <p:txBody>
          <a:bodyPr wrap="none" rtlCol="0">
            <a:spAutoFit/>
          </a:bodyPr>
          <a:lstStyle/>
          <a:p>
            <a:r>
              <a:rPr lang="en-US" sz="1400" b="1" dirty="0" smtClean="0"/>
              <a:t>Pharmacy ID</a:t>
            </a:r>
            <a:endParaRPr lang="en-US" sz="1400" b="1" dirty="0"/>
          </a:p>
        </p:txBody>
      </p:sp>
      <p:sp>
        <p:nvSpPr>
          <p:cNvPr id="263" name="TextBox 262"/>
          <p:cNvSpPr txBox="1"/>
          <p:nvPr/>
        </p:nvSpPr>
        <p:spPr>
          <a:xfrm>
            <a:off x="4560528" y="2709138"/>
            <a:ext cx="651140" cy="307777"/>
          </a:xfrm>
          <a:prstGeom prst="rect">
            <a:avLst/>
          </a:prstGeom>
          <a:noFill/>
        </p:spPr>
        <p:txBody>
          <a:bodyPr wrap="none" rtlCol="0">
            <a:spAutoFit/>
          </a:bodyPr>
          <a:lstStyle/>
          <a:p>
            <a:r>
              <a:rPr lang="en-US" sz="1400" b="1" dirty="0" smtClean="0"/>
              <a:t>Email</a:t>
            </a:r>
            <a:endParaRPr lang="en-US" sz="1400" b="1" dirty="0"/>
          </a:p>
        </p:txBody>
      </p:sp>
      <p:sp>
        <p:nvSpPr>
          <p:cNvPr id="264" name="TextBox 263"/>
          <p:cNvSpPr txBox="1"/>
          <p:nvPr/>
        </p:nvSpPr>
        <p:spPr>
          <a:xfrm>
            <a:off x="4507415" y="3326752"/>
            <a:ext cx="885179" cy="307777"/>
          </a:xfrm>
          <a:prstGeom prst="rect">
            <a:avLst/>
          </a:prstGeom>
          <a:noFill/>
        </p:spPr>
        <p:txBody>
          <a:bodyPr wrap="none" rtlCol="0">
            <a:spAutoFit/>
          </a:bodyPr>
          <a:lstStyle/>
          <a:p>
            <a:r>
              <a:rPr lang="en-US" sz="1400" b="1" dirty="0" smtClean="0"/>
              <a:t>Address</a:t>
            </a:r>
            <a:endParaRPr lang="en-US" sz="1400" b="1" dirty="0"/>
          </a:p>
        </p:txBody>
      </p:sp>
      <p:sp>
        <p:nvSpPr>
          <p:cNvPr id="265" name="TextBox 264"/>
          <p:cNvSpPr txBox="1"/>
          <p:nvPr/>
        </p:nvSpPr>
        <p:spPr>
          <a:xfrm>
            <a:off x="4643855" y="3842638"/>
            <a:ext cx="1296177" cy="536422"/>
          </a:xfrm>
          <a:prstGeom prst="rect">
            <a:avLst/>
          </a:prstGeom>
          <a:noFill/>
        </p:spPr>
        <p:txBody>
          <a:bodyPr wrap="square" rtlCol="0">
            <a:spAutoFit/>
          </a:bodyPr>
          <a:lstStyle/>
          <a:p>
            <a:r>
              <a:rPr lang="en-US" sz="1400" b="1" dirty="0" smtClean="0"/>
              <a:t>Employee Name </a:t>
            </a:r>
            <a:endParaRPr lang="en-US" sz="1400" b="1" dirty="0"/>
          </a:p>
        </p:txBody>
      </p:sp>
      <p:sp>
        <p:nvSpPr>
          <p:cNvPr id="269" name="TextBox 268"/>
          <p:cNvSpPr txBox="1"/>
          <p:nvPr/>
        </p:nvSpPr>
        <p:spPr>
          <a:xfrm>
            <a:off x="3200099" y="4063254"/>
            <a:ext cx="1282723" cy="307777"/>
          </a:xfrm>
          <a:prstGeom prst="rect">
            <a:avLst/>
          </a:prstGeom>
          <a:noFill/>
        </p:spPr>
        <p:txBody>
          <a:bodyPr wrap="none" rtlCol="0">
            <a:spAutoFit/>
          </a:bodyPr>
          <a:lstStyle/>
          <a:p>
            <a:r>
              <a:rPr lang="en-US" sz="1400" b="1" dirty="0" smtClean="0"/>
              <a:t>Employee ID</a:t>
            </a:r>
            <a:endParaRPr lang="en-US" sz="1400" b="1" dirty="0"/>
          </a:p>
        </p:txBody>
      </p:sp>
    </p:spTree>
    <p:extLst>
      <p:ext uri="{BB962C8B-B14F-4D97-AF65-F5344CB8AC3E}">
        <p14:creationId xmlns:p14="http://schemas.microsoft.com/office/powerpoint/2010/main" val="306691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Oval 2"/>
          <p:cNvSpPr/>
          <p:nvPr/>
        </p:nvSpPr>
        <p:spPr>
          <a:xfrm>
            <a:off x="4443211" y="1984319"/>
            <a:ext cx="1403797" cy="1365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40913" y="28285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0913" y="130506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0913" y="232727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0913" y="334948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0913" y="4427012"/>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0913" y="5504544"/>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66682" y="6316203"/>
            <a:ext cx="6362163" cy="484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51691" y="28285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51691" y="130506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51691" y="232498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51691" y="3344900"/>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51691" y="4416335"/>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51691" y="5504544"/>
            <a:ext cx="2215166" cy="58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3"/>
          </p:cNvCxnSpPr>
          <p:nvPr/>
        </p:nvCxnSpPr>
        <p:spPr>
          <a:xfrm>
            <a:off x="2756079" y="576299"/>
            <a:ext cx="2034862" cy="15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3" idx="1"/>
          </p:cNvCxnSpPr>
          <p:nvPr/>
        </p:nvCxnSpPr>
        <p:spPr>
          <a:xfrm>
            <a:off x="2756079" y="1598509"/>
            <a:ext cx="1892713" cy="58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p:cNvCxnSpPr>
          <p:nvPr/>
        </p:nvCxnSpPr>
        <p:spPr>
          <a:xfrm flipV="1">
            <a:off x="2756079" y="2324980"/>
            <a:ext cx="1790163" cy="295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 idx="2"/>
          </p:cNvCxnSpPr>
          <p:nvPr/>
        </p:nvCxnSpPr>
        <p:spPr>
          <a:xfrm flipV="1">
            <a:off x="2756079" y="2666900"/>
            <a:ext cx="1687132" cy="79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3"/>
          </p:cNvCxnSpPr>
          <p:nvPr/>
        </p:nvCxnSpPr>
        <p:spPr>
          <a:xfrm flipV="1">
            <a:off x="2756079" y="2910625"/>
            <a:ext cx="1764406" cy="180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p:cNvCxnSpPr>
          <p:nvPr/>
        </p:nvCxnSpPr>
        <p:spPr>
          <a:xfrm flipV="1">
            <a:off x="2756079" y="3204074"/>
            <a:ext cx="2034862" cy="259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9286" y="487135"/>
            <a:ext cx="188384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Hospital Management</a:t>
            </a:r>
          </a:p>
        </p:txBody>
      </p:sp>
      <p:sp>
        <p:nvSpPr>
          <p:cNvPr id="55" name="TextBox 54"/>
          <p:cNvSpPr txBox="1"/>
          <p:nvPr/>
        </p:nvSpPr>
        <p:spPr>
          <a:xfrm>
            <a:off x="640789" y="1511039"/>
            <a:ext cx="178286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Patient Management</a:t>
            </a:r>
          </a:p>
        </p:txBody>
      </p:sp>
      <p:sp>
        <p:nvSpPr>
          <p:cNvPr id="56" name="TextBox 55"/>
          <p:cNvSpPr txBox="1"/>
          <p:nvPr/>
        </p:nvSpPr>
        <p:spPr>
          <a:xfrm>
            <a:off x="873508" y="3476702"/>
            <a:ext cx="1549976"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Test Management</a:t>
            </a:r>
          </a:p>
        </p:txBody>
      </p:sp>
      <p:sp>
        <p:nvSpPr>
          <p:cNvPr id="57" name="TextBox 56"/>
          <p:cNvSpPr txBox="1"/>
          <p:nvPr/>
        </p:nvSpPr>
        <p:spPr>
          <a:xfrm>
            <a:off x="678214" y="4555895"/>
            <a:ext cx="168507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Login Management</a:t>
            </a:r>
          </a:p>
        </p:txBody>
      </p:sp>
      <p:sp>
        <p:nvSpPr>
          <p:cNvPr id="58" name="TextBox 57"/>
          <p:cNvSpPr txBox="1"/>
          <p:nvPr/>
        </p:nvSpPr>
        <p:spPr>
          <a:xfrm>
            <a:off x="548372" y="2484740"/>
            <a:ext cx="1944763"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Medicine Management</a:t>
            </a:r>
          </a:p>
        </p:txBody>
      </p:sp>
      <p:sp>
        <p:nvSpPr>
          <p:cNvPr id="59" name="TextBox 58"/>
          <p:cNvSpPr txBox="1"/>
          <p:nvPr/>
        </p:nvSpPr>
        <p:spPr>
          <a:xfrm>
            <a:off x="530290" y="5642614"/>
            <a:ext cx="218675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System User Management</a:t>
            </a:r>
          </a:p>
        </p:txBody>
      </p:sp>
      <p:sp>
        <p:nvSpPr>
          <p:cNvPr id="60" name="TextBox 59"/>
          <p:cNvSpPr txBox="1"/>
          <p:nvPr/>
        </p:nvSpPr>
        <p:spPr>
          <a:xfrm>
            <a:off x="4649273" y="2265487"/>
            <a:ext cx="1751526" cy="73866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Hospital Management System</a:t>
            </a:r>
          </a:p>
        </p:txBody>
      </p:sp>
      <p:sp>
        <p:nvSpPr>
          <p:cNvPr id="61" name="TextBox 60"/>
          <p:cNvSpPr txBox="1"/>
          <p:nvPr/>
        </p:nvSpPr>
        <p:spPr>
          <a:xfrm>
            <a:off x="7533293" y="346528"/>
            <a:ext cx="2191104"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Generate Hospital Management</a:t>
            </a:r>
          </a:p>
        </p:txBody>
      </p:sp>
      <p:sp>
        <p:nvSpPr>
          <p:cNvPr id="62" name="TextBox 61"/>
          <p:cNvSpPr txBox="1"/>
          <p:nvPr/>
        </p:nvSpPr>
        <p:spPr>
          <a:xfrm>
            <a:off x="7533293" y="1335754"/>
            <a:ext cx="2207048"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Generate Patient Report</a:t>
            </a:r>
          </a:p>
        </p:txBody>
      </p:sp>
      <p:sp>
        <p:nvSpPr>
          <p:cNvPr id="64" name="TextBox 63"/>
          <p:cNvSpPr txBox="1"/>
          <p:nvPr/>
        </p:nvSpPr>
        <p:spPr>
          <a:xfrm>
            <a:off x="7351691" y="2513010"/>
            <a:ext cx="223009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Generate Medicine Report</a:t>
            </a:r>
          </a:p>
        </p:txBody>
      </p:sp>
      <p:sp>
        <p:nvSpPr>
          <p:cNvPr id="65" name="TextBox 64"/>
          <p:cNvSpPr txBox="1"/>
          <p:nvPr/>
        </p:nvSpPr>
        <p:spPr>
          <a:xfrm>
            <a:off x="7339740" y="3513063"/>
            <a:ext cx="183204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Generate Test Report</a:t>
            </a:r>
          </a:p>
        </p:txBody>
      </p:sp>
      <p:sp>
        <p:nvSpPr>
          <p:cNvPr id="66" name="TextBox 65"/>
          <p:cNvSpPr txBox="1"/>
          <p:nvPr/>
        </p:nvSpPr>
        <p:spPr>
          <a:xfrm>
            <a:off x="7517349" y="4566572"/>
            <a:ext cx="1609671"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User Login Details</a:t>
            </a:r>
          </a:p>
        </p:txBody>
      </p:sp>
      <p:sp>
        <p:nvSpPr>
          <p:cNvPr id="67" name="TextBox 66"/>
          <p:cNvSpPr txBox="1"/>
          <p:nvPr/>
        </p:nvSpPr>
        <p:spPr>
          <a:xfrm>
            <a:off x="7325086" y="5609314"/>
            <a:ext cx="2061468"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Generate System User Report</a:t>
            </a:r>
          </a:p>
        </p:txBody>
      </p:sp>
      <p:sp>
        <p:nvSpPr>
          <p:cNvPr id="68" name="TextBox 67"/>
          <p:cNvSpPr txBox="1"/>
          <p:nvPr/>
        </p:nvSpPr>
        <p:spPr>
          <a:xfrm>
            <a:off x="2927194" y="6400767"/>
            <a:ext cx="392767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Fig: Data Flow Diagram (1_Level</a:t>
            </a:r>
            <a:r>
              <a:rPr lang="en-US" sz="1600" b="1" dirty="0">
                <a:latin typeface="Times New Roman" panose="02020603050405020304" pitchFamily="18" charset="0"/>
                <a:cs typeface="Times New Roman" panose="02020603050405020304" pitchFamily="18" charset="0"/>
              </a:rPr>
              <a:t>)</a:t>
            </a:r>
          </a:p>
        </p:txBody>
      </p:sp>
      <p:cxnSp>
        <p:nvCxnSpPr>
          <p:cNvPr id="70" name="Straight Arrow Connector 69"/>
          <p:cNvCxnSpPr>
            <a:stCxn id="3" idx="7"/>
            <a:endCxn id="11" idx="1"/>
          </p:cNvCxnSpPr>
          <p:nvPr/>
        </p:nvCxnSpPr>
        <p:spPr>
          <a:xfrm flipV="1">
            <a:off x="5641427" y="576299"/>
            <a:ext cx="1710264" cy="160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12" idx="1"/>
          </p:cNvCxnSpPr>
          <p:nvPr/>
        </p:nvCxnSpPr>
        <p:spPr>
          <a:xfrm flipV="1">
            <a:off x="5793827" y="1598509"/>
            <a:ext cx="1557864" cy="7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805160" y="2410168"/>
            <a:ext cx="1599712" cy="115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847008" y="2718669"/>
            <a:ext cx="1516016" cy="694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769734" y="2910625"/>
            <a:ext cx="1570006" cy="158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615796" y="3204074"/>
            <a:ext cx="1747228" cy="243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8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1-Level DFD</a:t>
            </a:r>
          </a:p>
        </p:txBody>
      </p:sp>
      <p:sp>
        <p:nvSpPr>
          <p:cNvPr id="3" name="Content Placeholder 2"/>
          <p:cNvSpPr>
            <a:spLocks noGrp="1"/>
          </p:cNvSpPr>
          <p:nvPr>
            <p:ph idx="1"/>
          </p:nvPr>
        </p:nvSpPr>
        <p:spPr>
          <a:xfrm>
            <a:off x="1154954" y="2603500"/>
            <a:ext cx="9575250" cy="3862614"/>
          </a:xfrm>
        </p:spPr>
        <p:txBody>
          <a:bodyPr>
            <a:normAutofit lnSpcReduction="10000"/>
          </a:bodyPr>
          <a:lstStyle/>
          <a:p>
            <a:pPr marL="0" indent="0" algn="just">
              <a:buNone/>
            </a:pPr>
            <a:r>
              <a:rPr lang="en-US" sz="2000" b="1" dirty="0"/>
              <a:t>1-level </a:t>
            </a:r>
            <a:r>
              <a:rPr lang="en-US" sz="2000" dirty="0"/>
              <a:t>DFD-</a:t>
            </a:r>
            <a:r>
              <a:rPr lang="en-US" sz="2000" i="0" dirty="0">
                <a:solidFill>
                  <a:srgbClr val="040C28"/>
                </a:solidFill>
                <a:effectLst/>
                <a:latin typeface="Google Sans"/>
              </a:rPr>
              <a:t>provides a more detailed breakout of pieces of the Context Level Diagram in    subprocess.</a:t>
            </a:r>
            <a:endParaRPr lang="en-US" sz="2000" dirty="0"/>
          </a:p>
          <a:p>
            <a:pPr marL="0" indent="0" algn="just">
              <a:buNone/>
            </a:pPr>
            <a:r>
              <a:rPr lang="en-US" sz="1700" b="1" dirty="0"/>
              <a:t>Main entities and output of first level </a:t>
            </a:r>
            <a:r>
              <a:rPr lang="en-US" sz="1700" dirty="0"/>
              <a:t>:</a:t>
            </a:r>
          </a:p>
          <a:p>
            <a:pPr algn="just"/>
            <a:r>
              <a:rPr lang="en-US" sz="1600" dirty="0"/>
              <a:t>To process Hospital records and generate report of all Hospital</a:t>
            </a:r>
          </a:p>
          <a:p>
            <a:pPr algn="just"/>
            <a:r>
              <a:rPr lang="en-US" sz="1600" dirty="0"/>
              <a:t>To process Processing Hospital Employee Records and generate report of all To process Hospital</a:t>
            </a:r>
          </a:p>
          <a:p>
            <a:pPr algn="just"/>
            <a:r>
              <a:rPr lang="en-US" sz="1600" dirty="0"/>
              <a:t>To process Patient records and generate report of all Patient </a:t>
            </a:r>
          </a:p>
          <a:p>
            <a:pPr algn="just"/>
            <a:r>
              <a:rPr lang="en-US" sz="1600" dirty="0"/>
              <a:t>To process  Doctor records and generate report of all Doctor</a:t>
            </a:r>
          </a:p>
          <a:p>
            <a:pPr algn="just"/>
            <a:r>
              <a:rPr lang="en-US" sz="1600" dirty="0"/>
              <a:t>To process  Medicine records and generate report of all Medicine</a:t>
            </a:r>
          </a:p>
          <a:p>
            <a:pPr algn="just"/>
            <a:r>
              <a:rPr lang="en-US" sz="1600" dirty="0"/>
              <a:t>To process Test records and generate report of all Test</a:t>
            </a:r>
          </a:p>
          <a:p>
            <a:pPr algn="just"/>
            <a:r>
              <a:rPr lang="en-US" sz="1600" dirty="0"/>
              <a:t>To process  Doctor Fees records and generate report of all Doctor Fees</a:t>
            </a:r>
          </a:p>
          <a:p>
            <a:endParaRPr lang="en-US" sz="1600" dirty="0"/>
          </a:p>
          <a:p>
            <a:endParaRPr lang="en-US" sz="1600" dirty="0"/>
          </a:p>
          <a:p>
            <a:endParaRPr lang="en-US" sz="1600" dirty="0"/>
          </a:p>
          <a:p>
            <a:endParaRPr lang="en-US" sz="16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5034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Testing Techniques:</a:t>
            </a:r>
          </a:p>
        </p:txBody>
      </p:sp>
      <p:sp>
        <p:nvSpPr>
          <p:cNvPr id="3" name="Content Placeholder 2"/>
          <p:cNvSpPr>
            <a:spLocks noGrp="1"/>
          </p:cNvSpPr>
          <p:nvPr>
            <p:ph idx="1"/>
          </p:nvPr>
        </p:nvSpPr>
        <p:spPr>
          <a:xfrm>
            <a:off x="1154954" y="2603499"/>
            <a:ext cx="8825659" cy="4012453"/>
          </a:xfrm>
        </p:spPr>
        <p:txBody>
          <a:bodyPr>
            <a:normAutofit lnSpcReduction="10000"/>
          </a:bodyPr>
          <a:lstStyle/>
          <a:p>
            <a:pPr marL="0" indent="0">
              <a:buNone/>
            </a:pPr>
            <a:r>
              <a:rPr lang="en-US" b="1" dirty="0"/>
              <a:t>Some of software testing techniques given below </a:t>
            </a:r>
            <a:r>
              <a:rPr lang="en-US" dirty="0"/>
              <a:t>– </a:t>
            </a:r>
          </a:p>
          <a:p>
            <a:pPr fontAlgn="base"/>
            <a:r>
              <a:rPr lang="en-US" sz="1400" dirty="0"/>
              <a:t>Unit Testing (white Box Testing)</a:t>
            </a:r>
          </a:p>
          <a:p>
            <a:pPr fontAlgn="base"/>
            <a:r>
              <a:rPr lang="en-US" sz="1400" dirty="0"/>
              <a:t>Integration Testing</a:t>
            </a:r>
          </a:p>
          <a:p>
            <a:pPr fontAlgn="base"/>
            <a:r>
              <a:rPr lang="en-US" sz="1400" dirty="0"/>
              <a:t>System Testing</a:t>
            </a:r>
          </a:p>
          <a:p>
            <a:pPr fontAlgn="base"/>
            <a:r>
              <a:rPr lang="en-US" sz="1400" dirty="0"/>
              <a:t>Functional Testing</a:t>
            </a:r>
          </a:p>
          <a:p>
            <a:pPr fontAlgn="base"/>
            <a:r>
              <a:rPr lang="en-US" sz="1400" dirty="0"/>
              <a:t>Acceptance Testing</a:t>
            </a:r>
          </a:p>
          <a:p>
            <a:pPr fontAlgn="base"/>
            <a:r>
              <a:rPr lang="en-US" sz="1400" dirty="0"/>
              <a:t>Smoke Testing</a:t>
            </a:r>
          </a:p>
          <a:p>
            <a:pPr fontAlgn="base"/>
            <a:r>
              <a:rPr lang="en-US" sz="1400" dirty="0"/>
              <a:t>Regression Testing</a:t>
            </a:r>
          </a:p>
          <a:p>
            <a:pPr fontAlgn="base"/>
            <a:r>
              <a:rPr lang="en-US" sz="1400" dirty="0"/>
              <a:t>Performance Testing</a:t>
            </a:r>
          </a:p>
          <a:p>
            <a:pPr fontAlgn="base"/>
            <a:r>
              <a:rPr lang="en-US" sz="1400" dirty="0"/>
              <a:t>Security Testing</a:t>
            </a:r>
          </a:p>
          <a:p>
            <a:pPr fontAlgn="base"/>
            <a:r>
              <a:rPr lang="en-US" sz="1400" dirty="0"/>
              <a:t>User Acceptance Testing</a:t>
            </a:r>
          </a:p>
          <a:p>
            <a:r>
              <a:rPr lang="en-US" sz="1400" dirty="0"/>
              <a:t>Black Box Testing</a:t>
            </a:r>
          </a:p>
          <a:p>
            <a:pPr marL="0" indent="0">
              <a:buNone/>
            </a:pPr>
            <a:endParaRPr lang="en-US" sz="1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12063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0424"/>
            <a:ext cx="8761413" cy="850208"/>
          </a:xfrm>
        </p:spPr>
        <p:txBody>
          <a:bodyPr/>
          <a:lstStyle/>
          <a:p>
            <a:r>
              <a:rPr lang="en-US" dirty="0"/>
              <a:t/>
            </a:r>
            <a:br>
              <a:rPr lang="en-US" dirty="0"/>
            </a:br>
            <a:r>
              <a:rPr lang="en-US" dirty="0"/>
              <a:t>Use of Testing</a:t>
            </a:r>
            <a:br>
              <a:rPr lang="en-US" dirty="0"/>
            </a:br>
            <a:endParaRPr lang="en-US" dirty="0"/>
          </a:p>
        </p:txBody>
      </p:sp>
      <p:sp>
        <p:nvSpPr>
          <p:cNvPr id="3" name="Content Placeholder 2"/>
          <p:cNvSpPr>
            <a:spLocks noGrp="1"/>
          </p:cNvSpPr>
          <p:nvPr>
            <p:ph idx="1"/>
          </p:nvPr>
        </p:nvSpPr>
        <p:spPr>
          <a:xfrm>
            <a:off x="1035424" y="2603499"/>
            <a:ext cx="8945189" cy="3985559"/>
          </a:xfrm>
        </p:spPr>
        <p:txBody>
          <a:bodyPr>
            <a:normAutofit/>
          </a:bodyPr>
          <a:lstStyle/>
          <a:p>
            <a:pPr marL="0" indent="0">
              <a:buNone/>
            </a:pPr>
            <a:r>
              <a:rPr lang="en-US" sz="1600" b="1" dirty="0"/>
              <a:t>Unit Testing(white Box testing) :</a:t>
            </a:r>
          </a:p>
          <a:p>
            <a:pPr fontAlgn="base"/>
            <a:r>
              <a:rPr lang="en-US" sz="1400" dirty="0"/>
              <a:t>It helps to identify bugs early in the development process, before they become more difficult and expensive to fix.</a:t>
            </a:r>
          </a:p>
          <a:p>
            <a:pPr fontAlgn="base"/>
            <a:r>
              <a:rPr lang="en-US" sz="1400" dirty="0"/>
              <a:t>It helps to ensure that changes to the code do not introduce new bugs.</a:t>
            </a:r>
          </a:p>
          <a:p>
            <a:pPr marL="0" indent="0">
              <a:buNone/>
            </a:pPr>
            <a:r>
              <a:rPr lang="en-US" sz="1400" dirty="0"/>
              <a:t>         popular frameworks and tools are in testing </a:t>
            </a:r>
            <a:r>
              <a:rPr lang="en-US" sz="1400" dirty="0" err="1"/>
              <a:t>i</a:t>
            </a:r>
            <a:r>
              <a:rPr lang="en-US" sz="1400" dirty="0"/>
              <a:t>- JUnit, </a:t>
            </a:r>
            <a:r>
              <a:rPr lang="en-US" sz="1400" dirty="0" err="1"/>
              <a:t>NUnit</a:t>
            </a:r>
            <a:r>
              <a:rPr lang="en-US" sz="1400" dirty="0"/>
              <a:t>, and </a:t>
            </a:r>
            <a:r>
              <a:rPr lang="en-US" sz="1400" dirty="0" err="1"/>
              <a:t>xUnit</a:t>
            </a:r>
            <a:r>
              <a:rPr lang="en-US" sz="1400" dirty="0"/>
              <a:t>.</a:t>
            </a:r>
          </a:p>
          <a:p>
            <a:pPr marL="0" indent="0" fontAlgn="base">
              <a:buNone/>
            </a:pPr>
            <a:r>
              <a:rPr lang="en-US" sz="1600" b="1" dirty="0"/>
              <a:t>System Testing:</a:t>
            </a:r>
          </a:p>
          <a:p>
            <a:pPr fontAlgn="base"/>
            <a:r>
              <a:rPr lang="en-US" sz="1400" dirty="0"/>
              <a:t>System Testing is carried out on the whole system in the context of either system requirement specifications or functional requirement specifications or in the context of both. The software is tested such that it works fine for the different operating systems. I. In this, we just focus on the required input and output without focusing on internal working. </a:t>
            </a:r>
          </a:p>
          <a:p>
            <a:pPr marL="0" indent="0" fontAlgn="base">
              <a:buNone/>
            </a:pPr>
            <a:r>
              <a:rPr lang="en-US" sz="1400" dirty="0"/>
              <a:t>      In this, we have security testing, recovery testing, stress testing, and performance testing .</a:t>
            </a:r>
          </a:p>
          <a:p>
            <a:pPr marL="0" indent="0" fontAlgn="base">
              <a:buNone/>
            </a:pPr>
            <a:endParaRPr lang="en-US" sz="1400" dirty="0"/>
          </a:p>
          <a:p>
            <a:endParaRPr lang="en-US" sz="1400" dirty="0"/>
          </a:p>
          <a:p>
            <a:pPr marL="0" indent="0">
              <a:buNone/>
            </a:pPr>
            <a:endParaRPr lang="en-US" sz="1400" b="1" dirty="0"/>
          </a:p>
          <a:p>
            <a:pPr marL="0" indent="0">
              <a:buNone/>
            </a:pPr>
            <a:endParaRPr lang="en-US" sz="1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28932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267338"/>
            <a:ext cx="10247054" cy="4590661"/>
          </a:xfrm>
        </p:spPr>
        <p:txBody>
          <a:bodyPr>
            <a:normAutofit/>
          </a:bodyPr>
          <a:lstStyle/>
          <a:p>
            <a:pPr marL="0" indent="0" fontAlgn="base">
              <a:buNone/>
            </a:pPr>
            <a:r>
              <a:rPr lang="en-US" sz="1600" b="1" dirty="0"/>
              <a:t> Performance Testing:</a:t>
            </a:r>
          </a:p>
          <a:p>
            <a:pPr fontAlgn="base"/>
            <a:r>
              <a:rPr lang="en-US" sz="1400" dirty="0"/>
              <a:t>It is designed to test the run-time performance of software within the context of an integrated system. </a:t>
            </a:r>
          </a:p>
          <a:p>
            <a:pPr fontAlgn="base"/>
            <a:r>
              <a:rPr lang="en-US" sz="1400" dirty="0"/>
              <a:t>It’s also use to speed and effectiveness of the program. </a:t>
            </a:r>
          </a:p>
          <a:p>
            <a:pPr fontAlgn="base"/>
            <a:r>
              <a:rPr lang="en-US" sz="1400" dirty="0"/>
              <a:t>It is also called load testing. </a:t>
            </a:r>
          </a:p>
          <a:p>
            <a:pPr marL="0" indent="0" fontAlgn="base">
              <a:buNone/>
            </a:pPr>
            <a:r>
              <a:rPr lang="en-US" sz="1400" b="1" dirty="0"/>
              <a:t> </a:t>
            </a:r>
            <a:r>
              <a:rPr lang="en-US" sz="1600" b="1" dirty="0"/>
              <a:t>Acceptance Testing :</a:t>
            </a:r>
          </a:p>
          <a:p>
            <a:pPr fontAlgn="base"/>
            <a:r>
              <a:rPr lang="en-US" sz="1400" dirty="0"/>
              <a:t>Acceptance testing is done by the customers to check whether the delivered products perform the  desired tasks or not, as stated in requirements. </a:t>
            </a:r>
          </a:p>
          <a:p>
            <a:pPr marL="0" indent="0" fontAlgn="base">
              <a:buNone/>
            </a:pPr>
            <a:r>
              <a:rPr lang="en-US" sz="1700" b="1" dirty="0"/>
              <a:t>User Acceptance Testing:</a:t>
            </a:r>
          </a:p>
          <a:p>
            <a:r>
              <a:rPr lang="en-US" sz="1400" dirty="0"/>
              <a:t>User acceptance testing (UAT) is the safeguard against unfinished, ineffective, or faulty software products before go-live. Well-designed, high-quality UAT tests are thorough and reflect user requirements accurately, identifying problems that would go unnoticed in integration or unit tests.</a:t>
            </a:r>
          </a:p>
          <a:p>
            <a:pPr marL="0" indent="0">
              <a:buNone/>
            </a:pPr>
            <a:r>
              <a:rPr lang="en-US" sz="1700" b="1" dirty="0"/>
              <a:t>Functional Testing</a:t>
            </a:r>
            <a:r>
              <a:rPr lang="en-US" sz="1400" b="1" dirty="0"/>
              <a:t>:</a:t>
            </a:r>
          </a:p>
          <a:p>
            <a:r>
              <a:rPr lang="en-US" sz="1400" dirty="0"/>
              <a:t>Functional testing is a type of testing that seeks to establish whether each application feature works as per the software requirements.</a:t>
            </a:r>
          </a:p>
          <a:p>
            <a:endParaRPr lang="en-US" sz="1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86357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840" y="973668"/>
            <a:ext cx="8339527" cy="706964"/>
          </a:xfrm>
        </p:spPr>
        <p:txBody>
          <a:bodyPr>
            <a:normAutofit fontScale="90000"/>
          </a:bodyPr>
          <a:lstStyle/>
          <a:p>
            <a:r>
              <a:rPr lang="en-US" sz="4400" dirty="0"/>
              <a:t>Table of Contents</a:t>
            </a:r>
          </a:p>
        </p:txBody>
      </p:sp>
      <p:sp>
        <p:nvSpPr>
          <p:cNvPr id="3" name="Content Placeholder 2"/>
          <p:cNvSpPr>
            <a:spLocks noGrp="1"/>
          </p:cNvSpPr>
          <p:nvPr>
            <p:ph idx="1"/>
          </p:nvPr>
        </p:nvSpPr>
        <p:spPr>
          <a:xfrm>
            <a:off x="1576840" y="2373086"/>
            <a:ext cx="8915400" cy="4372948"/>
          </a:xfrm>
        </p:spPr>
        <p:txBody>
          <a:bodyPr>
            <a:normAutofit fontScale="25000" lnSpcReduction="20000"/>
          </a:bodyPr>
          <a:lstStyle/>
          <a:p>
            <a:r>
              <a:rPr lang="en-US" sz="5600" dirty="0"/>
              <a:t>Introduction</a:t>
            </a:r>
          </a:p>
          <a:p>
            <a:r>
              <a:rPr lang="en-US" sz="5600" dirty="0"/>
              <a:t>Objectives</a:t>
            </a:r>
          </a:p>
          <a:p>
            <a:r>
              <a:rPr lang="en-US" sz="5600" dirty="0"/>
              <a:t>Motivations</a:t>
            </a:r>
          </a:p>
          <a:p>
            <a:r>
              <a:rPr lang="en-US" sz="5600" dirty="0"/>
              <a:t>System Requirement</a:t>
            </a:r>
          </a:p>
          <a:p>
            <a:r>
              <a:rPr lang="en-US" sz="5600" dirty="0"/>
              <a:t>Workflow Diagram</a:t>
            </a:r>
          </a:p>
          <a:p>
            <a:r>
              <a:rPr lang="en-US" sz="5600" dirty="0"/>
              <a:t>Features </a:t>
            </a:r>
          </a:p>
          <a:p>
            <a:r>
              <a:rPr lang="en-US" sz="5600" dirty="0"/>
              <a:t>Gantt Chart</a:t>
            </a:r>
          </a:p>
          <a:p>
            <a:r>
              <a:rPr lang="en-US" sz="5600" dirty="0"/>
              <a:t>Methodology and Approaches</a:t>
            </a:r>
          </a:p>
          <a:p>
            <a:r>
              <a:rPr lang="en-US" sz="5600" dirty="0"/>
              <a:t>User Requirements</a:t>
            </a:r>
          </a:p>
          <a:p>
            <a:r>
              <a:rPr lang="en-US" sz="5600" dirty="0"/>
              <a:t>Use case Diagram, Flow Chart, ER Diagram, Data flow diagram,</a:t>
            </a:r>
          </a:p>
          <a:p>
            <a:r>
              <a:rPr lang="en-US" sz="5600" dirty="0"/>
              <a:t> Testing Techniques.</a:t>
            </a:r>
          </a:p>
          <a:p>
            <a:r>
              <a:rPr lang="en-US" sz="5600" dirty="0"/>
              <a:t>Conclusion</a:t>
            </a:r>
          </a:p>
          <a:p>
            <a:r>
              <a:rPr lang="en-US" sz="5600" dirty="0"/>
              <a:t>Future Direction</a:t>
            </a:r>
          </a:p>
          <a:p>
            <a:r>
              <a:rPr lang="en-US" sz="5600" dirty="0"/>
              <a:t>Output</a:t>
            </a:r>
          </a:p>
          <a:p>
            <a:r>
              <a:rPr lang="en-US" sz="5600" dirty="0"/>
              <a:t>References</a:t>
            </a:r>
          </a:p>
          <a:p>
            <a:endParaRPr lang="en-US" dirty="0"/>
          </a:p>
        </p:txBody>
      </p:sp>
      <p:pic>
        <p:nvPicPr>
          <p:cNvPr id="4" name="Picture 3"/>
          <p:cNvPicPr>
            <a:picLocks noChangeAspect="1"/>
          </p:cNvPicPr>
          <p:nvPr/>
        </p:nvPicPr>
        <p:blipFill>
          <a:blip r:embed="rId2"/>
          <a:stretch>
            <a:fillRect/>
          </a:stretch>
        </p:blipFill>
        <p:spPr>
          <a:xfrm>
            <a:off x="0" y="6019801"/>
            <a:ext cx="914399" cy="8381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30136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58008"/>
            <a:ext cx="10954139" cy="4599992"/>
          </a:xfrm>
        </p:spPr>
        <p:txBody>
          <a:bodyPr>
            <a:normAutofit fontScale="25000" lnSpcReduction="20000"/>
          </a:bodyPr>
          <a:lstStyle/>
          <a:p>
            <a:pPr marL="0" indent="0">
              <a:buNone/>
            </a:pPr>
            <a:r>
              <a:rPr lang="en-US" sz="6800" b="1" dirty="0"/>
              <a:t>Security Testing:</a:t>
            </a:r>
          </a:p>
          <a:p>
            <a:r>
              <a:rPr lang="en-US" sz="5600" dirty="0"/>
              <a:t>It is used to discover the weaknesses, risks, or threats in the software application.</a:t>
            </a:r>
          </a:p>
          <a:p>
            <a:r>
              <a:rPr lang="en-US" sz="5600" dirty="0"/>
              <a:t>It also help us to stop the nasty attack from the outsiders and</a:t>
            </a:r>
          </a:p>
          <a:p>
            <a:r>
              <a:rPr lang="en-US" sz="5600" dirty="0"/>
              <a:t>IT make sure the security of our software applications.</a:t>
            </a:r>
          </a:p>
          <a:p>
            <a:pPr marL="0" indent="0" fontAlgn="base">
              <a:buNone/>
            </a:pPr>
            <a:r>
              <a:rPr lang="en-US" sz="5600" b="1" dirty="0"/>
              <a:t> Object-</a:t>
            </a:r>
            <a:r>
              <a:rPr lang="en-US" sz="6800" b="1" dirty="0"/>
              <a:t>Oriented Testing:-</a:t>
            </a:r>
          </a:p>
          <a:p>
            <a:pPr marL="0" indent="0" fontAlgn="base">
              <a:buNone/>
            </a:pPr>
            <a:r>
              <a:rPr lang="en-US" sz="5600" dirty="0"/>
              <a:t>      This testing is a combination of various testing techniques that help to verify and validate object-oriented software.</a:t>
            </a:r>
          </a:p>
          <a:p>
            <a:pPr marL="0" indent="0" fontAlgn="base">
              <a:buNone/>
            </a:pPr>
            <a:r>
              <a:rPr lang="en-US" sz="5600" b="1" dirty="0"/>
              <a:t>This testing is done in the following manner: </a:t>
            </a:r>
          </a:p>
          <a:p>
            <a:pPr fontAlgn="base"/>
            <a:r>
              <a:rPr lang="en-US" sz="5600" dirty="0"/>
              <a:t>Testing of Requirements,</a:t>
            </a:r>
          </a:p>
          <a:p>
            <a:pPr fontAlgn="base"/>
            <a:r>
              <a:rPr lang="en-US" sz="5600" dirty="0"/>
              <a:t>Design and Analysis of Testing,</a:t>
            </a:r>
          </a:p>
          <a:p>
            <a:pPr fontAlgn="base"/>
            <a:r>
              <a:rPr lang="en-US" sz="5600" dirty="0"/>
              <a:t>Testing of Code,</a:t>
            </a:r>
          </a:p>
          <a:p>
            <a:pPr fontAlgn="base"/>
            <a:r>
              <a:rPr lang="en-US" sz="5600" dirty="0"/>
              <a:t>Integration testing,</a:t>
            </a:r>
          </a:p>
          <a:p>
            <a:pPr fontAlgn="base"/>
            <a:r>
              <a:rPr lang="en-US" sz="5600" dirty="0"/>
              <a:t>System testing,</a:t>
            </a:r>
          </a:p>
          <a:p>
            <a:pPr fontAlgn="base"/>
            <a:r>
              <a:rPr lang="en-US" sz="5600" dirty="0"/>
              <a:t>User Testing.</a:t>
            </a:r>
          </a:p>
          <a:p>
            <a:pPr marL="0" indent="0" fontAlgn="base">
              <a:buNone/>
            </a:pPr>
            <a:r>
              <a:rPr lang="en-US" sz="6400" b="1" dirty="0"/>
              <a:t>Black Box Testing:-</a:t>
            </a:r>
          </a:p>
          <a:p>
            <a:pPr marL="0" indent="0" fontAlgn="base">
              <a:buNone/>
            </a:pPr>
            <a:endParaRPr lang="en-US" sz="2800" dirty="0"/>
          </a:p>
          <a:p>
            <a:pPr marL="0" indent="0" fontAlgn="base">
              <a:buNone/>
            </a:pPr>
            <a:r>
              <a:rPr lang="en-US" sz="2800" dirty="0"/>
              <a:t>       </a:t>
            </a:r>
          </a:p>
          <a:p>
            <a:endParaRPr lang="en-US" sz="1400" dirty="0"/>
          </a:p>
          <a:p>
            <a:endParaRPr lang="en-US" sz="1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0997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28007923"/>
              </p:ext>
            </p:extLst>
          </p:nvPr>
        </p:nvGraphicFramePr>
        <p:xfrm>
          <a:off x="309281" y="2675964"/>
          <a:ext cx="11645153" cy="3832411"/>
        </p:xfrm>
        <a:graphic>
          <a:graphicData uri="http://schemas.openxmlformats.org/drawingml/2006/table">
            <a:tbl>
              <a:tblPr firstRow="1" bandRow="1">
                <a:tableStyleId>{5C22544A-7EE6-4342-B048-85BDC9FD1C3A}</a:tableStyleId>
              </a:tblPr>
              <a:tblGrid>
                <a:gridCol w="1023230">
                  <a:extLst>
                    <a:ext uri="{9D8B030D-6E8A-4147-A177-3AD203B41FA5}">
                      <a16:colId xmlns="" xmlns:a16="http://schemas.microsoft.com/office/drawing/2014/main" val="20000"/>
                    </a:ext>
                  </a:extLst>
                </a:gridCol>
                <a:gridCol w="5182521">
                  <a:extLst>
                    <a:ext uri="{9D8B030D-6E8A-4147-A177-3AD203B41FA5}">
                      <a16:colId xmlns="" xmlns:a16="http://schemas.microsoft.com/office/drawing/2014/main" val="20001"/>
                    </a:ext>
                  </a:extLst>
                </a:gridCol>
                <a:gridCol w="2528113">
                  <a:extLst>
                    <a:ext uri="{9D8B030D-6E8A-4147-A177-3AD203B41FA5}">
                      <a16:colId xmlns="" xmlns:a16="http://schemas.microsoft.com/office/drawing/2014/main" val="20002"/>
                    </a:ext>
                  </a:extLst>
                </a:gridCol>
                <a:gridCol w="2911289">
                  <a:extLst>
                    <a:ext uri="{9D8B030D-6E8A-4147-A177-3AD203B41FA5}">
                      <a16:colId xmlns="" xmlns:a16="http://schemas.microsoft.com/office/drawing/2014/main" val="20003"/>
                    </a:ext>
                  </a:extLst>
                </a:gridCol>
              </a:tblGrid>
              <a:tr h="758060">
                <a:tc>
                  <a:txBody>
                    <a:bodyPr/>
                    <a:lstStyle/>
                    <a:p>
                      <a:r>
                        <a:rPr lang="en-US" dirty="0"/>
                        <a:t>No.</a:t>
                      </a:r>
                    </a:p>
                  </a:txBody>
                  <a:tcPr/>
                </a:tc>
                <a:tc>
                  <a:txBody>
                    <a:bodyPr/>
                    <a:lstStyle/>
                    <a:p>
                      <a:r>
                        <a:rPr lang="en-US" dirty="0"/>
                        <a:t>Requirements</a:t>
                      </a:r>
                    </a:p>
                  </a:txBody>
                  <a:tcPr/>
                </a:tc>
                <a:tc>
                  <a:txBody>
                    <a:bodyPr/>
                    <a:lstStyle/>
                    <a:p>
                      <a:r>
                        <a:rPr lang="en-US" dirty="0"/>
                        <a:t>Unit Cost</a:t>
                      </a:r>
                    </a:p>
                  </a:txBody>
                  <a:tcPr/>
                </a:tc>
                <a:tc>
                  <a:txBody>
                    <a:bodyPr/>
                    <a:lstStyle/>
                    <a:p>
                      <a:r>
                        <a:rPr lang="en-US" dirty="0"/>
                        <a:t>Estimated Cost (TK)</a:t>
                      </a:r>
                    </a:p>
                  </a:txBody>
                  <a:tcPr/>
                </a:tc>
                <a:extLst>
                  <a:ext uri="{0D108BD9-81ED-4DB2-BD59-A6C34878D82A}">
                    <a16:rowId xmlns="" xmlns:a16="http://schemas.microsoft.com/office/drawing/2014/main" val="10000"/>
                  </a:ext>
                </a:extLst>
              </a:tr>
              <a:tr h="439193">
                <a:tc>
                  <a:txBody>
                    <a:bodyPr/>
                    <a:lstStyle/>
                    <a:p>
                      <a:r>
                        <a:rPr lang="en-US" dirty="0"/>
                        <a:t>1</a:t>
                      </a:r>
                    </a:p>
                  </a:txBody>
                  <a:tcPr/>
                </a:tc>
                <a:tc>
                  <a:txBody>
                    <a:bodyPr/>
                    <a:lstStyle/>
                    <a:p>
                      <a:r>
                        <a:rPr lang="en-US" dirty="0"/>
                        <a:t>Jr. Web Developer(2 Person) (4 Months)</a:t>
                      </a:r>
                    </a:p>
                  </a:txBody>
                  <a:tcPr/>
                </a:tc>
                <a:tc>
                  <a:txBody>
                    <a:bodyPr/>
                    <a:lstStyle/>
                    <a:p>
                      <a:r>
                        <a:rPr lang="en-US" dirty="0"/>
                        <a:t>20000/month</a:t>
                      </a:r>
                    </a:p>
                  </a:txBody>
                  <a:tcPr/>
                </a:tc>
                <a:tc>
                  <a:txBody>
                    <a:bodyPr/>
                    <a:lstStyle/>
                    <a:p>
                      <a:r>
                        <a:rPr lang="en-US" dirty="0"/>
                        <a:t>16,0000</a:t>
                      </a:r>
                    </a:p>
                  </a:txBody>
                  <a:tcPr/>
                </a:tc>
                <a:extLst>
                  <a:ext uri="{0D108BD9-81ED-4DB2-BD59-A6C34878D82A}">
                    <a16:rowId xmlns="" xmlns:a16="http://schemas.microsoft.com/office/drawing/2014/main" val="10001"/>
                  </a:ext>
                </a:extLst>
              </a:tr>
              <a:tr h="439193">
                <a:tc>
                  <a:txBody>
                    <a:bodyPr/>
                    <a:lstStyle/>
                    <a:p>
                      <a:r>
                        <a:rPr lang="en-US" dirty="0"/>
                        <a:t>2</a:t>
                      </a:r>
                    </a:p>
                  </a:txBody>
                  <a:tcPr/>
                </a:tc>
                <a:tc>
                  <a:txBody>
                    <a:bodyPr/>
                    <a:lstStyle/>
                    <a:p>
                      <a:r>
                        <a:rPr lang="en-US" dirty="0"/>
                        <a:t>Sr. Web Developer (1 month)</a:t>
                      </a:r>
                    </a:p>
                  </a:txBody>
                  <a:tcPr/>
                </a:tc>
                <a:tc>
                  <a:txBody>
                    <a:bodyPr/>
                    <a:lstStyle/>
                    <a:p>
                      <a:r>
                        <a:rPr lang="en-US" dirty="0"/>
                        <a:t>60000</a:t>
                      </a:r>
                    </a:p>
                  </a:txBody>
                  <a:tcPr/>
                </a:tc>
                <a:tc>
                  <a:txBody>
                    <a:bodyPr/>
                    <a:lstStyle/>
                    <a:p>
                      <a:r>
                        <a:rPr lang="en-US" dirty="0"/>
                        <a:t>6,0000</a:t>
                      </a:r>
                    </a:p>
                  </a:txBody>
                  <a:tcPr/>
                </a:tc>
                <a:extLst>
                  <a:ext uri="{0D108BD9-81ED-4DB2-BD59-A6C34878D82A}">
                    <a16:rowId xmlns="" xmlns:a16="http://schemas.microsoft.com/office/drawing/2014/main" val="10002"/>
                  </a:ext>
                </a:extLst>
              </a:tr>
              <a:tr h="439193">
                <a:tc>
                  <a:txBody>
                    <a:bodyPr/>
                    <a:lstStyle/>
                    <a:p>
                      <a:r>
                        <a:rPr lang="en-US" dirty="0"/>
                        <a:t>3</a:t>
                      </a:r>
                    </a:p>
                  </a:txBody>
                  <a:tcPr/>
                </a:tc>
                <a:tc>
                  <a:txBody>
                    <a:bodyPr/>
                    <a:lstStyle/>
                    <a:p>
                      <a:r>
                        <a:rPr lang="en-US" dirty="0"/>
                        <a:t>Domain Cost</a:t>
                      </a:r>
                    </a:p>
                  </a:txBody>
                  <a:tcPr/>
                </a:tc>
                <a:tc>
                  <a:txBody>
                    <a:bodyPr/>
                    <a:lstStyle/>
                    <a:p>
                      <a:r>
                        <a:rPr lang="en-US" dirty="0"/>
                        <a:t>                 -</a:t>
                      </a:r>
                    </a:p>
                  </a:txBody>
                  <a:tcPr/>
                </a:tc>
                <a:tc>
                  <a:txBody>
                    <a:bodyPr/>
                    <a:lstStyle/>
                    <a:p>
                      <a:r>
                        <a:rPr lang="en-US" dirty="0"/>
                        <a:t>4,300</a:t>
                      </a:r>
                    </a:p>
                  </a:txBody>
                  <a:tcPr/>
                </a:tc>
                <a:extLst>
                  <a:ext uri="{0D108BD9-81ED-4DB2-BD59-A6C34878D82A}">
                    <a16:rowId xmlns="" xmlns:a16="http://schemas.microsoft.com/office/drawing/2014/main" val="10003"/>
                  </a:ext>
                </a:extLst>
              </a:tr>
              <a:tr h="439193">
                <a:tc>
                  <a:txBody>
                    <a:bodyPr/>
                    <a:lstStyle/>
                    <a:p>
                      <a:r>
                        <a:rPr lang="en-US" dirty="0"/>
                        <a:t>4</a:t>
                      </a:r>
                    </a:p>
                  </a:txBody>
                  <a:tcPr/>
                </a:tc>
                <a:tc>
                  <a:txBody>
                    <a:bodyPr/>
                    <a:lstStyle/>
                    <a:p>
                      <a:r>
                        <a:rPr lang="en-US" dirty="0"/>
                        <a:t>Deployment Cost</a:t>
                      </a:r>
                    </a:p>
                  </a:txBody>
                  <a:tcPr/>
                </a:tc>
                <a:tc>
                  <a:txBody>
                    <a:bodyPr/>
                    <a:lstStyle/>
                    <a:p>
                      <a:r>
                        <a:rPr lang="en-US" dirty="0"/>
                        <a:t>                 -</a:t>
                      </a:r>
                    </a:p>
                  </a:txBody>
                  <a:tcPr/>
                </a:tc>
                <a:tc>
                  <a:txBody>
                    <a:bodyPr/>
                    <a:lstStyle/>
                    <a:p>
                      <a:r>
                        <a:rPr lang="en-US" dirty="0"/>
                        <a:t>10,000</a:t>
                      </a:r>
                    </a:p>
                  </a:txBody>
                  <a:tcPr/>
                </a:tc>
                <a:extLst>
                  <a:ext uri="{0D108BD9-81ED-4DB2-BD59-A6C34878D82A}">
                    <a16:rowId xmlns="" xmlns:a16="http://schemas.microsoft.com/office/drawing/2014/main" val="10004"/>
                  </a:ext>
                </a:extLst>
              </a:tr>
              <a:tr h="439193">
                <a:tc>
                  <a:txBody>
                    <a:bodyPr/>
                    <a:lstStyle/>
                    <a:p>
                      <a:r>
                        <a:rPr lang="en-US" dirty="0"/>
                        <a:t>5</a:t>
                      </a:r>
                    </a:p>
                  </a:txBody>
                  <a:tcPr/>
                </a:tc>
                <a:tc>
                  <a:txBody>
                    <a:bodyPr/>
                    <a:lstStyle/>
                    <a:p>
                      <a:r>
                        <a:rPr lang="en-US" dirty="0"/>
                        <a:t>Miscellaneous</a:t>
                      </a:r>
                    </a:p>
                  </a:txBody>
                  <a:tcPr/>
                </a:tc>
                <a:tc>
                  <a:txBody>
                    <a:bodyPr/>
                    <a:lstStyle/>
                    <a:p>
                      <a:r>
                        <a:rPr lang="en-US" dirty="0"/>
                        <a:t>                 -</a:t>
                      </a:r>
                    </a:p>
                  </a:txBody>
                  <a:tcPr/>
                </a:tc>
                <a:tc>
                  <a:txBody>
                    <a:bodyPr/>
                    <a:lstStyle/>
                    <a:p>
                      <a:r>
                        <a:rPr lang="en-US" dirty="0"/>
                        <a:t>8,500</a:t>
                      </a:r>
                    </a:p>
                  </a:txBody>
                  <a:tcPr/>
                </a:tc>
                <a:extLst>
                  <a:ext uri="{0D108BD9-81ED-4DB2-BD59-A6C34878D82A}">
                    <a16:rowId xmlns="" xmlns:a16="http://schemas.microsoft.com/office/drawing/2014/main" val="10005"/>
                  </a:ext>
                </a:extLst>
              </a:tr>
              <a:tr h="439193">
                <a:tc>
                  <a:txBody>
                    <a:bodyPr/>
                    <a:lstStyle/>
                    <a:p>
                      <a:r>
                        <a:rPr lang="en-US" dirty="0"/>
                        <a:t>6</a:t>
                      </a:r>
                    </a:p>
                  </a:txBody>
                  <a:tcPr/>
                </a:tc>
                <a:tc>
                  <a:txBody>
                    <a:bodyPr/>
                    <a:lstStyle/>
                    <a:p>
                      <a:r>
                        <a:rPr lang="en-US" dirty="0"/>
                        <a:t>Testing</a:t>
                      </a:r>
                    </a:p>
                  </a:txBody>
                  <a:tcPr/>
                </a:tc>
                <a:tc>
                  <a:txBody>
                    <a:bodyPr/>
                    <a:lstStyle/>
                    <a:p>
                      <a:r>
                        <a:rPr lang="en-US" dirty="0"/>
                        <a:t>2000*10</a:t>
                      </a:r>
                    </a:p>
                  </a:txBody>
                  <a:tcPr/>
                </a:tc>
                <a:tc>
                  <a:txBody>
                    <a:bodyPr/>
                    <a:lstStyle/>
                    <a:p>
                      <a:r>
                        <a:rPr lang="en-US" dirty="0"/>
                        <a:t>20,000</a:t>
                      </a:r>
                    </a:p>
                  </a:txBody>
                  <a:tcPr/>
                </a:tc>
                <a:extLst>
                  <a:ext uri="{0D108BD9-81ED-4DB2-BD59-A6C34878D82A}">
                    <a16:rowId xmlns="" xmlns:a16="http://schemas.microsoft.com/office/drawing/2014/main" val="10006"/>
                  </a:ext>
                </a:extLst>
              </a:tr>
              <a:tr h="439193">
                <a:tc>
                  <a:txBody>
                    <a:bodyPr/>
                    <a:lstStyle/>
                    <a:p>
                      <a:endParaRPr lang="en-US"/>
                    </a:p>
                  </a:txBody>
                  <a:tcPr/>
                </a:tc>
                <a:tc>
                  <a:txBody>
                    <a:bodyPr/>
                    <a:lstStyle/>
                    <a:p>
                      <a:r>
                        <a:rPr lang="en-US" dirty="0"/>
                        <a:t>Total</a:t>
                      </a:r>
                    </a:p>
                  </a:txBody>
                  <a:tcPr/>
                </a:tc>
                <a:tc>
                  <a:txBody>
                    <a:bodyPr/>
                    <a:lstStyle/>
                    <a:p>
                      <a:endParaRPr lang="en-US"/>
                    </a:p>
                  </a:txBody>
                  <a:tcPr/>
                </a:tc>
                <a:tc>
                  <a:txBody>
                    <a:bodyPr/>
                    <a:lstStyle/>
                    <a:p>
                      <a:r>
                        <a:rPr lang="en-US" dirty="0"/>
                        <a:t>262,800</a:t>
                      </a: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54102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26" y="816428"/>
            <a:ext cx="8911687" cy="1012371"/>
          </a:xfrm>
        </p:spPr>
        <p:txBody>
          <a:bodyPr/>
          <a:lstStyle/>
          <a:p>
            <a:r>
              <a:rPr lang="en-US" dirty="0"/>
              <a:t>Future Direction </a:t>
            </a:r>
          </a:p>
        </p:txBody>
      </p:sp>
      <p:sp>
        <p:nvSpPr>
          <p:cNvPr id="3" name="Content Placeholder 2"/>
          <p:cNvSpPr>
            <a:spLocks noGrp="1"/>
          </p:cNvSpPr>
          <p:nvPr>
            <p:ph idx="1"/>
          </p:nvPr>
        </p:nvSpPr>
        <p:spPr/>
        <p:txBody>
          <a:bodyPr/>
          <a:lstStyle/>
          <a:p>
            <a:r>
              <a:rPr lang="en-US" dirty="0"/>
              <a:t>Changing features depending user requirement.</a:t>
            </a:r>
          </a:p>
          <a:p>
            <a:r>
              <a:rPr lang="en-US" dirty="0"/>
              <a:t>Adding  ID3 basic algorithms </a:t>
            </a:r>
          </a:p>
          <a:p>
            <a:r>
              <a:rPr lang="en-US" dirty="0"/>
              <a:t>Making an android application based on the website.</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z="2400" smtClean="0"/>
              <a:pPr/>
              <a:t>22</a:t>
            </a:fld>
            <a:endParaRPr lang="en-US" sz="2400"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1452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C8A99-0AF2-FFFF-5800-E60933B0DD1C}"/>
              </a:ext>
            </a:extLst>
          </p:cNvPr>
          <p:cNvSpPr>
            <a:spLocks noGrp="1"/>
          </p:cNvSpPr>
          <p:nvPr>
            <p:ph type="title"/>
          </p:nvPr>
        </p:nvSpPr>
        <p:spPr/>
        <p:txBody>
          <a:bodyPr/>
          <a:lstStyle/>
          <a:p>
            <a:r>
              <a:rPr lang="en-US" dirty="0"/>
              <a:t>Output:</a:t>
            </a:r>
          </a:p>
        </p:txBody>
      </p:sp>
      <p:sp>
        <p:nvSpPr>
          <p:cNvPr id="4" name="Slide Number Placeholder 3">
            <a:extLst>
              <a:ext uri="{FF2B5EF4-FFF2-40B4-BE49-F238E27FC236}">
                <a16:creationId xmlns="" xmlns:a16="http://schemas.microsoft.com/office/drawing/2014/main" id="{097611F6-BFAB-7249-07A4-E8F7ADF474A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Content Placeholder 4">
            <a:extLst>
              <a:ext uri="{FF2B5EF4-FFF2-40B4-BE49-F238E27FC236}">
                <a16:creationId xmlns="" xmlns:a16="http://schemas.microsoft.com/office/drawing/2014/main" id="{B5F6D906-C00C-CE17-DBAA-412DA5AB3C72}"/>
              </a:ext>
            </a:extLst>
          </p:cNvPr>
          <p:cNvPicPr>
            <a:picLocks noGrp="1" noChangeAspect="1"/>
          </p:cNvPicPr>
          <p:nvPr>
            <p:ph idx="1"/>
          </p:nvPr>
        </p:nvPicPr>
        <p:blipFill>
          <a:blip r:embed="rId2"/>
          <a:stretch>
            <a:fillRect/>
          </a:stretch>
        </p:blipFill>
        <p:spPr>
          <a:xfrm>
            <a:off x="102638" y="2295331"/>
            <a:ext cx="5355770" cy="3668486"/>
          </a:xfrm>
          <a:prstGeom prst="rect">
            <a:avLst/>
          </a:prstGeom>
        </p:spPr>
      </p:pic>
      <p:pic>
        <p:nvPicPr>
          <p:cNvPr id="6" name="Picture 5">
            <a:extLst>
              <a:ext uri="{FF2B5EF4-FFF2-40B4-BE49-F238E27FC236}">
                <a16:creationId xmlns="" xmlns:a16="http://schemas.microsoft.com/office/drawing/2014/main" id="{1466DA3F-1C2A-4D81-7931-E533C9A078C6}"/>
              </a:ext>
            </a:extLst>
          </p:cNvPr>
          <p:cNvPicPr>
            <a:picLocks noChangeAspect="1"/>
          </p:cNvPicPr>
          <p:nvPr/>
        </p:nvPicPr>
        <p:blipFill>
          <a:blip r:embed="rId3"/>
          <a:stretch>
            <a:fillRect/>
          </a:stretch>
        </p:blipFill>
        <p:spPr>
          <a:xfrm>
            <a:off x="5980922" y="3181740"/>
            <a:ext cx="5746070" cy="3590536"/>
          </a:xfrm>
          <a:prstGeom prst="rect">
            <a:avLst/>
          </a:prstGeom>
        </p:spPr>
      </p:pic>
    </p:spTree>
    <p:extLst>
      <p:ext uri="{BB962C8B-B14F-4D97-AF65-F5344CB8AC3E}">
        <p14:creationId xmlns:p14="http://schemas.microsoft.com/office/powerpoint/2010/main" val="895232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6E41C3-D846-9AFF-4469-BE56A6FACAF9}"/>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 xmlns:a16="http://schemas.microsoft.com/office/drawing/2014/main" id="{203DCEE2-8E74-BC9D-8854-D9657616F3C3}"/>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Content Placeholder 4">
            <a:extLst>
              <a:ext uri="{FF2B5EF4-FFF2-40B4-BE49-F238E27FC236}">
                <a16:creationId xmlns="" xmlns:a16="http://schemas.microsoft.com/office/drawing/2014/main" id="{D7A102A2-8EEB-FE15-3FF5-993CC8750F29}"/>
              </a:ext>
            </a:extLst>
          </p:cNvPr>
          <p:cNvPicPr>
            <a:picLocks noGrp="1" noChangeAspect="1"/>
          </p:cNvPicPr>
          <p:nvPr>
            <p:ph idx="1"/>
          </p:nvPr>
        </p:nvPicPr>
        <p:blipFill>
          <a:blip r:embed="rId2"/>
          <a:stretch>
            <a:fillRect/>
          </a:stretch>
        </p:blipFill>
        <p:spPr>
          <a:xfrm>
            <a:off x="363894" y="2463281"/>
            <a:ext cx="5402423" cy="3770215"/>
          </a:xfrm>
          <a:prstGeom prst="rect">
            <a:avLst/>
          </a:prstGeom>
        </p:spPr>
      </p:pic>
      <p:pic>
        <p:nvPicPr>
          <p:cNvPr id="6" name="Picture 5">
            <a:extLst>
              <a:ext uri="{FF2B5EF4-FFF2-40B4-BE49-F238E27FC236}">
                <a16:creationId xmlns="" xmlns:a16="http://schemas.microsoft.com/office/drawing/2014/main" id="{61E1E53B-D9E1-265F-70B5-BF69CCD818A9}"/>
              </a:ext>
            </a:extLst>
          </p:cNvPr>
          <p:cNvPicPr>
            <a:picLocks noChangeAspect="1"/>
          </p:cNvPicPr>
          <p:nvPr/>
        </p:nvPicPr>
        <p:blipFill>
          <a:blip r:embed="rId3"/>
          <a:stretch>
            <a:fillRect/>
          </a:stretch>
        </p:blipFill>
        <p:spPr>
          <a:xfrm>
            <a:off x="6096000" y="3429000"/>
            <a:ext cx="5982478" cy="3365144"/>
          </a:xfrm>
          <a:prstGeom prst="rect">
            <a:avLst/>
          </a:prstGeom>
        </p:spPr>
      </p:pic>
    </p:spTree>
    <p:extLst>
      <p:ext uri="{BB962C8B-B14F-4D97-AF65-F5344CB8AC3E}">
        <p14:creationId xmlns:p14="http://schemas.microsoft.com/office/powerpoint/2010/main" val="800030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B5C1A-D0FE-A19F-1A5E-297CEEA91995}"/>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 xmlns:a16="http://schemas.microsoft.com/office/drawing/2014/main" id="{96D02579-E0C0-C123-3371-9D925CF9E1F3}"/>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Content Placeholder 4">
            <a:extLst>
              <a:ext uri="{FF2B5EF4-FFF2-40B4-BE49-F238E27FC236}">
                <a16:creationId xmlns="" xmlns:a16="http://schemas.microsoft.com/office/drawing/2014/main" id="{81436AA5-6A1B-ADD5-F57C-A5DA2F32BE0D}"/>
              </a:ext>
            </a:extLst>
          </p:cNvPr>
          <p:cNvPicPr>
            <a:picLocks noGrp="1" noChangeAspect="1"/>
          </p:cNvPicPr>
          <p:nvPr>
            <p:ph idx="1"/>
          </p:nvPr>
        </p:nvPicPr>
        <p:blipFill>
          <a:blip r:embed="rId2"/>
          <a:stretch>
            <a:fillRect/>
          </a:stretch>
        </p:blipFill>
        <p:spPr>
          <a:xfrm>
            <a:off x="22578" y="2295330"/>
            <a:ext cx="5454491" cy="3416300"/>
          </a:xfrm>
          <a:prstGeom prst="rect">
            <a:avLst/>
          </a:prstGeom>
        </p:spPr>
      </p:pic>
      <p:pic>
        <p:nvPicPr>
          <p:cNvPr id="6" name="Picture 5">
            <a:extLst>
              <a:ext uri="{FF2B5EF4-FFF2-40B4-BE49-F238E27FC236}">
                <a16:creationId xmlns="" xmlns:a16="http://schemas.microsoft.com/office/drawing/2014/main" id="{A841FEEC-8E7D-B80F-09A0-35B00B319FC0}"/>
              </a:ext>
            </a:extLst>
          </p:cNvPr>
          <p:cNvPicPr>
            <a:picLocks noChangeAspect="1"/>
          </p:cNvPicPr>
          <p:nvPr/>
        </p:nvPicPr>
        <p:blipFill>
          <a:blip r:embed="rId3"/>
          <a:stretch>
            <a:fillRect/>
          </a:stretch>
        </p:blipFill>
        <p:spPr>
          <a:xfrm>
            <a:off x="5764764" y="3362227"/>
            <a:ext cx="5943600" cy="3343275"/>
          </a:xfrm>
          <a:prstGeom prst="rect">
            <a:avLst/>
          </a:prstGeom>
        </p:spPr>
      </p:pic>
    </p:spTree>
    <p:extLst>
      <p:ext uri="{BB962C8B-B14F-4D97-AF65-F5344CB8AC3E}">
        <p14:creationId xmlns:p14="http://schemas.microsoft.com/office/powerpoint/2010/main" val="2596349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By using our website</a:t>
            </a:r>
            <a:r>
              <a:rPr lang="en-US" dirty="0">
                <a:latin typeface="Century Gothic (Body)"/>
              </a:rPr>
              <a:t>, Digital </a:t>
            </a:r>
            <a:r>
              <a:rPr lang="en-US" b="0" i="0" dirty="0">
                <a:solidFill>
                  <a:srgbClr val="000000"/>
                </a:solidFill>
                <a:effectLst/>
                <a:latin typeface="Century Gothic (Body)"/>
              </a:rPr>
              <a:t>Hospital Management Project into play , the work at the hospitals would be seamless and efficient.</a:t>
            </a:r>
            <a:endParaRPr lang="en-US" dirty="0">
              <a:latin typeface="Century Gothic (Body)"/>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199782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943" y="973668"/>
            <a:ext cx="8196424" cy="706964"/>
          </a:xfrm>
        </p:spPr>
        <p:txBody>
          <a:bodyPr/>
          <a:lstStyle/>
          <a:p>
            <a:r>
              <a:rPr lang="en-US" dirty="0"/>
              <a:t>Reference</a:t>
            </a:r>
          </a:p>
        </p:txBody>
      </p:sp>
      <p:sp>
        <p:nvSpPr>
          <p:cNvPr id="3" name="Content Placeholder 2"/>
          <p:cNvSpPr>
            <a:spLocks noGrp="1"/>
          </p:cNvSpPr>
          <p:nvPr>
            <p:ph idx="1"/>
          </p:nvPr>
        </p:nvSpPr>
        <p:spPr>
          <a:xfrm>
            <a:off x="1642154" y="2340429"/>
            <a:ext cx="8915400" cy="3777622"/>
          </a:xfrm>
        </p:spPr>
        <p:txBody>
          <a:bodyPr>
            <a:noAutofit/>
          </a:bodyPr>
          <a:lstStyle/>
          <a:p>
            <a:pPr algn="l"/>
            <a:r>
              <a:rPr lang="en-US" sz="1600" b="0" i="0" dirty="0">
                <a:solidFill>
                  <a:srgbClr val="000000"/>
                </a:solidFill>
                <a:effectLst/>
              </a:rPr>
              <a:t>1] Z. Liu, "Design and Implementation of Hospital Emergency Nursing Information Management System," 2016  (ICSCSE), </a:t>
            </a:r>
          </a:p>
          <a:p>
            <a:pPr algn="l"/>
            <a:r>
              <a:rPr lang="en-US" sz="1600" b="0" i="0" dirty="0">
                <a:solidFill>
                  <a:srgbClr val="000000"/>
                </a:solidFill>
                <a:effectLst/>
              </a:rPr>
              <a:t>Hunan, 2016, pp. 218-221. [2] GB. Koyuncu and H. Koyuncu, "Intelligent Hospital Management System (IHMS)," 2015 (CICN), Jabalpur, 2015, pp. 1602-1604. </a:t>
            </a:r>
          </a:p>
          <a:p>
            <a:pPr algn="l"/>
            <a:r>
              <a:rPr lang="en-US" sz="1600" b="0" i="0" dirty="0">
                <a:solidFill>
                  <a:srgbClr val="000000"/>
                </a:solidFill>
                <a:effectLst/>
              </a:rPr>
              <a:t>[3] Healthcare management system and domain search of nearest Medical services by Ruchi Dumbre, Wagh. </a:t>
            </a:r>
            <a:r>
              <a:rPr lang="en-US" sz="1600" dirty="0">
                <a:solidFill>
                  <a:srgbClr val="000000"/>
                </a:solidFill>
              </a:rPr>
              <a:t>(J</a:t>
            </a:r>
            <a:r>
              <a:rPr lang="en-US" sz="1600" b="0" i="0" dirty="0">
                <a:solidFill>
                  <a:srgbClr val="000000"/>
                </a:solidFill>
                <a:effectLst/>
              </a:rPr>
              <a:t>ISET ), Vol. 3 Issue 3, March 2016 </a:t>
            </a:r>
          </a:p>
          <a:p>
            <a:pPr algn="l"/>
            <a:r>
              <a:rPr lang="en-US" sz="1600" b="0" i="0" dirty="0">
                <a:solidFill>
                  <a:srgbClr val="000000"/>
                </a:solidFill>
                <a:effectLst/>
              </a:rPr>
              <a:t>[4] HOSPITAL MANAGEMENT SYSTEM by Digvijay H. Gadhari, Yadnyesh P. Kadam, Prof. Parineeta Suman Department of Computer Engineering, Saraswati College of Engineering, </a:t>
            </a:r>
          </a:p>
          <a:p>
            <a:pPr marL="0" indent="0" algn="l">
              <a:buNone/>
            </a:pPr>
            <a:endParaRPr lang="en-US" sz="1600" b="0" i="0" dirty="0">
              <a:solidFill>
                <a:srgbClr val="000000"/>
              </a:solidFill>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27187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2960914" y="2329543"/>
            <a:ext cx="5954486" cy="3352799"/>
          </a:xfrm>
          <a:prstGeom prst="rect">
            <a:avLst/>
          </a:prstGeom>
        </p:spPr>
      </p:pic>
      <p:pic>
        <p:nvPicPr>
          <p:cNvPr id="6" name="Picture 5"/>
          <p:cNvPicPr>
            <a:picLocks noChangeAspect="1"/>
          </p:cNvPicPr>
          <p:nvPr/>
        </p:nvPicPr>
        <p:blipFill>
          <a:blip r:embed="rId3"/>
          <a:stretch>
            <a:fillRect/>
          </a:stretch>
        </p:blipFill>
        <p:spPr>
          <a:xfrm>
            <a:off x="0" y="6019801"/>
            <a:ext cx="914399" cy="8381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117113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2895849" y="2299274"/>
            <a:ext cx="6182588" cy="4134183"/>
          </a:xfrm>
          <a:prstGeom prst="rect">
            <a:avLst/>
          </a:prstGeom>
        </p:spPr>
      </p:pic>
      <p:pic>
        <p:nvPicPr>
          <p:cNvPr id="6" name="Picture 5"/>
          <p:cNvPicPr>
            <a:picLocks noChangeAspect="1"/>
          </p:cNvPicPr>
          <p:nvPr/>
        </p:nvPicPr>
        <p:blipFill>
          <a:blip r:embed="rId3"/>
          <a:stretch>
            <a:fillRect/>
          </a:stretch>
        </p:blipFill>
        <p:spPr>
          <a:xfrm>
            <a:off x="0" y="6019801"/>
            <a:ext cx="914399" cy="8381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41671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257" y="979714"/>
            <a:ext cx="10100355" cy="925286"/>
          </a:xfrm>
        </p:spPr>
        <p:txBody>
          <a:bodyPr>
            <a:normAutofit/>
          </a:bodyPr>
          <a:lstStyle/>
          <a:p>
            <a:r>
              <a:rPr lang="en-US" sz="4400" dirty="0"/>
              <a:t>Introduction</a:t>
            </a:r>
          </a:p>
        </p:txBody>
      </p:sp>
      <p:sp>
        <p:nvSpPr>
          <p:cNvPr id="3" name="Content Placeholder 2"/>
          <p:cNvSpPr>
            <a:spLocks noGrp="1"/>
          </p:cNvSpPr>
          <p:nvPr>
            <p:ph idx="1"/>
          </p:nvPr>
        </p:nvSpPr>
        <p:spPr>
          <a:xfrm>
            <a:off x="1154954" y="2603500"/>
            <a:ext cx="9197586" cy="3416300"/>
          </a:xfrm>
        </p:spPr>
        <p:txBody>
          <a:bodyPr>
            <a:normAutofit/>
          </a:bodyPr>
          <a:lstStyle/>
          <a:p>
            <a:r>
              <a:rPr lang="en-US" b="0" i="0" dirty="0">
                <a:solidFill>
                  <a:srgbClr val="000000"/>
                </a:solidFill>
                <a:effectLst/>
              </a:rPr>
              <a:t>Hospital Management System is a system enabling hospitals to manage information and data related to all aspects of healthcare – processes, providers, patients, and more, which in turn ensures that processes are completed swiftly and effectively.</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292010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5" y="947056"/>
            <a:ext cx="10067698" cy="957943"/>
          </a:xfrm>
        </p:spPr>
        <p:txBody>
          <a:bodyPr>
            <a:normAutofit/>
          </a:bodyPr>
          <a:lstStyle/>
          <a:p>
            <a:r>
              <a:rPr lang="en-US" sz="4000" dirty="0"/>
              <a:t>Objectives</a:t>
            </a:r>
          </a:p>
        </p:txBody>
      </p:sp>
      <p:sp>
        <p:nvSpPr>
          <p:cNvPr id="3" name="Content Placeholder 2"/>
          <p:cNvSpPr>
            <a:spLocks noGrp="1"/>
          </p:cNvSpPr>
          <p:nvPr>
            <p:ph idx="1"/>
          </p:nvPr>
        </p:nvSpPr>
        <p:spPr/>
        <p:txBody>
          <a:bodyPr>
            <a:normAutofit/>
          </a:bodyPr>
          <a:lstStyle/>
          <a:p>
            <a:r>
              <a:rPr lang="en-US" dirty="0">
                <a:latin typeface="Century Gothic (Body)"/>
              </a:rPr>
              <a:t>To </a:t>
            </a:r>
            <a:r>
              <a:rPr lang="en-US" b="0" i="0" dirty="0">
                <a:solidFill>
                  <a:srgbClr val="040C28"/>
                </a:solidFill>
                <a:effectLst/>
                <a:latin typeface="Century Gothic (Body)"/>
              </a:rPr>
              <a:t>enhancing personnel productivity,</a:t>
            </a:r>
          </a:p>
          <a:p>
            <a:r>
              <a:rPr lang="en-US" b="0" i="0" dirty="0">
                <a:solidFill>
                  <a:srgbClr val="040C28"/>
                </a:solidFill>
                <a:effectLst/>
                <a:latin typeface="Century Gothic (Body)"/>
              </a:rPr>
              <a:t> To facilitating hospital operations, </a:t>
            </a:r>
          </a:p>
          <a:p>
            <a:r>
              <a:rPr lang="en-US" b="0" i="0" dirty="0">
                <a:solidFill>
                  <a:srgbClr val="040C28"/>
                </a:solidFill>
                <a:effectLst/>
                <a:latin typeface="Century Gothic (Body)"/>
              </a:rPr>
              <a:t>To improving the process quality and ensuring patient safety,</a:t>
            </a:r>
            <a:endParaRPr lang="en-US" dirty="0">
              <a:latin typeface="Century Gothic (Body)"/>
            </a:endParaRPr>
          </a:p>
          <a:p>
            <a:pPr marL="0" indent="0">
              <a:buNone/>
            </a:pPr>
            <a:endParaRPr lang="en-US" dirty="0"/>
          </a:p>
          <a:p>
            <a:pPr marL="0" indent="0">
              <a:buNone/>
            </a:pPr>
            <a:endParaRPr lang="en-US" sz="2400" dirty="0"/>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295844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30" y="881742"/>
            <a:ext cx="8980714" cy="1066800"/>
          </a:xfrm>
        </p:spPr>
        <p:txBody>
          <a:bodyPr/>
          <a:lstStyle/>
          <a:p>
            <a:r>
              <a:rPr lang="en-US" sz="4400" dirty="0">
                <a:latin typeface="Century Gothic (Headings)"/>
                <a:cs typeface="Times New Roman" panose="02020603050405020304" pitchFamily="18" charset="0"/>
              </a:rPr>
              <a:t>Motivation</a:t>
            </a:r>
            <a:endParaRPr lang="en-US" dirty="0">
              <a:latin typeface="Century Gothic (Headings)"/>
              <a:cs typeface="Times New Roman" panose="02020603050405020304" pitchFamily="18" charset="0"/>
            </a:endParaRPr>
          </a:p>
        </p:txBody>
      </p:sp>
      <p:sp>
        <p:nvSpPr>
          <p:cNvPr id="3" name="Content Placeholder 2"/>
          <p:cNvSpPr>
            <a:spLocks noGrp="1"/>
          </p:cNvSpPr>
          <p:nvPr>
            <p:ph idx="1"/>
          </p:nvPr>
        </p:nvSpPr>
        <p:spPr>
          <a:xfrm>
            <a:off x="1154954" y="2603500"/>
            <a:ext cx="9197586" cy="3416300"/>
          </a:xfrm>
        </p:spPr>
        <p:txBody>
          <a:bodyPr>
            <a:normAutofit/>
          </a:bodyPr>
          <a:lstStyle/>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DHMS information system helps Processing Speed &amp; Results.</a:t>
            </a:r>
          </a:p>
          <a:p>
            <a:pPr algn="just" fontAlgn="base">
              <a:spcBef>
                <a:spcPts val="0"/>
              </a:spcBef>
              <a:buFont typeface="Arial" panose="020B0604020202020204" pitchFamily="34" charset="0"/>
              <a:buChar char="•"/>
            </a:pPr>
            <a:r>
              <a:rPr lang="en-US" dirty="0">
                <a:solidFill>
                  <a:srgbClr val="000000"/>
                </a:solidFill>
              </a:rPr>
              <a:t>It helps</a:t>
            </a:r>
            <a:r>
              <a:rPr lang="en-US" sz="1800" b="0" i="0" u="none" strike="noStrike" dirty="0">
                <a:solidFill>
                  <a:srgbClr val="000000"/>
                </a:solidFill>
                <a:effectLst/>
              </a:rPr>
              <a:t> to track and control</a:t>
            </a:r>
            <a:r>
              <a:rPr lang="en-US" dirty="0">
                <a:solidFill>
                  <a:srgbClr val="333333"/>
                </a:solidFill>
              </a:rPr>
              <a:t> </a:t>
            </a:r>
            <a:r>
              <a:rPr lang="en-US" sz="1800" b="0" i="0" u="none" strike="noStrike" dirty="0">
                <a:solidFill>
                  <a:srgbClr val="000000"/>
                </a:solidFill>
                <a:effectLst/>
              </a:rPr>
              <a:t>Cost Effective.</a:t>
            </a:r>
          </a:p>
          <a:p>
            <a:pPr algn="just" rtl="0" fontAlgn="base">
              <a:spcBef>
                <a:spcPts val="0"/>
              </a:spcBef>
              <a:spcAft>
                <a:spcPts val="0"/>
              </a:spcAft>
              <a:buFont typeface="Arial" panose="020B0604020202020204" pitchFamily="34" charset="0"/>
              <a:buChar char="•"/>
            </a:pPr>
            <a:r>
              <a:rPr lang="en-US" dirty="0">
                <a:solidFill>
                  <a:srgbClr val="000000"/>
                </a:solidFill>
              </a:rPr>
              <a:t>It</a:t>
            </a:r>
            <a:r>
              <a:rPr lang="en-US" sz="1800" b="0" i="0" u="none" strike="noStrike" dirty="0">
                <a:solidFill>
                  <a:srgbClr val="000000"/>
                </a:solidFill>
                <a:effectLst/>
              </a:rPr>
              <a:t> can helps to Reduction in Errors.</a:t>
            </a:r>
          </a:p>
          <a:p>
            <a:pPr algn="just" rtl="0" fontAlgn="base">
              <a:spcBef>
                <a:spcPts val="0"/>
              </a:spcBef>
              <a:spcAft>
                <a:spcPts val="0"/>
              </a:spcAft>
              <a:buFont typeface="Arial" panose="020B0604020202020204" pitchFamily="34" charset="0"/>
              <a:buChar char="•"/>
            </a:pPr>
            <a:r>
              <a:rPr lang="en-US" dirty="0">
                <a:solidFill>
                  <a:srgbClr val="000000"/>
                </a:solidFill>
              </a:rPr>
              <a:t>It gives d</a:t>
            </a:r>
            <a:r>
              <a:rPr lang="en-US" sz="1800" b="0" i="0" u="none" strike="noStrike" dirty="0">
                <a:solidFill>
                  <a:srgbClr val="000000"/>
                </a:solidFill>
                <a:effectLst/>
              </a:rPr>
              <a:t>ata Security &amp; Retrieving Ability.</a:t>
            </a:r>
          </a:p>
          <a:p>
            <a:pPr algn="just" rtl="0" fontAlgn="base">
              <a:spcBef>
                <a:spcPts val="0"/>
              </a:spcBef>
              <a:spcAft>
                <a:spcPts val="0"/>
              </a:spcAft>
              <a:buFont typeface="Arial" panose="020B0604020202020204" pitchFamily="34" charset="0"/>
              <a:buChar char="•"/>
            </a:pPr>
            <a:r>
              <a:rPr lang="en-US" dirty="0">
                <a:solidFill>
                  <a:srgbClr val="000000"/>
                </a:solidFill>
              </a:rPr>
              <a:t>It also helps to i</a:t>
            </a:r>
            <a:r>
              <a:rPr lang="en-US" sz="1800" b="0" i="0" u="none" strike="noStrike" dirty="0">
                <a:solidFill>
                  <a:srgbClr val="000000"/>
                </a:solidFill>
                <a:effectLst/>
              </a:rPr>
              <a:t>mprove Patient Care.</a:t>
            </a:r>
          </a:p>
          <a:p>
            <a:pPr algn="just" fontAlgn="base">
              <a:spcBef>
                <a:spcPts val="0"/>
              </a:spcBef>
              <a:buFont typeface="Arial" panose="020B0604020202020204" pitchFamily="34" charset="0"/>
              <a:buChar char="•"/>
            </a:pPr>
            <a:r>
              <a:rPr lang="en-US" sz="1800" b="0" i="0" u="none" strike="noStrike" dirty="0">
                <a:solidFill>
                  <a:srgbClr val="000000"/>
                </a:solidFill>
                <a:effectLst/>
              </a:rPr>
              <a:t>DHMS helps  to faster the Quality &amp; Compliance.</a:t>
            </a:r>
          </a:p>
          <a:p>
            <a:pPr fontAlgn="base"/>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235780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and Approaches:</a:t>
            </a:r>
          </a:p>
        </p:txBody>
      </p:sp>
      <p:sp>
        <p:nvSpPr>
          <p:cNvPr id="3" name="Content Placeholder 2"/>
          <p:cNvSpPr>
            <a:spLocks noGrp="1"/>
          </p:cNvSpPr>
          <p:nvPr>
            <p:ph idx="1"/>
          </p:nvPr>
        </p:nvSpPr>
        <p:spPr/>
        <p:txBody>
          <a:bodyPr>
            <a:normAutofit/>
          </a:bodyPr>
          <a:lstStyle/>
          <a:p>
            <a:r>
              <a:rPr lang="en-US" sz="1600" dirty="0"/>
              <a:t> The sequential approach in understanding expectative information needs and ability to modify the current descriptions </a:t>
            </a:r>
          </a:p>
          <a:p>
            <a:r>
              <a:rPr lang="en-US" sz="1600" dirty="0"/>
              <a:t> Define information need as configurations linked to the typical data formats. </a:t>
            </a:r>
          </a:p>
          <a:p>
            <a:r>
              <a:rPr lang="en-US" sz="1600" dirty="0"/>
              <a:t> Declaration of the relationships between data domains.</a:t>
            </a:r>
          </a:p>
          <a:p>
            <a:r>
              <a:rPr lang="en-US" sz="1600" dirty="0"/>
              <a:t>Analysis of the system target, which is the representation of the user's information   needs as a set of initial entities in the domain area. </a:t>
            </a:r>
          </a:p>
          <a:p>
            <a:r>
              <a:rPr lang="en-US" sz="1600" dirty="0"/>
              <a:t> Definition of the relationship between the various data set </a:t>
            </a:r>
          </a:p>
          <a:p>
            <a:r>
              <a:rPr lang="en-US" sz="1600" dirty="0"/>
              <a:t>Development of the database in MySQL using tables and allowing “Id” as the primary key</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1912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Approaches:</a:t>
            </a:r>
          </a:p>
        </p:txBody>
      </p:sp>
      <p:sp>
        <p:nvSpPr>
          <p:cNvPr id="3" name="Content Placeholder 2"/>
          <p:cNvSpPr>
            <a:spLocks noGrp="1"/>
          </p:cNvSpPr>
          <p:nvPr>
            <p:ph idx="1"/>
          </p:nvPr>
        </p:nvSpPr>
        <p:spPr>
          <a:xfrm>
            <a:off x="772398" y="2468032"/>
            <a:ext cx="8825659" cy="3416300"/>
          </a:xfrm>
        </p:spPr>
        <p:txBody>
          <a:bodyPr>
            <a:normAutofit/>
          </a:bodyPr>
          <a:lstStyle/>
          <a:p>
            <a:pPr marL="0" indent="0">
              <a:buNone/>
            </a:pPr>
            <a:endParaRPr lang="en-US" dirty="0"/>
          </a:p>
          <a:p>
            <a:r>
              <a:rPr lang="en-US" dirty="0"/>
              <a:t>1. Business Process Management</a:t>
            </a:r>
          </a:p>
          <a:p>
            <a:r>
              <a:rPr lang="en-US" dirty="0"/>
              <a:t>2. Related work </a:t>
            </a:r>
          </a:p>
          <a:p>
            <a:r>
              <a:rPr lang="en-US" dirty="0"/>
              <a:t>3.Discussion and future work</a:t>
            </a:r>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51673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a:t>
            </a:r>
          </a:p>
        </p:txBody>
      </p:sp>
      <p:sp>
        <p:nvSpPr>
          <p:cNvPr id="3" name="Content Placeholder 2"/>
          <p:cNvSpPr>
            <a:spLocks noGrp="1"/>
          </p:cNvSpPr>
          <p:nvPr>
            <p:ph idx="1"/>
          </p:nvPr>
        </p:nvSpPr>
        <p:spPr>
          <a:xfrm>
            <a:off x="1154954" y="2307771"/>
            <a:ext cx="8825659" cy="4103915"/>
          </a:xfrm>
        </p:spPr>
        <p:txBody>
          <a:bodyPr>
            <a:normAutofit fontScale="92500" lnSpcReduction="10000"/>
          </a:bodyPr>
          <a:lstStyle/>
          <a:p>
            <a:pPr marL="0" indent="0">
              <a:buNone/>
            </a:pPr>
            <a:r>
              <a:rPr lang="en-US" b="1" dirty="0"/>
              <a:t>Which Software we will use:</a:t>
            </a:r>
          </a:p>
          <a:p>
            <a:pPr marL="457200" lvl="1" indent="0">
              <a:buNone/>
            </a:pPr>
            <a:r>
              <a:rPr lang="en-US" sz="2400" b="1" dirty="0">
                <a:latin typeface="Calibri" panose="020F0502020204030204" pitchFamily="34" charset="0"/>
                <a:ea typeface="Calibri" panose="020F0502020204030204" pitchFamily="34" charset="0"/>
                <a:cs typeface="Times New Roman" panose="02020603050405020304" pitchFamily="18" charset="0"/>
              </a:rPr>
              <a:t>Frontend</a:t>
            </a:r>
            <a:endParaRPr lang="en-US" sz="2400" dirty="0"/>
          </a:p>
          <a:p>
            <a:pPr lvl="1">
              <a:buFont typeface="Wingdings" panose="05000000000000000000" pitchFamily="2" charset="2"/>
              <a:buChar char="Ø"/>
            </a:pPr>
            <a:r>
              <a:rPr lang="en-US" sz="1600" dirty="0"/>
              <a:t>HTML</a:t>
            </a:r>
            <a:endParaRPr lang="en-US" dirty="0"/>
          </a:p>
          <a:p>
            <a:pPr lvl="1">
              <a:buFont typeface="Wingdings" panose="05000000000000000000" pitchFamily="2" charset="2"/>
              <a:buChar char="Ø"/>
            </a:pPr>
            <a:r>
              <a:rPr lang="en-US" sz="1600" dirty="0"/>
              <a:t>CSS</a:t>
            </a:r>
            <a:endParaRPr lang="en-US" dirty="0"/>
          </a:p>
          <a:p>
            <a:pPr lvl="1">
              <a:buFont typeface="Wingdings" panose="05000000000000000000" pitchFamily="2" charset="2"/>
              <a:buChar char="Ø"/>
            </a:pPr>
            <a:r>
              <a:rPr lang="en-US" sz="1600" dirty="0">
                <a:ea typeface="Calibri" panose="020F0502020204030204" pitchFamily="34" charset="0"/>
                <a:cs typeface="Times New Roman" panose="02020603050405020304" pitchFamily="18" charset="0"/>
              </a:rPr>
              <a:t>Bootstrap</a:t>
            </a:r>
            <a:endParaRPr lang="en-US" dirty="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US" dirty="0">
                <a:ea typeface="Calibri" panose="020F0502020204030204" pitchFamily="34" charset="0"/>
                <a:cs typeface="Times New Roman" panose="02020603050405020304" pitchFamily="18" charset="0"/>
              </a:rPr>
              <a:t>Laravel</a:t>
            </a:r>
          </a:p>
          <a:p>
            <a:pPr lvl="1">
              <a:buFont typeface="Wingdings" panose="05000000000000000000" pitchFamily="2" charset="2"/>
              <a:buChar char="Ø"/>
            </a:pPr>
            <a:r>
              <a:rPr lang="en-US" sz="1600" dirty="0">
                <a:ea typeface="Calibri" panose="020F0502020204030204" pitchFamily="34" charset="0"/>
                <a:cs typeface="Times New Roman" panose="02020603050405020304" pitchFamily="18" charset="0"/>
              </a:rPr>
              <a:t>Java/JavaScript</a:t>
            </a:r>
          </a:p>
          <a:p>
            <a:pPr marL="457200" lvl="1" indent="0">
              <a:buNone/>
            </a:pPr>
            <a:r>
              <a:rPr lang="en-US" sz="2400" b="1" dirty="0">
                <a:latin typeface="Calibri" panose="020F0502020204030204" pitchFamily="34" charset="0"/>
                <a:ea typeface="Calibri" panose="020F0502020204030204" pitchFamily="34" charset="0"/>
                <a:cs typeface="Times New Roman" panose="02020603050405020304" pitchFamily="18" charset="0"/>
              </a:rPr>
              <a:t>Backend </a:t>
            </a:r>
            <a:endParaRPr lang="en-US" sz="2400" b="1" dirty="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US" dirty="0"/>
              <a:t>C#/PHP</a:t>
            </a:r>
          </a:p>
          <a:p>
            <a:pPr marL="457200" lvl="1" indent="0">
              <a:buNone/>
            </a:pPr>
            <a:r>
              <a:rPr lang="en-US" sz="2200" b="1" dirty="0">
                <a:latin typeface="Calibri" panose="020F0502020204030204" pitchFamily="34" charset="0"/>
                <a:ea typeface="Calibri" panose="020F0502020204030204" pitchFamily="34" charset="0"/>
                <a:cs typeface="Times New Roman" panose="02020603050405020304" pitchFamily="18" charset="0"/>
              </a:rPr>
              <a:t>Database</a:t>
            </a:r>
            <a:endParaRPr lang="en-US" sz="2200" b="1" dirty="0"/>
          </a:p>
          <a:p>
            <a:pPr lvl="1">
              <a:buFont typeface="Wingdings" panose="05000000000000000000" pitchFamily="2" charset="2"/>
              <a:buChar char="Ø"/>
            </a:pPr>
            <a:r>
              <a:rPr lang="en-US" dirty="0"/>
              <a:t>MySQL</a:t>
            </a:r>
          </a:p>
          <a:p>
            <a:pPr marL="457200" lvl="1" indent="0">
              <a:buNone/>
            </a:pPr>
            <a:endParaRPr lang="en-US" sz="1600" dirty="0">
              <a:ea typeface="Calibri" panose="020F0502020204030204" pitchFamily="34" charset="0"/>
              <a:cs typeface="Times New Roman" panose="02020603050405020304" pitchFamily="18" charset="0"/>
            </a:endParaRPr>
          </a:p>
          <a:p>
            <a:pPr marL="457200" lvl="1" indent="0">
              <a:buNone/>
            </a:pP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401428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849086"/>
            <a:ext cx="10349658" cy="1055914"/>
          </a:xfrm>
        </p:spPr>
        <p:txBody>
          <a:bodyPr>
            <a:normAutofit/>
          </a:bodyPr>
          <a:lstStyle/>
          <a:p>
            <a:r>
              <a:rPr lang="en-US" sz="4400" dirty="0"/>
              <a:t>Features </a:t>
            </a:r>
          </a:p>
        </p:txBody>
      </p:sp>
      <p:sp>
        <p:nvSpPr>
          <p:cNvPr id="3" name="Content Placeholder 2"/>
          <p:cNvSpPr>
            <a:spLocks noGrp="1"/>
          </p:cNvSpPr>
          <p:nvPr>
            <p:ph idx="1"/>
          </p:nvPr>
        </p:nvSpPr>
        <p:spPr>
          <a:xfrm>
            <a:off x="1154954" y="2603500"/>
            <a:ext cx="9267340" cy="4254500"/>
          </a:xfrm>
        </p:spPr>
        <p:txBody>
          <a:bodyPr>
            <a:normAutofit/>
          </a:bodyPr>
          <a:lstStyle/>
          <a:p>
            <a:pPr marL="0" indent="0" algn="l">
              <a:buNone/>
            </a:pPr>
            <a:r>
              <a:rPr lang="en-US" b="0" i="0" u="none" strike="noStrike" dirty="0">
                <a:solidFill>
                  <a:srgbClr val="1E1F22"/>
                </a:solidFill>
                <a:effectLst/>
              </a:rPr>
              <a:t>     Key Features of a Hospital Management System</a:t>
            </a:r>
            <a:endParaRPr lang="en-US" b="0" i="0" dirty="0">
              <a:solidFill>
                <a:srgbClr val="1E1F22"/>
              </a:solidFill>
              <a:effectLst/>
            </a:endParaRPr>
          </a:p>
          <a:p>
            <a:pPr marL="742950" lvl="1" indent="-285750" algn="l" fontAlgn="t">
              <a:buFont typeface="Arial" panose="020B0604020202020204" pitchFamily="34" charset="0"/>
              <a:buChar char="•"/>
            </a:pPr>
            <a:r>
              <a:rPr lang="en-US" b="1" i="0" u="none" strike="noStrike" dirty="0">
                <a:solidFill>
                  <a:schemeClr val="tx1"/>
                </a:solidFill>
                <a:effectLst/>
              </a:rPr>
              <a:t>Management-oriented features</a:t>
            </a:r>
            <a:r>
              <a:rPr lang="en-US" b="0" i="0" u="none" strike="noStrike" dirty="0">
                <a:solidFill>
                  <a:srgbClr val="D53133"/>
                </a:solidFill>
                <a:effectLst/>
              </a:rPr>
              <a:t>:</a:t>
            </a:r>
          </a:p>
          <a:p>
            <a:pPr marL="742950" lvl="1" indent="-285750" algn="l" fontAlgn="t">
              <a:buFont typeface="Arial" panose="020B0604020202020204" pitchFamily="34" charset="0"/>
              <a:buChar char="•"/>
            </a:pPr>
            <a:r>
              <a:rPr lang="en-US" b="0" i="0" dirty="0">
                <a:solidFill>
                  <a:srgbClr val="1E1F22"/>
                </a:solidFill>
                <a:effectLst/>
                <a:latin typeface="Montserrat-Regular"/>
              </a:rPr>
              <a:t>Doctor timetables and scheduled appointments</a:t>
            </a:r>
            <a:r>
              <a:rPr lang="en-US" dirty="0">
                <a:solidFill>
                  <a:srgbClr val="D53133"/>
                </a:solidFill>
                <a:latin typeface="Montserrat-Regular"/>
              </a:rPr>
              <a:t>.</a:t>
            </a:r>
          </a:p>
          <a:p>
            <a:pPr marL="0" indent="0" algn="l">
              <a:buNone/>
            </a:pPr>
            <a:r>
              <a:rPr lang="en-US" sz="1600" b="0" i="0" dirty="0">
                <a:solidFill>
                  <a:srgbClr val="1E1F22"/>
                </a:solidFill>
                <a:effectLst/>
                <a:latin typeface="Montserrat-Regular"/>
              </a:rPr>
              <a:t>              Operation room availability schedule and management.</a:t>
            </a:r>
          </a:p>
          <a:p>
            <a:pPr marL="0" indent="0" algn="l">
              <a:buNone/>
            </a:pPr>
            <a:r>
              <a:rPr lang="en-US" sz="1600" b="0" i="0" dirty="0">
                <a:solidFill>
                  <a:srgbClr val="1E1F22"/>
                </a:solidFill>
                <a:effectLst/>
                <a:latin typeface="Montserrat-Regular"/>
              </a:rPr>
              <a:t>            Food management for patients’ diets and hospital cafeteria.</a:t>
            </a:r>
          </a:p>
          <a:p>
            <a:pPr marL="742950" lvl="1" indent="-285750" algn="l" fontAlgn="t">
              <a:buFont typeface="Arial" panose="020B0604020202020204" pitchFamily="34" charset="0"/>
              <a:buChar char="•"/>
            </a:pPr>
            <a:endParaRPr lang="en-US" dirty="0">
              <a:solidFill>
                <a:srgbClr val="D53133"/>
              </a:solidFill>
              <a:latin typeface="Montserrat-Regular"/>
            </a:endParaRPr>
          </a:p>
          <a:p>
            <a:pPr marL="742950" lvl="1" indent="-285750" algn="l" fontAlgn="t">
              <a:buFont typeface="Arial" panose="020B0604020202020204" pitchFamily="34" charset="0"/>
              <a:buChar char="•"/>
            </a:pPr>
            <a:r>
              <a:rPr lang="en-US" b="1" i="0" u="none" strike="noStrike" dirty="0">
                <a:solidFill>
                  <a:srgbClr val="1E1F22"/>
                </a:solidFill>
                <a:effectLst/>
              </a:rPr>
              <a:t>Patient-oriented functions</a:t>
            </a:r>
            <a:r>
              <a:rPr lang="en-US" b="0" i="0" u="none" strike="noStrike" dirty="0">
                <a:solidFill>
                  <a:srgbClr val="1E1F22"/>
                </a:solidFill>
                <a:effectLst/>
              </a:rPr>
              <a:t>:</a:t>
            </a:r>
          </a:p>
          <a:p>
            <a:pPr marL="742950" lvl="1" indent="-285750" algn="l" fontAlgn="t">
              <a:buFont typeface="Arial" panose="020B0604020202020204" pitchFamily="34" charset="0"/>
              <a:buChar char="•"/>
            </a:pPr>
            <a:r>
              <a:rPr lang="en-US" b="0" i="0" dirty="0">
                <a:solidFill>
                  <a:srgbClr val="1E1F22"/>
                </a:solidFill>
                <a:effectLst/>
                <a:latin typeface="Montserrat-Regular"/>
              </a:rPr>
              <a:t>Patient registration</a:t>
            </a:r>
          </a:p>
          <a:p>
            <a:pPr marL="742950" lvl="1" indent="-285750" algn="l" fontAlgn="t">
              <a:buFont typeface="Arial" panose="020B0604020202020204" pitchFamily="34" charset="0"/>
              <a:buChar char="•"/>
            </a:pPr>
            <a:r>
              <a:rPr lang="en-US" b="0" i="0" dirty="0">
                <a:solidFill>
                  <a:srgbClr val="1E1F22"/>
                </a:solidFill>
                <a:effectLst/>
                <a:latin typeface="Montserrat-Regular"/>
              </a:rPr>
              <a:t>Patient admittance information</a:t>
            </a:r>
            <a:endParaRPr lang="en-US" dirty="0">
              <a:solidFill>
                <a:srgbClr val="1E1F22"/>
              </a:solidFill>
              <a:latin typeface="Montserrat-Regular"/>
            </a:endParaRPr>
          </a:p>
          <a:p>
            <a:pPr lvl="1" fontAlgn="t">
              <a:buFont typeface="Arial" panose="020B0604020202020204" pitchFamily="34" charset="0"/>
              <a:buChar char="•"/>
            </a:pPr>
            <a:r>
              <a:rPr lang="en-US" b="0" i="0" dirty="0">
                <a:solidFill>
                  <a:srgbClr val="1E1F22"/>
                </a:solidFill>
                <a:effectLst/>
                <a:latin typeface="Montserrat-Regular"/>
              </a:rPr>
              <a:t>Patient billing, insurance and credit tracking.</a:t>
            </a:r>
          </a:p>
          <a:p>
            <a:pPr lvl="1" fontAlgn="t">
              <a:buFont typeface="Arial" panose="020B0604020202020204" pitchFamily="34" charset="0"/>
              <a:buChar char="•"/>
            </a:pPr>
            <a:r>
              <a:rPr lang="en-US" b="0" i="0" dirty="0">
                <a:solidFill>
                  <a:srgbClr val="1E1F22"/>
                </a:solidFill>
                <a:effectLst/>
                <a:latin typeface="Montserrat-Regular"/>
              </a:rPr>
              <a:t>Patient notification</a:t>
            </a:r>
          </a:p>
          <a:p>
            <a:pPr marL="742950" lvl="1" indent="-285750" algn="l" fontAlgn="t">
              <a:buFont typeface="Arial" panose="020B0604020202020204" pitchFamily="34" charset="0"/>
              <a:buChar char="•"/>
            </a:pPr>
            <a:endParaRPr lang="en-US" b="0" i="0" dirty="0">
              <a:solidFill>
                <a:srgbClr val="1E1F22"/>
              </a:solidFill>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0" y="6019801"/>
            <a:ext cx="914399" cy="8381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1" y="6012757"/>
            <a:ext cx="838199" cy="845243"/>
          </a:xfrm>
          <a:prstGeom prst="rect">
            <a:avLst/>
          </a:prstGeom>
        </p:spPr>
      </p:pic>
    </p:spTree>
    <p:extLst>
      <p:ext uri="{BB962C8B-B14F-4D97-AF65-F5344CB8AC3E}">
        <p14:creationId xmlns:p14="http://schemas.microsoft.com/office/powerpoint/2010/main" val="1784489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2024</TotalTime>
  <Words>1144</Words>
  <Application>Microsoft Office PowerPoint</Application>
  <PresentationFormat>Widescreen</PresentationFormat>
  <Paragraphs>328</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Century Gothic</vt:lpstr>
      <vt:lpstr>Century Gothic (Body)</vt:lpstr>
      <vt:lpstr>Century Gothic (Headings)</vt:lpstr>
      <vt:lpstr>Google Sans</vt:lpstr>
      <vt:lpstr>Montserrat-Regular</vt:lpstr>
      <vt:lpstr>Times New Roman</vt:lpstr>
      <vt:lpstr>Wingdings</vt:lpstr>
      <vt:lpstr>Wingdings 3</vt:lpstr>
      <vt:lpstr>Ion Boardroom</vt:lpstr>
      <vt:lpstr> Digital Hospital Management System: </vt:lpstr>
      <vt:lpstr>Table of Contents</vt:lpstr>
      <vt:lpstr>Introduction</vt:lpstr>
      <vt:lpstr>Objectives</vt:lpstr>
      <vt:lpstr>Motivation</vt:lpstr>
      <vt:lpstr>Methodology and Approaches:</vt:lpstr>
      <vt:lpstr>Approaches:</vt:lpstr>
      <vt:lpstr>System Requirement:</vt:lpstr>
      <vt:lpstr>Features </vt:lpstr>
      <vt:lpstr>Gantt Chart</vt:lpstr>
      <vt:lpstr>User Requirements:</vt:lpstr>
      <vt:lpstr>PowerPoint Presentation</vt:lpstr>
      <vt:lpstr>PowerPoint Presentation</vt:lpstr>
      <vt:lpstr>PowerPoint Presentation</vt:lpstr>
      <vt:lpstr>PowerPoint Presentation</vt:lpstr>
      <vt:lpstr>1-Level DFD</vt:lpstr>
      <vt:lpstr>Software Testing Techniques:</vt:lpstr>
      <vt:lpstr> Use of Testing </vt:lpstr>
      <vt:lpstr>PowerPoint Presentation</vt:lpstr>
      <vt:lpstr>PowerPoint Presentation</vt:lpstr>
      <vt:lpstr>PowerPoint Presentation</vt:lpstr>
      <vt:lpstr>Future Direction </vt:lpstr>
      <vt:lpstr>Output:</vt:lpstr>
      <vt:lpstr>PowerPoint Presentation</vt:lpstr>
      <vt:lpstr>PowerPoint Presentation</vt:lpstr>
      <vt:lpstr>Conclusion</vt:lpstr>
      <vt:lpstr>Reference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Bachalor.com</dc:title>
  <dc:creator>Md Shahariar</dc:creator>
  <cp:lastModifiedBy>Windows User</cp:lastModifiedBy>
  <cp:revision>124</cp:revision>
  <dcterms:created xsi:type="dcterms:W3CDTF">2022-04-04T06:56:21Z</dcterms:created>
  <dcterms:modified xsi:type="dcterms:W3CDTF">2023-08-01T17:56:18Z</dcterms:modified>
</cp:coreProperties>
</file>