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82" r:id="rId11"/>
    <p:sldId id="259" r:id="rId12"/>
    <p:sldId id="267" r:id="rId13"/>
    <p:sldId id="279" r:id="rId14"/>
    <p:sldId id="276" r:id="rId15"/>
    <p:sldId id="281" r:id="rId16"/>
    <p:sldId id="283" r:id="rId17"/>
    <p:sldId id="284" r:id="rId18"/>
    <p:sldId id="285" r:id="rId19"/>
    <p:sldId id="286" r:id="rId20"/>
    <p:sldId id="287" r:id="rId21"/>
    <p:sldId id="278" r:id="rId22"/>
    <p:sldId id="269" r:id="rId23"/>
    <p:sldId id="271" r:id="rId24"/>
    <p:sldId id="280" r:id="rId25"/>
    <p:sldId id="273" r:id="rId26"/>
    <p:sldId id="275" r:id="rId27"/>
    <p:sldId id="274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7CC39-D8BA-44D1-84A5-032D06FC8753}" v="110" dt="2023-06-16T05:55:27.032"/>
    <p1510:client id="{89D1AD73-C5A3-4D03-8D69-0AEF1072C082}" v="19" dt="2023-03-20T08:28:53.539"/>
    <p1510:client id="{B517894A-44A6-4516-81AD-7771E1904F0D}" v="111" dt="2023-06-16T05:26:39.040"/>
    <p1510:client id="{C92A7400-57B6-4D2B-88A3-D937F1A49D6B}" v="2001" dt="2023-06-14T05:35:26.340"/>
    <p1510:client id="{CAE14376-FF27-48D9-956E-61767ED5801F}" v="1120" dt="2023-06-15T12:24:39.007"/>
  </p1510:revLst>
</p1510:revInfo>
</file>

<file path=ppt/tableStyles.xml><?xml version="1.0" encoding="utf-8"?>
<a:tblStyleLst xmlns:a="http://schemas.openxmlformats.org/drawingml/2006/main" def="{964F339A-F1BF-47D6-BE63-55962D3A1713}">
  <a:tblStyle styleId="{964F339A-F1BF-47D6-BE63-55962D3A1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30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49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13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074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67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157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39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76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656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093a27a8a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2093a27a8a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093a27a8a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2093a27a8a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34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463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93a27a8af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093a27a8af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93a27a8af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093a27a8af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093a27a8af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093a27a8af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40960" y="1884240"/>
            <a:ext cx="48012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40960" y="2492280"/>
            <a:ext cx="1303500" cy="24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2210040" y="2492280"/>
            <a:ext cx="1303500" cy="24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20" y="258840"/>
            <a:ext cx="676440" cy="67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2040" y="256680"/>
            <a:ext cx="726120" cy="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373933" y="1290600"/>
            <a:ext cx="6582960" cy="118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600" b="1">
                <a:latin typeface="Times New Roman"/>
                <a:cs typeface="Times New Roman"/>
                <a:sym typeface="Times New Roman"/>
              </a:rPr>
              <a:t>Investigating Emotion Dynamics In Bangla Social Media Text For Improved Emotion Detection</a:t>
            </a:r>
            <a:endParaRPr lang="en-US"/>
          </a:p>
          <a:p>
            <a:pPr marL="0" marR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i="0" u="none" strike="noStrike" cap="none" dirty="0">
              <a:latin typeface="Times New Roman"/>
              <a:cs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176280" y="766080"/>
            <a:ext cx="2989049" cy="33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Progress Presentation]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663800" y="2781360"/>
            <a:ext cx="4014720" cy="1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MOSTAK AHMED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ID : 193002018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Dept. of CSE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GUB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65120" y="2781360"/>
            <a:ext cx="4014720" cy="1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Name : MS. SADIA AFROZE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Designation : Assistant Professor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Dept. of CSE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GUB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ED63F9BB-25CB-A203-EE27-BD7181973AEF}"/>
              </a:ext>
            </a:extLst>
          </p:cNvPr>
          <p:cNvSpPr txBox="1"/>
          <p:nvPr/>
        </p:nvSpPr>
        <p:spPr>
          <a:xfrm>
            <a:off x="5820276" y="2212913"/>
            <a:ext cx="167251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 i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Saturday</a:t>
            </a:r>
            <a:r>
              <a:rPr lang="en-US" sz="1200" b="1" i="1" u="none" strike="noStrike" cap="none" dirty="0">
                <a:solidFill>
                  <a:schemeClr val="tx1"/>
                </a:solidFill>
                <a:latin typeface="Calibri"/>
                <a:ea typeface="Arial"/>
                <a:cs typeface="Calibri"/>
                <a:sym typeface="Calibri"/>
              </a:rPr>
              <a:t>,</a:t>
            </a:r>
            <a:r>
              <a:rPr lang="en-US" sz="1200" b="1" i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17June</a:t>
            </a:r>
            <a:r>
              <a:rPr lang="en-US" sz="1200" b="1" i="1" u="none" strike="noStrike" cap="none" dirty="0">
                <a:solidFill>
                  <a:schemeClr val="tx1"/>
                </a:solidFill>
                <a:latin typeface="Calibri"/>
                <a:ea typeface="Arial"/>
                <a:cs typeface="Calibri"/>
                <a:sym typeface="Calibri"/>
              </a:rPr>
              <a:t>,2023</a:t>
            </a:r>
            <a:endParaRPr lang="en-US" sz="1200" b="1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/>
        </p:nvSpPr>
        <p:spPr>
          <a:xfrm>
            <a:off x="795413" y="1645178"/>
            <a:ext cx="6415800" cy="16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Achievement: </a:t>
            </a:r>
            <a:endParaRPr lang="en-US" b="1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298450" indent="-171450" algn="just">
              <a:lnSpc>
                <a:spcPct val="150000"/>
              </a:lnSpc>
              <a:spcBef>
                <a:spcPts val="600"/>
              </a:spcBef>
              <a:buFont typeface="Wingdings"/>
              <a:buChar char="§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They proposed a deep learning based model</a:t>
            </a:r>
          </a:p>
          <a:p>
            <a:pPr marL="298450" indent="-171450" algn="just">
              <a:lnSpc>
                <a:spcPct val="150000"/>
              </a:lnSpc>
              <a:spcBef>
                <a:spcPts val="600"/>
              </a:spcBef>
              <a:buFont typeface="Wingdings"/>
              <a:buChar char="§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Recurrent neural network (RNN) architecture was applied to train the model and the accuracy was 78%</a:t>
            </a: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Limitation:</a:t>
            </a:r>
            <a:endParaRPr lang="en-US" b="1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298450" indent="-171450" algn="just">
              <a:spcBef>
                <a:spcPts val="600"/>
              </a:spcBef>
              <a:buFont typeface="Wingdings"/>
              <a:buChar char="ü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Deep learning methods demand more time to produce an output</a:t>
            </a:r>
          </a:p>
          <a:p>
            <a:pPr marL="298450" indent="-171450" algn="just">
              <a:spcBef>
                <a:spcPts val="600"/>
              </a:spcBef>
              <a:buFont typeface="Wingdings"/>
              <a:buChar char="ü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It process the text set and match it with the library  to generate an outputs</a:t>
            </a:r>
          </a:p>
          <a:p>
            <a:pPr marL="298450" indent="-171450" algn="just">
              <a:spcBef>
                <a:spcPts val="600"/>
              </a:spcBef>
              <a:buFont typeface="Wingdings"/>
              <a:buChar char="ü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They  got the accuracy was not impressive enough</a:t>
            </a:r>
          </a:p>
        </p:txBody>
      </p:sp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Analysis of the Related Works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(5/5)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50616D8-E09B-A0FE-94F3-54EE116D5B64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4ED1E-56A2-9640-FC5A-6CDABC12A7B5}"/>
              </a:ext>
            </a:extLst>
          </p:cNvPr>
          <p:cNvSpPr txBox="1"/>
          <p:nvPr/>
        </p:nvSpPr>
        <p:spPr>
          <a:xfrm>
            <a:off x="838920" y="1081537"/>
            <a:ext cx="75739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Title: </a:t>
            </a:r>
            <a:r>
              <a:rPr lang="en-US" dirty="0"/>
              <a:t>Sentiment analysis on </a:t>
            </a:r>
            <a:r>
              <a:rPr lang="en-US" err="1"/>
              <a:t>bangla</a:t>
            </a:r>
            <a:r>
              <a:rPr lang="en-US" dirty="0"/>
              <a:t> and </a:t>
            </a:r>
            <a:r>
              <a:rPr lang="en-US" err="1"/>
              <a:t>romanized</a:t>
            </a:r>
            <a:r>
              <a:rPr lang="en-US" dirty="0"/>
              <a:t> </a:t>
            </a:r>
            <a:r>
              <a:rPr lang="en-US" err="1"/>
              <a:t>bangla</a:t>
            </a:r>
            <a:r>
              <a:rPr lang="en-US" dirty="0"/>
              <a:t> text using deep recurrent models[5]</a:t>
            </a:r>
          </a:p>
        </p:txBody>
      </p:sp>
    </p:spTree>
    <p:extLst>
      <p:ext uri="{BB962C8B-B14F-4D97-AF65-F5344CB8AC3E}">
        <p14:creationId xmlns:p14="http://schemas.microsoft.com/office/powerpoint/2010/main" val="190416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045080" y="51012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158" name="Google Shape;158;p17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9" name="Google Shape;159;p17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0" name="Google Shape;160;p17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1" name="Google Shape;161;p17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2" name="Google Shape;162;p17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3" name="Google Shape;163;p17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4" name="Google Shape;164;p17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5" name="Google Shape;165;p17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6" name="Google Shape;166;p17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7" name="Google Shape;167;p17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8" name="Google Shape;168;p17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9" name="Google Shape;169;p17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0" name="Google Shape;170;p17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1" name="Google Shape;171;p17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172" name="Google Shape;172;p17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3" name="Google Shape;173;p17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" name="Google Shape;174;p17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5" name="Google Shape;175;p17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6" name="Google Shape;176;p17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7" name="Google Shape;177;p17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8" name="Google Shape;178;p17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9" name="Google Shape;179;p17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0" name="Google Shape;180;p17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1" name="Google Shape;181;p17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2" name="Google Shape;182;p17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3" name="Google Shape;183;p17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" name="Google Shape;184;p17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" name="Google Shape;185;p17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7"/>
          <p:cNvCxnSpPr/>
          <p:nvPr/>
        </p:nvCxnSpPr>
        <p:spPr>
          <a:xfrm>
            <a:off x="45978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16A2A0-2FD0-F42C-CD27-AC0FD877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30852"/>
              </p:ext>
            </p:extLst>
          </p:nvPr>
        </p:nvGraphicFramePr>
        <p:xfrm>
          <a:off x="312707" y="1423358"/>
          <a:ext cx="7845313" cy="2365593"/>
        </p:xfrm>
        <a:graphic>
          <a:graphicData uri="http://schemas.openxmlformats.org/drawingml/2006/table">
            <a:tbl>
              <a:tblPr firstRow="1" bandRow="1">
                <a:tableStyleId>{964F339A-F1BF-47D6-BE63-55962D3A1713}</a:tableStyleId>
              </a:tblPr>
              <a:tblGrid>
                <a:gridCol w="2870790">
                  <a:extLst>
                    <a:ext uri="{9D8B030D-6E8A-4147-A177-3AD203B41FA5}">
                      <a16:colId xmlns:a16="http://schemas.microsoft.com/office/drawing/2014/main" val="3435851906"/>
                    </a:ext>
                  </a:extLst>
                </a:gridCol>
                <a:gridCol w="2359420">
                  <a:extLst>
                    <a:ext uri="{9D8B030D-6E8A-4147-A177-3AD203B41FA5}">
                      <a16:colId xmlns:a16="http://schemas.microsoft.com/office/drawing/2014/main" val="908620733"/>
                    </a:ext>
                  </a:extLst>
                </a:gridCol>
                <a:gridCol w="2615103">
                  <a:extLst>
                    <a:ext uri="{9D8B030D-6E8A-4147-A177-3AD203B41FA5}">
                      <a16:colId xmlns:a16="http://schemas.microsoft.com/office/drawing/2014/main" val="277776856"/>
                    </a:ext>
                  </a:extLst>
                </a:gridCol>
              </a:tblGrid>
              <a:tr h="4063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94197"/>
                  </a:ext>
                </a:extLst>
              </a:tr>
              <a:tr h="1959234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q"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The lack of understanding of the emotional dynamics in bangla social media text</a:t>
                      </a:r>
                      <a:endParaRPr lang="en-US" dirty="0"/>
                    </a:p>
                    <a:p>
                      <a:pPr marL="285750" lvl="0" indent="-285750">
                        <a:buFont typeface="Wingdings"/>
                        <a:buChar char="q"/>
                      </a:pPr>
                      <a:r>
                        <a:rPr lang="en-US" dirty="0"/>
                        <a:t>Traditional methods are inefficient</a:t>
                      </a:r>
                      <a:endParaRPr lang="en-US"/>
                    </a:p>
                    <a:p>
                      <a:pPr marL="285750" lvl="0" indent="-285750">
                        <a:buFont typeface="Wingdings"/>
                        <a:buChar char="q"/>
                      </a:pPr>
                      <a:r>
                        <a:rPr lang="en-US" dirty="0"/>
                        <a:t>Manual examinations of emotion is both time consuming &amp; </a:t>
                      </a:r>
                      <a:r>
                        <a:rPr lang="en-US" err="1"/>
                        <a:t>infeable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endParaRPr lang="en-US" dirty="0"/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US" dirty="0"/>
                        <a:t>Features extraction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US" dirty="0"/>
                        <a:t>Model selection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US" dirty="0"/>
                        <a:t>Train model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US" dirty="0"/>
                        <a:t>Test model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US" dirty="0"/>
                        <a:t>Detection the emotions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Ø"/>
                      </a:pPr>
                      <a:endParaRPr lang="en-US" dirty="0"/>
                    </a:p>
                    <a:p>
                      <a:pPr marL="285750" lvl="0" indent="-285750">
                        <a:buFont typeface="Wingdings"/>
                        <a:buChar char="Ø"/>
                      </a:pPr>
                      <a:r>
                        <a:rPr lang="en-US" dirty="0"/>
                        <a:t>Performance evaluation of the model based on ML metrics:</a:t>
                      </a:r>
                    </a:p>
                    <a:p>
                      <a:pPr marL="285750" lvl="0" indent="-285750">
                        <a:buFont typeface="Wingdings"/>
                        <a:buChar char="Ø"/>
                      </a:pPr>
                      <a:r>
                        <a:rPr lang="en-US" dirty="0"/>
                        <a:t>Achieving the accuracy 98%(proposed)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9738"/>
                  </a:ext>
                </a:extLst>
              </a:tr>
            </a:tbl>
          </a:graphicData>
        </a:graphic>
      </p:graphicFrame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9BE2092-AAE4-AA0F-D303-2745D736E1DF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1045080" y="510120"/>
            <a:ext cx="590688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25"/>
          <p:cNvGrpSpPr/>
          <p:nvPr/>
        </p:nvGrpSpPr>
        <p:grpSpPr>
          <a:xfrm>
            <a:off x="531000" y="507960"/>
            <a:ext cx="315000" cy="446760"/>
            <a:chOff x="531000" y="507960"/>
            <a:chExt cx="315000" cy="446760"/>
          </a:xfrm>
        </p:grpSpPr>
        <p:sp>
          <p:nvSpPr>
            <p:cNvPr id="474" name="Google Shape;474;p25"/>
            <p:cNvSpPr/>
            <p:nvPr/>
          </p:nvSpPr>
          <p:spPr>
            <a:xfrm>
              <a:off x="531000" y="56628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5" name="Google Shape;475;p25"/>
            <p:cNvSpPr/>
            <p:nvPr/>
          </p:nvSpPr>
          <p:spPr>
            <a:xfrm>
              <a:off x="676800" y="53316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6" name="Google Shape;476;p25"/>
            <p:cNvSpPr/>
            <p:nvPr/>
          </p:nvSpPr>
          <p:spPr>
            <a:xfrm>
              <a:off x="607320" y="53316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7" name="Google Shape;477;p25"/>
            <p:cNvSpPr/>
            <p:nvPr/>
          </p:nvSpPr>
          <p:spPr>
            <a:xfrm>
              <a:off x="537840" y="53316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8" name="Google Shape;478;p25"/>
            <p:cNvSpPr/>
            <p:nvPr/>
          </p:nvSpPr>
          <p:spPr>
            <a:xfrm>
              <a:off x="553680" y="79884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9" name="Google Shape;479;p25"/>
            <p:cNvSpPr/>
            <p:nvPr/>
          </p:nvSpPr>
          <p:spPr>
            <a:xfrm>
              <a:off x="553680" y="75204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0" name="Google Shape;480;p25"/>
            <p:cNvSpPr/>
            <p:nvPr/>
          </p:nvSpPr>
          <p:spPr>
            <a:xfrm>
              <a:off x="553680" y="705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" name="Google Shape;481;p25"/>
            <p:cNvSpPr/>
            <p:nvPr/>
          </p:nvSpPr>
          <p:spPr>
            <a:xfrm>
              <a:off x="553680" y="65952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2" name="Google Shape;482;p25"/>
            <p:cNvSpPr/>
            <p:nvPr/>
          </p:nvSpPr>
          <p:spPr>
            <a:xfrm>
              <a:off x="746640" y="53316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3" name="Google Shape;483;p25"/>
            <p:cNvSpPr/>
            <p:nvPr/>
          </p:nvSpPr>
          <p:spPr>
            <a:xfrm>
              <a:off x="557640" y="50796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4" name="Google Shape;484;p25"/>
            <p:cNvSpPr/>
            <p:nvPr/>
          </p:nvSpPr>
          <p:spPr>
            <a:xfrm>
              <a:off x="627120" y="50796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5" name="Google Shape;485;p25"/>
            <p:cNvSpPr/>
            <p:nvPr/>
          </p:nvSpPr>
          <p:spPr>
            <a:xfrm>
              <a:off x="696960" y="50796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6" name="Google Shape;486;p25"/>
            <p:cNvSpPr/>
            <p:nvPr/>
          </p:nvSpPr>
          <p:spPr>
            <a:xfrm>
              <a:off x="766440" y="50796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87" name="Google Shape;487;p25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488" name="Google Shape;488;p25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9" name="Google Shape;489;p25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0" name="Google Shape;490;p25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" name="Google Shape;491;p25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2" name="Google Shape;492;p25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3" name="Google Shape;493;p25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4" name="Google Shape;494;p25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5" name="Google Shape;495;p25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6" name="Google Shape;496;p25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7" name="Google Shape;497;p25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8" name="Google Shape;498;p25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9" name="Google Shape;499;p25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0" name="Google Shape;500;p25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1" name="Google Shape;501;p25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502" name="Google Shape;5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25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51F50CB6-94CB-7CA4-0841-81F77DE2B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3" y="1063230"/>
            <a:ext cx="7649471" cy="3469929"/>
          </a:xfrm>
          <a:prstGeom prst="rect">
            <a:avLst/>
          </a:prstGeom>
        </p:spPr>
      </p:pic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8E6F557F-CFCD-FB90-5A45-667AC58AED30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</a:rPr>
              <a:t>13</a:t>
            </a:r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</a:rPr>
              <a:t>Software, Apps and Tools</a:t>
            </a:r>
            <a:endParaRPr lang="en-US" sz="2300" b="0" i="0" u="none" strike="noStrike" cap="none" dirty="0">
              <a:solidFill>
                <a:srgbClr val="000000"/>
              </a:solidFill>
              <a:latin typeface="Times New Roman"/>
              <a:ea typeface="Arial"/>
              <a:cs typeface="Times New Roman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0FF56D-AD48-8F66-52A4-ED00CEBDC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0" y="1282871"/>
            <a:ext cx="2214833" cy="9171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7D0306-4307-A7F0-1AE0-A70055CE3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699" y="1443038"/>
            <a:ext cx="1113527" cy="1254605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5D15FC6-D759-142F-32E3-51F2E24A5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32" y="3185591"/>
            <a:ext cx="1826644" cy="810309"/>
          </a:xfrm>
          <a:prstGeom prst="rect">
            <a:avLst/>
          </a:prstGeom>
        </p:spPr>
      </p:pic>
      <p:pic>
        <p:nvPicPr>
          <p:cNvPr id="8" name="Picture 8" descr="Circle&#10;&#10;Description automatically generated">
            <a:extLst>
              <a:ext uri="{FF2B5EF4-FFF2-40B4-BE49-F238E27FC236}">
                <a16:creationId xmlns:a16="http://schemas.microsoft.com/office/drawing/2014/main" id="{1D75ADEF-DF01-92D3-FA1D-0C33BC346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466" y="2317397"/>
            <a:ext cx="1751163" cy="918460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1D84BF7-FEBF-0FAE-6C02-841E679C6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721" y="3691222"/>
            <a:ext cx="2268748" cy="747954"/>
          </a:xfrm>
          <a:prstGeom prst="rect">
            <a:avLst/>
          </a:prstGeom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9EEED312-66CE-0486-3759-A39FE0EA7F45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41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Data Collection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159589" y="1059970"/>
            <a:ext cx="73475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/>
              <a:t>The data for this research will be collected from various social media platforms, including facebook, twitter, and </a:t>
            </a:r>
            <a:r>
              <a:rPr lang="en-US" dirty="0" err="1"/>
              <a:t>youtube</a:t>
            </a:r>
            <a:r>
              <a:rPr lang="en-US" dirty="0"/>
              <a:t>. 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Preprocessed the data to clean noise and irrelevant information.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3E58A5-479D-2BE0-F70A-EF65506F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6" y="2411622"/>
            <a:ext cx="3211183" cy="2023972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B69851D-5DE1-FEDE-F2F6-2DBBEDC7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02" y="1880664"/>
            <a:ext cx="3692105" cy="29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Implementation(cont.)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Pre-processing dataset: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0F541C3A-A702-5DEE-E3AF-DE000288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5" y="1207432"/>
            <a:ext cx="8555247" cy="2060090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784D7A-2E00-709B-AD82-AEE65C7FD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867" r="-172" b="-1814"/>
          <a:stretch/>
        </p:blipFill>
        <p:spPr>
          <a:xfrm>
            <a:off x="73325" y="3249366"/>
            <a:ext cx="8749334" cy="14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Outputs and results(1)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SVM: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6A632B8-DA2C-497A-0BC4-79851CA7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" y="1470868"/>
            <a:ext cx="4306737" cy="27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Outputs and results(2)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LR: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97389E8-4C4F-770A-354E-694D670B2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" y="1456358"/>
            <a:ext cx="4317520" cy="26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Outputs and results(3)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NB: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709D8FB-BA18-38D3-786F-444DA887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9" y="1413976"/>
            <a:ext cx="4069511" cy="25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Outputs and results(4)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NN: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AA9C8630-28E1-3527-FC5F-1ECFE1B39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2" y="1379730"/>
            <a:ext cx="4015596" cy="24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045080" y="51012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Outline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78" name="Google Shape;78;p15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" name="Google Shape;79;p15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1" name="Google Shape;81;p15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15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4" name="Google Shape;84;p15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5" name="Google Shape;85;p15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6" name="Google Shape;86;p15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8" name="Google Shape;88;p15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9" name="Google Shape;89;p15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0" name="Google Shape;90;p15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91" name="Google Shape;91;p15"/>
          <p:cNvSpPr/>
          <p:nvPr/>
        </p:nvSpPr>
        <p:spPr>
          <a:xfrm>
            <a:off x="774516" y="1175947"/>
            <a:ext cx="4571640" cy="345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 Motivation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 Objectives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Critical Analysis of the Related Works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 Problem Description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Methodology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dirty="0">
                <a:latin typeface="Times New Roman"/>
                <a:cs typeface="Times New Roman"/>
              </a:rPr>
              <a:t>◉  Software, Apps &amp; Tools</a:t>
            </a:r>
            <a:endParaRPr lang="en-US" dirty="0"/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 Data Collection</a:t>
            </a:r>
            <a:endParaRPr lang="en-US" sz="1500" dirty="0">
              <a:latin typeface="Times New Roman"/>
              <a:ea typeface="Times New Roman"/>
              <a:cs typeface="Times New Roman"/>
            </a:endParaRPr>
          </a:p>
          <a:p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◉  Implementation</a:t>
            </a:r>
            <a:endParaRPr lang="en-US" sz="1500" dirty="0">
              <a:latin typeface="Times New Roman"/>
              <a:ea typeface="Times New Roman"/>
              <a:cs typeface="Times New Roman"/>
            </a:endParaRPr>
          </a:p>
          <a:p>
            <a:r>
              <a:rPr lang="en-US" sz="1500" dirty="0">
                <a:latin typeface="Times New Roman"/>
                <a:cs typeface="Times New Roman"/>
              </a:rPr>
              <a:t>◉  Outputs &amp; Result</a:t>
            </a:r>
            <a:endParaRPr lang="en-US" dirty="0"/>
          </a:p>
          <a:p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◉  Limitation &amp;Potential Bias</a:t>
            </a:r>
            <a:endParaRPr lang="en-US" sz="1500" dirty="0">
              <a:latin typeface="Times New Roman"/>
              <a:ea typeface="Times New Roman"/>
              <a:cs typeface="Times New Roman"/>
            </a:endParaRPr>
          </a:p>
          <a:p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◉ 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lang="en-US" sz="1500" b="0" i="0" u="none" strike="noStrike" cap="none" dirty="0">
              <a:latin typeface="Times New Roman"/>
              <a:cs typeface="Times New Roman"/>
            </a:endParaRPr>
          </a:p>
          <a:p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 Proposed Budget</a:t>
            </a:r>
            <a:endParaRPr lang="en-US" sz="1500" dirty="0">
              <a:latin typeface="Times New Roman"/>
              <a:ea typeface="Times New Roman"/>
              <a:cs typeface="Times New Roman"/>
            </a:endParaRPr>
          </a:p>
          <a:p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◉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US" sz="1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◉ 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93" name="Google Shape;93;p15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" name="Google Shape;94;p15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" name="Google Shape;95;p15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" name="Google Shape;96;p15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7" name="Google Shape;97;p15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" name="Google Shape;98;p15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9" name="Google Shape;99;p15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0" name="Google Shape;100;p15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1" name="Google Shape;101;p15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" name="Google Shape;102;p15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3" name="Google Shape;103;p15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" name="Google Shape;104;p15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5" name="Google Shape;105;p15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4687B1A6-3949-109C-6779-0141EFAB6C65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  <a:sym typeface="Times New Roman"/>
              </a:rPr>
              <a:t>Outputs and results(5)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-2156" y="952141"/>
            <a:ext cx="73475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Real-time prediction of the application:</a:t>
            </a:r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6C9A0700-1AAF-62A5-FEEF-77F5AB03182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EA3E759-2EEA-431C-4923-2F60B1D94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1" y="1362114"/>
            <a:ext cx="5158596" cy="302312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7BE5E0A-8D96-9947-B9C8-6F5DA4DA1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826" y="1431536"/>
            <a:ext cx="3245508" cy="29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7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latin typeface="Times New Roman"/>
                <a:cs typeface="Times New Roman"/>
              </a:rPr>
              <a:t>Limitation &amp; Potential Bias</a:t>
            </a:r>
            <a:endParaRPr lang="en-US" sz="2300" b="0" i="0" u="none" strike="noStrike" cap="none" dirty="0">
              <a:solidFill>
                <a:srgbClr val="000000"/>
              </a:solidFill>
              <a:latin typeface="Times New Roman"/>
              <a:ea typeface="Arial"/>
              <a:cs typeface="Times New Roman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6CF08C-BF17-E0A2-5761-BB3550D2DC7C}"/>
              </a:ext>
            </a:extLst>
          </p:cNvPr>
          <p:cNvSpPr txBox="1"/>
          <p:nvPr/>
        </p:nvSpPr>
        <p:spPr>
          <a:xfrm>
            <a:off x="235070" y="1469725"/>
            <a:ext cx="7347548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Limited availability of labeled bangla social media text datasets.</a:t>
            </a:r>
          </a:p>
          <a:p>
            <a:pPr marL="285750" indent="-285750">
              <a:buFont typeface="Wingdings"/>
              <a:buChar char="Ø"/>
            </a:pPr>
            <a:r>
              <a:rPr lang="en-US" dirty="0"/>
              <a:t>Potential bias due to the demographics of social media users included in the data collection.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Accuracy improved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The machine learning model developed in this research may not generalize well to other languages or cultures.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/>
              <a:t>Potential biases in the data collection process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F128EFC4-4C8D-E072-3B8C-0C956F198337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3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27"/>
          <p:cNvSpPr txBox="1"/>
          <p:nvPr/>
        </p:nvSpPr>
        <p:spPr>
          <a:xfrm>
            <a:off x="1045080" y="510120"/>
            <a:ext cx="590688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27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621" name="Google Shape;621;p27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2" name="Google Shape;622;p27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3" name="Google Shape;623;p27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4" name="Google Shape;624;p27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5" name="Google Shape;625;p27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6" name="Google Shape;626;p27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7" name="Google Shape;627;p27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8" name="Google Shape;628;p27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29" name="Google Shape;629;p27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0" name="Google Shape;630;p27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1" name="Google Shape;631;p27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2" name="Google Shape;632;p27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3" name="Google Shape;633;p27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634" name="Google Shape;634;p27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635" name="Google Shape;635;p27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6" name="Google Shape;636;p27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7" name="Google Shape;637;p27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8" name="Google Shape;638;p27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39" name="Google Shape;639;p27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0" name="Google Shape;640;p27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1" name="Google Shape;641;p27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2" name="Google Shape;642;p27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3" name="Google Shape;643;p27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4" name="Google Shape;644;p27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5" name="Google Shape;645;p27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6" name="Google Shape;646;p27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7" name="Google Shape;647;p27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48" name="Google Shape;648;p27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649" name="Google Shape;6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27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D65950FC-2D36-46F8-186F-7B62370DA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4" y="1123279"/>
            <a:ext cx="7293632" cy="3188083"/>
          </a:xfrm>
          <a:prstGeom prst="rect">
            <a:avLst/>
          </a:prstGeom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A899F1DC-B420-DC89-F770-586B1C6F11FB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Proposed Budget Components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99" name="Google Shape;699;p29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700" name="Google Shape;700;p29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1" name="Google Shape;701;p29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2" name="Google Shape;702;p29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3" name="Google Shape;703;p29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4" name="Google Shape;704;p29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5" name="Google Shape;705;p29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6" name="Google Shape;706;p29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7" name="Google Shape;707;p29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8" name="Google Shape;708;p29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9" name="Google Shape;709;p29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0" name="Google Shape;710;p29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1" name="Google Shape;711;p29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2" name="Google Shape;712;p29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13" name="Google Shape;713;p29"/>
          <p:cNvGrpSpPr/>
          <p:nvPr/>
        </p:nvGrpSpPr>
        <p:grpSpPr>
          <a:xfrm>
            <a:off x="713520" y="447120"/>
            <a:ext cx="311041" cy="408950"/>
            <a:chOff x="713520" y="447120"/>
            <a:chExt cx="311041" cy="408950"/>
          </a:xfrm>
        </p:grpSpPr>
        <p:sp>
          <p:nvSpPr>
            <p:cNvPr id="714" name="Google Shape;714;p29"/>
            <p:cNvSpPr/>
            <p:nvPr/>
          </p:nvSpPr>
          <p:spPr>
            <a:xfrm>
              <a:off x="73836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5" name="Google Shape;715;p29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6" name="Google Shape;716;p29"/>
            <p:cNvSpPr/>
            <p:nvPr/>
          </p:nvSpPr>
          <p:spPr>
            <a:xfrm>
              <a:off x="870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7" name="Google Shape;717;p29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8" name="Google Shape;718;p29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9" name="Google Shape;719;p29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0" name="Google Shape;720;p29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1" name="Google Shape;721;p29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2" name="Google Shape;722;p29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3" name="Google Shape;723;p29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4" name="Google Shape;724;p29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5" name="Google Shape;725;p29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6" name="Google Shape;726;p29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7" name="Google Shape;727;p29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728" name="Google Shape;7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29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2AAE4BD-1340-050C-731F-976E4B8F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8091"/>
              </p:ext>
            </p:extLst>
          </p:nvPr>
        </p:nvGraphicFramePr>
        <p:xfrm>
          <a:off x="355839" y="1240047"/>
          <a:ext cx="7326208" cy="2682417"/>
        </p:xfrm>
        <a:graphic>
          <a:graphicData uri="http://schemas.openxmlformats.org/drawingml/2006/table">
            <a:tbl>
              <a:tblPr firstRow="1" bandRow="1"/>
              <a:tblGrid>
                <a:gridCol w="704406">
                  <a:extLst>
                    <a:ext uri="{9D8B030D-6E8A-4147-A177-3AD203B41FA5}">
                      <a16:colId xmlns:a16="http://schemas.microsoft.com/office/drawing/2014/main" val="150828654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829034302"/>
                    </a:ext>
                  </a:extLst>
                </a:gridCol>
                <a:gridCol w="918576">
                  <a:extLst>
                    <a:ext uri="{9D8B030D-6E8A-4147-A177-3AD203B41FA5}">
                      <a16:colId xmlns:a16="http://schemas.microsoft.com/office/drawing/2014/main" val="2908861919"/>
                    </a:ext>
                  </a:extLst>
                </a:gridCol>
                <a:gridCol w="1436155">
                  <a:extLst>
                    <a:ext uri="{9D8B030D-6E8A-4147-A177-3AD203B41FA5}">
                      <a16:colId xmlns:a16="http://schemas.microsoft.com/office/drawing/2014/main" val="2371940754"/>
                    </a:ext>
                  </a:extLst>
                </a:gridCol>
                <a:gridCol w="1409571">
                  <a:extLst>
                    <a:ext uri="{9D8B030D-6E8A-4147-A177-3AD203B41FA5}">
                      <a16:colId xmlns:a16="http://schemas.microsoft.com/office/drawing/2014/main" val="2092866975"/>
                    </a:ext>
                  </a:extLst>
                </a:gridCol>
              </a:tblGrid>
              <a:tr h="5183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202729"/>
                          </a:solidFill>
                          <a:latin typeface="Arial"/>
                        </a:rPr>
                        <a:t>SI. No.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202729"/>
                          </a:solidFill>
                          <a:latin typeface="Arial"/>
                        </a:rPr>
                        <a:t>Budget Title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202729"/>
                          </a:solidFill>
                          <a:latin typeface="Arial"/>
                        </a:rPr>
                        <a:t>No. Of Units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202729"/>
                          </a:solidFill>
                          <a:latin typeface="Arial"/>
                        </a:rPr>
                        <a:t>Per Unit Cost (BDT)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202729"/>
                          </a:solidFill>
                          <a:latin typeface="Arial"/>
                        </a:rPr>
                        <a:t>Total Cost (BDT)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86315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Supervision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59807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79459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Environment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774454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Access Researching </a:t>
                      </a:r>
                      <a:r>
                        <a:rPr lang="en-US" dirty="0" err="1"/>
                        <a:t>Websits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264116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09744"/>
                  </a:ext>
                </a:extLst>
              </a:tr>
              <a:tr h="276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Publication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451466"/>
                  </a:ext>
                </a:extLst>
              </a:tr>
              <a:tr h="30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                                    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46,200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2427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38BFD9-14E5-2A6B-9B23-201F8E8F2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73610"/>
              </p:ext>
            </p:extLst>
          </p:nvPr>
        </p:nvGraphicFramePr>
        <p:xfrm>
          <a:off x="771633" y="3849451"/>
          <a:ext cx="6476341" cy="598967"/>
        </p:xfrm>
        <a:graphic>
          <a:graphicData uri="http://schemas.openxmlformats.org/drawingml/2006/table">
            <a:tbl>
              <a:tblPr firstRow="1" bandRow="1">
                <a:tableStyleId>{964F339A-F1BF-47D6-BE63-55962D3A1713}</a:tableStyleId>
              </a:tblPr>
              <a:tblGrid>
                <a:gridCol w="6476341">
                  <a:extLst>
                    <a:ext uri="{9D8B030D-6E8A-4147-A177-3AD203B41FA5}">
                      <a16:colId xmlns:a16="http://schemas.microsoft.com/office/drawing/2014/main" val="3771036946"/>
                    </a:ext>
                  </a:extLst>
                </a:gridCol>
              </a:tblGrid>
              <a:tr h="5989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 = 72,000(BDT)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55380"/>
                  </a:ext>
                </a:extLst>
              </a:tr>
            </a:tbl>
          </a:graphicData>
        </a:graphic>
      </p:graphicFrame>
      <p:sp>
        <p:nvSpPr>
          <p:cNvPr id="5" name="Google Shape;70;p14">
            <a:extLst>
              <a:ext uri="{FF2B5EF4-FFF2-40B4-BE49-F238E27FC236}">
                <a16:creationId xmlns:a16="http://schemas.microsoft.com/office/drawing/2014/main" id="{1FF2F5E3-BED8-733C-B3D6-27E7746D8554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9"/>
          <p:cNvSpPr txBox="1"/>
          <p:nvPr/>
        </p:nvSpPr>
        <p:spPr>
          <a:xfrm>
            <a:off x="801333" y="1050995"/>
            <a:ext cx="6857903" cy="337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algn="just">
              <a:lnSpc>
                <a:spcPct val="115000"/>
              </a:lnSpc>
              <a:buSzPts val="1700"/>
            </a:pPr>
            <a:endParaRPr lang="en-US"/>
          </a:p>
          <a:p>
            <a:pPr marL="457200" indent="-336550" algn="just">
              <a:spcBef>
                <a:spcPts val="1500"/>
              </a:spcBef>
              <a:buSzPts val="1700"/>
              <a:buChar char="❖"/>
            </a:pPr>
            <a:r>
              <a:rPr lang="en-US" sz="1700" dirty="0"/>
              <a:t> Investigated emotion dynamics in </a:t>
            </a:r>
            <a:r>
              <a:rPr lang="en-US" sz="1700" dirty="0" err="1"/>
              <a:t>bangla</a:t>
            </a:r>
            <a:r>
              <a:rPr lang="en-US" sz="1700" dirty="0"/>
              <a:t> social media text.</a:t>
            </a:r>
            <a:endParaRPr lang="en-US" dirty="0"/>
          </a:p>
          <a:p>
            <a:pPr marL="457200" indent="-336550" algn="just">
              <a:spcBef>
                <a:spcPts val="1500"/>
              </a:spcBef>
              <a:buSzPts val="1700"/>
              <a:buChar char="❖"/>
            </a:pPr>
            <a:r>
              <a:rPr lang="en-US" sz="1700" dirty="0"/>
              <a:t>Developed a novel approach for improved emotion detection.</a:t>
            </a:r>
            <a:endParaRPr lang="en-US" dirty="0"/>
          </a:p>
          <a:p>
            <a:pPr marL="457200" indent="-336550" algn="just">
              <a:spcBef>
                <a:spcPts val="1500"/>
              </a:spcBef>
              <a:buSzPts val="1700"/>
              <a:buChar char="❖"/>
            </a:pPr>
            <a:r>
              <a:rPr lang="en-US" sz="1700" dirty="0"/>
              <a:t>Evaluated the effectiveness of the proposed approach.</a:t>
            </a:r>
            <a:endParaRPr lang="en-US" dirty="0"/>
          </a:p>
          <a:p>
            <a:pPr marL="457200" indent="-336550" algn="just">
              <a:spcBef>
                <a:spcPts val="1500"/>
              </a:spcBef>
              <a:buSzPts val="1700"/>
              <a:buChar char="❖"/>
            </a:pPr>
            <a:r>
              <a:rPr lang="en-US" sz="1700" dirty="0"/>
              <a:t>Implications for the field of emotion detection in bangla social media text.</a:t>
            </a:r>
            <a:endParaRPr lang="en-US" dirty="0"/>
          </a:p>
          <a:p>
            <a:pPr marL="457200" indent="-336550" algn="just">
              <a:spcBef>
                <a:spcPts val="1500"/>
              </a:spcBef>
              <a:buSzPts val="1700"/>
              <a:buChar char="❖"/>
            </a:pPr>
            <a:r>
              <a:rPr lang="en-US" sz="1700" dirty="0"/>
              <a:t>Future directions for further research and improvement.</a:t>
            </a:r>
            <a:endParaRPr lang="en-US" dirty="0"/>
          </a:p>
          <a:p>
            <a:pPr marL="457200" indent="-336550" algn="just">
              <a:lnSpc>
                <a:spcPct val="114999"/>
              </a:lnSpc>
              <a:spcBef>
                <a:spcPts val="1500"/>
              </a:spcBef>
              <a:buSzPts val="1700"/>
              <a:buChar char="❖"/>
            </a:pPr>
            <a:endParaRPr lang="en-US" sz="1700" dirty="0"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9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700" name="Google Shape;700;p29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1" name="Google Shape;701;p29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2" name="Google Shape;702;p29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3" name="Google Shape;703;p29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4" name="Google Shape;704;p29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5" name="Google Shape;705;p29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6" name="Google Shape;706;p29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7" name="Google Shape;707;p29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8" name="Google Shape;708;p29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09" name="Google Shape;709;p29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0" name="Google Shape;710;p29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1" name="Google Shape;711;p29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2" name="Google Shape;712;p29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13" name="Google Shape;713;p29"/>
          <p:cNvGrpSpPr/>
          <p:nvPr/>
        </p:nvGrpSpPr>
        <p:grpSpPr>
          <a:xfrm>
            <a:off x="713520" y="447120"/>
            <a:ext cx="311041" cy="408950"/>
            <a:chOff x="713520" y="447120"/>
            <a:chExt cx="311041" cy="408950"/>
          </a:xfrm>
        </p:grpSpPr>
        <p:sp>
          <p:nvSpPr>
            <p:cNvPr id="714" name="Google Shape;714;p29"/>
            <p:cNvSpPr/>
            <p:nvPr/>
          </p:nvSpPr>
          <p:spPr>
            <a:xfrm>
              <a:off x="73836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5" name="Google Shape;715;p29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6" name="Google Shape;716;p29"/>
            <p:cNvSpPr/>
            <p:nvPr/>
          </p:nvSpPr>
          <p:spPr>
            <a:xfrm>
              <a:off x="870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7" name="Google Shape;717;p29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8" name="Google Shape;718;p29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9" name="Google Shape;719;p29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0" name="Google Shape;720;p29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1" name="Google Shape;721;p29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2" name="Google Shape;722;p29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3" name="Google Shape;723;p29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4" name="Google Shape;724;p29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5" name="Google Shape;725;p29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6" name="Google Shape;726;p29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27" name="Google Shape;727;p29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728" name="Google Shape;7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29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D4A0C9C4-E49D-D04A-C4CB-8260CA6B54FC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4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1"/>
          <p:cNvSpPr txBox="1"/>
          <p:nvPr/>
        </p:nvSpPr>
        <p:spPr>
          <a:xfrm>
            <a:off x="1045080" y="510120"/>
            <a:ext cx="590688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(1/2)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31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778" name="Google Shape;778;p31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9" name="Google Shape;779;p31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0" name="Google Shape;780;p31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1" name="Google Shape;781;p31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2" name="Google Shape;782;p31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3" name="Google Shape;783;p31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4" name="Google Shape;784;p31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5" name="Google Shape;785;p31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6" name="Google Shape;786;p31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7" name="Google Shape;787;p31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8" name="Google Shape;788;p31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9" name="Google Shape;789;p31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0" name="Google Shape;790;p31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91" name="Google Shape;791;p31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792" name="Google Shape;792;p31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3" name="Google Shape;793;p31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4" name="Google Shape;794;p31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5" name="Google Shape;795;p31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6" name="Google Shape;796;p31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7" name="Google Shape;797;p31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8" name="Google Shape;798;p31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9" name="Google Shape;799;p31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0" name="Google Shape;800;p31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1" name="Google Shape;801;p31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2" name="Google Shape;802;p31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3" name="Google Shape;803;p31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4" name="Google Shape;804;p31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5" name="Google Shape;805;p31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806" name="Google Shape;8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p31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774;p31">
            <a:extLst>
              <a:ext uri="{FF2B5EF4-FFF2-40B4-BE49-F238E27FC236}">
                <a16:creationId xmlns:a16="http://schemas.microsoft.com/office/drawing/2014/main" id="{228A5F2D-9205-493E-9926-FFFCA7EA8F1C}"/>
              </a:ext>
            </a:extLst>
          </p:cNvPr>
          <p:cNvSpPr txBox="1"/>
          <p:nvPr/>
        </p:nvSpPr>
        <p:spPr>
          <a:xfrm>
            <a:off x="322856" y="861955"/>
            <a:ext cx="8348847" cy="357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600" dirty="0">
              <a:ea typeface="Times New Roma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[1] D. Das and S. Bandyopadhyay, “Labeling emotion in Bengali blog corpus--a fine grained tagging at sentence level,” in Proceedings of the Eighth Workshop on Asian Language Resouces, 2010, pp. 47–55. </a:t>
            </a:r>
            <a:endParaRPr lang="en-US" sz="16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[2] S. A. Purba, S. Tasnim, M. Jabin, T. Hossen and M. K. Hasan, "Document Level Emotion Detection from Bangla Text Using Machine Learning Techniques," 2021 International Conference on Information and Communication Technology for Sustainable Development (ICICT4SD), 2021.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ea typeface="Times New Roman"/>
              </a:rPr>
              <a:t>[3] A. Azmin and K. Dhar, "Emotion Detection from Bangla Text Corpus Using Naïve Bayes Classifier," 2019 4th International Conference on Electrical Information and Communication Technology (EICT), Khulna, Bangladesh, 2019, pp. 1-5, </a:t>
            </a:r>
            <a:r>
              <a:rPr lang="en-US" sz="1600" err="1">
                <a:solidFill>
                  <a:schemeClr val="tx1"/>
                </a:solidFill>
                <a:ea typeface="Times New Roman"/>
              </a:rPr>
              <a:t>doi</a:t>
            </a:r>
            <a:r>
              <a:rPr lang="en-US" sz="1600" dirty="0">
                <a:solidFill>
                  <a:schemeClr val="tx1"/>
                </a:solidFill>
                <a:ea typeface="Times New Roman"/>
              </a:rPr>
              <a:t>: 10.1109/EICT48899.2019.9068797.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[4] M. H. Alam, M.-M. </a:t>
            </a:r>
            <a:r>
              <a:rPr lang="en-US" sz="1600" dirty="0" err="1">
                <a:ea typeface="Times New Roman"/>
              </a:rPr>
              <a:t>Rahoman</a:t>
            </a:r>
            <a:r>
              <a:rPr lang="en-US" sz="1600" dirty="0">
                <a:ea typeface="Times New Roman"/>
              </a:rPr>
              <a:t>, and M. A. K. Azad, “Sentiment analysis for </a:t>
            </a:r>
            <a:r>
              <a:rPr lang="en-US" sz="1600" dirty="0" err="1">
                <a:ea typeface="Times New Roman"/>
              </a:rPr>
              <a:t>bangla</a:t>
            </a:r>
            <a:r>
              <a:rPr lang="en-US" sz="1600" dirty="0">
                <a:ea typeface="Times New Roman"/>
              </a:rPr>
              <a:t> sentences using convolutional neural network,” in 2017 20th International Conference of Computer and Information Technology (ICCIT). IEEE, 2017, pp. 1–6.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b="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Arial"/>
              <a:cs typeface="Times New Roman"/>
            </a:endParaRPr>
          </a:p>
          <a:p>
            <a:pPr algn="just"/>
            <a:endParaRPr lang="en-US" dirty="0">
              <a:ea typeface="Times New Roman"/>
            </a:endParaRPr>
          </a:p>
          <a:p>
            <a:pPr algn="just"/>
            <a:endParaRPr lang="en-US" dirty="0">
              <a:ea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1F33DF7F-E6E5-8AFB-9DDF-925052492F3A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1"/>
          <p:cNvSpPr txBox="1"/>
          <p:nvPr/>
        </p:nvSpPr>
        <p:spPr>
          <a:xfrm>
            <a:off x="206535" y="861979"/>
            <a:ext cx="8407257" cy="381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[5] A. Hassan, M. R. Amin, A. K. Al Azad, and N. Mohammed, “Sentiment analysis on </a:t>
            </a:r>
            <a:r>
              <a:rPr lang="en-US" sz="1600" dirty="0" err="1">
                <a:ea typeface="Times New Roman"/>
              </a:rPr>
              <a:t>bangla</a:t>
            </a:r>
            <a:r>
              <a:rPr lang="en-US" sz="1600" dirty="0">
                <a:ea typeface="Times New Roman"/>
              </a:rPr>
              <a:t> and </a:t>
            </a:r>
            <a:r>
              <a:rPr lang="en-US" sz="1600" dirty="0" err="1">
                <a:ea typeface="Times New Roman"/>
              </a:rPr>
              <a:t>romanized</a:t>
            </a:r>
            <a:r>
              <a:rPr lang="en-US" sz="1600" dirty="0">
                <a:ea typeface="Times New Roman"/>
              </a:rPr>
              <a:t> </a:t>
            </a:r>
            <a:r>
              <a:rPr lang="en-US" sz="1600" dirty="0" err="1">
                <a:ea typeface="Times New Roman"/>
              </a:rPr>
              <a:t>bangla</a:t>
            </a:r>
            <a:r>
              <a:rPr lang="en-US" sz="1600" dirty="0">
                <a:ea typeface="Times New Roman"/>
              </a:rPr>
              <a:t> text using deep recurrent models,” in 2016 International Workshop on Computational Intelligence (IWCI). IEEE, 2016, pp. 51–56.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[6] D. P. Kingma and J. Ba, “Adam: A method for stochastic optimization,” </a:t>
            </a:r>
            <a:r>
              <a:rPr lang="en-US" sz="1600" dirty="0" err="1">
                <a:ea typeface="Times New Roman"/>
              </a:rPr>
              <a:t>arXiv</a:t>
            </a:r>
            <a:r>
              <a:rPr lang="en-US" sz="1600" dirty="0">
                <a:ea typeface="Times New Roman"/>
              </a:rPr>
              <a:t> preprint arXiv:1412.6980, 2014. </a:t>
            </a:r>
            <a:endParaRPr lang="en-US" sz="16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[7] W. McKinney, “Data structures for statistical computing in python,” in Proceedings of the 9th Python in Science Conference, S. van der Walt and J. Millman, Eds., 2010, pp. 51 – 56. </a:t>
            </a:r>
            <a:endParaRPr lang="en-US" sz="16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[8] F. Chollet et al., “</a:t>
            </a:r>
            <a:r>
              <a:rPr lang="en-US" sz="1600" dirty="0" err="1">
                <a:ea typeface="Times New Roman"/>
              </a:rPr>
              <a:t>Keras</a:t>
            </a:r>
            <a:r>
              <a:rPr lang="en-US" sz="1600" dirty="0">
                <a:ea typeface="Times New Roman"/>
              </a:rPr>
              <a:t>,” https://github.com/fchollet/keras, 2015. [13] J. D. Hunter, “Matplotlib: A 2d graphics environment,” Computing in Science &amp; Engineering, vol. 9, no. 3, pp. 90–95, 20</a:t>
            </a:r>
            <a:endParaRPr lang="en-US" sz="16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ea typeface="Times New Roman"/>
              </a:rPr>
              <a:t>[9] N. I. </a:t>
            </a:r>
            <a:r>
              <a:rPr lang="en-US" sz="1600" dirty="0" err="1">
                <a:ea typeface="Times New Roman"/>
              </a:rPr>
              <a:t>Tripto</a:t>
            </a:r>
            <a:r>
              <a:rPr lang="en-US" sz="1600" dirty="0">
                <a:ea typeface="Times New Roman"/>
              </a:rPr>
              <a:t> and M. E. Ali, “Detecting Multilabel Sentiment and Emotions from Bangla YouTube Comments,” in 2018 International Conference on Bangla Speech and Language Processing (ICBSLP), 2018, pp. 1–6.</a:t>
            </a:r>
          </a:p>
          <a:p>
            <a:pPr algn="just"/>
            <a:endParaRPr lang="en-US" sz="1600" dirty="0">
              <a:ea typeface="Times New Roma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ea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en-US" dirty="0">
              <a:ea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5" name="Google Shape;775;p3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31"/>
          <p:cNvSpPr txBox="1"/>
          <p:nvPr/>
        </p:nvSpPr>
        <p:spPr>
          <a:xfrm>
            <a:off x="1045080" y="510120"/>
            <a:ext cx="590688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(2/2)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31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778" name="Google Shape;778;p31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9" name="Google Shape;779;p31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0" name="Google Shape;780;p31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1" name="Google Shape;781;p31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2" name="Google Shape;782;p31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3" name="Google Shape;783;p31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4" name="Google Shape;784;p31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5" name="Google Shape;785;p31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6" name="Google Shape;786;p31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7" name="Google Shape;787;p31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8" name="Google Shape;788;p31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89" name="Google Shape;789;p31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0" name="Google Shape;790;p31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91" name="Google Shape;791;p31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792" name="Google Shape;792;p31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3" name="Google Shape;793;p31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4" name="Google Shape;794;p31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5" name="Google Shape;795;p31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6" name="Google Shape;796;p31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7" name="Google Shape;797;p31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8" name="Google Shape;798;p31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99" name="Google Shape;799;p31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0" name="Google Shape;800;p31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1" name="Google Shape;801;p31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2" name="Google Shape;802;p31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3" name="Google Shape;803;p31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4" name="Google Shape;804;p31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5" name="Google Shape;805;p31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806" name="Google Shape;8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p31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C8CC59EA-2B4E-2D66-12CA-AB2963244AC6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16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4" name="Google Shape;8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6" name="Google Shape;816;p32"/>
          <p:cNvGrpSpPr/>
          <p:nvPr/>
        </p:nvGrpSpPr>
        <p:grpSpPr>
          <a:xfrm>
            <a:off x="1438560" y="1873800"/>
            <a:ext cx="974880" cy="942480"/>
            <a:chOff x="1438560" y="1873800"/>
            <a:chExt cx="974880" cy="942480"/>
          </a:xfrm>
        </p:grpSpPr>
        <p:sp>
          <p:nvSpPr>
            <p:cNvPr id="817" name="Google Shape;817;p32"/>
            <p:cNvSpPr/>
            <p:nvPr/>
          </p:nvSpPr>
          <p:spPr>
            <a:xfrm>
              <a:off x="1438560" y="1873800"/>
              <a:ext cx="974880" cy="942480"/>
            </a:xfrm>
            <a:custGeom>
              <a:avLst/>
              <a:gdLst/>
              <a:ahLst/>
              <a:cxnLst/>
              <a:rect l="l" t="t" r="r" b="b"/>
              <a:pathLst>
                <a:path w="15246" h="15247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18" name="Google Shape;818;p32"/>
            <p:cNvSpPr/>
            <p:nvPr/>
          </p:nvSpPr>
          <p:spPr>
            <a:xfrm>
              <a:off x="2069280" y="2294280"/>
              <a:ext cx="111960" cy="117360"/>
            </a:xfrm>
            <a:custGeom>
              <a:avLst/>
              <a:gdLst/>
              <a:ahLst/>
              <a:cxnLst/>
              <a:rect l="l" t="t" r="r" b="b"/>
              <a:pathLst>
                <a:path w="1753" h="1900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19" name="Google Shape;819;p32"/>
            <p:cNvSpPr/>
            <p:nvPr/>
          </p:nvSpPr>
          <p:spPr>
            <a:xfrm>
              <a:off x="1670760" y="2294280"/>
              <a:ext cx="111960" cy="117360"/>
            </a:xfrm>
            <a:custGeom>
              <a:avLst/>
              <a:gdLst/>
              <a:ahLst/>
              <a:cxnLst/>
              <a:rect l="l" t="t" r="r" b="b"/>
              <a:pathLst>
                <a:path w="1753" h="1900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0" name="Google Shape;820;p32"/>
            <p:cNvSpPr/>
            <p:nvPr/>
          </p:nvSpPr>
          <p:spPr>
            <a:xfrm>
              <a:off x="1670760" y="2544120"/>
              <a:ext cx="510840" cy="100800"/>
            </a:xfrm>
            <a:custGeom>
              <a:avLst/>
              <a:gdLst/>
              <a:ahLst/>
              <a:cxnLst/>
              <a:rect l="l" t="t" r="r" b="b"/>
              <a:pathLst>
                <a:path w="7988" h="1632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21" name="Google Shape;821;p32"/>
          <p:cNvSpPr/>
          <p:nvPr/>
        </p:nvSpPr>
        <p:spPr>
          <a:xfrm>
            <a:off x="2872080" y="1571040"/>
            <a:ext cx="3388320" cy="11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D756B0E8-972F-4299-8550-A60E524E5735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045080" y="510120"/>
            <a:ext cx="48012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117" name="Google Shape;117;p16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8" name="Google Shape;118;p16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9" name="Google Shape;119;p16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0" name="Google Shape;120;p16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1" name="Google Shape;121;p16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Google Shape;122;p16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Google Shape;123;p16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16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5" name="Google Shape;125;p16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p16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16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8" name="Google Shape;128;p16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p16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0" name="Google Shape;130;p16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131" name="Google Shape;131;p16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2" name="Google Shape;132;p16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3" name="Google Shape;133;p16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4" name="Google Shape;134;p16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5" name="Google Shape;135;p16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6" name="Google Shape;136;p16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7" name="Google Shape;137;p16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8" name="Google Shape;138;p16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9" name="Google Shape;139;p16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0" name="Google Shape;140;p16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1" name="Google Shape;141;p16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2" name="Google Shape;142;p16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" name="Google Shape;143;p16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4" name="Google Shape;144;p16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6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6"/>
          <p:cNvSpPr txBox="1"/>
          <p:nvPr/>
        </p:nvSpPr>
        <p:spPr>
          <a:xfrm>
            <a:off x="163675" y="1227075"/>
            <a:ext cx="8157384" cy="3303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27025" algn="just">
              <a:lnSpc>
                <a:spcPct val="115000"/>
              </a:lnSpc>
              <a:buSzPts val="1550"/>
              <a:buFont typeface="Roboto"/>
              <a:buChar char="▸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Emotion detection in social media text is crucial for understanding user behavior and sentiment analysis.</a:t>
            </a:r>
            <a:endParaRPr lang="en-US" sz="1600" dirty="0">
              <a:latin typeface="Roboto"/>
              <a:ea typeface="Roboto"/>
              <a:cs typeface="Roboto"/>
            </a:endParaRPr>
          </a:p>
          <a:p>
            <a:pPr marL="457200" indent="-327025" algn="just">
              <a:lnSpc>
                <a:spcPct val="114999"/>
              </a:lnSpc>
              <a:spcBef>
                <a:spcPts val="1500"/>
              </a:spcBef>
              <a:buSzPts val="1550"/>
              <a:buFont typeface="Roboto"/>
              <a:buChar char="▸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Limited</a:t>
            </a:r>
            <a:r>
              <a:rPr lang="en-US" sz="1600" dirty="0">
                <a:latin typeface="Roboto"/>
                <a:ea typeface="Roboto"/>
                <a:cs typeface="Roboto"/>
              </a:rPr>
              <a:t>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research </a:t>
            </a:r>
            <a:r>
              <a:rPr lang="en-US" sz="1600" dirty="0">
                <a:latin typeface="Roboto"/>
                <a:ea typeface="Roboto"/>
                <a:cs typeface="Roboto"/>
              </a:rPr>
              <a:t>exists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on emotion </a:t>
            </a:r>
            <a:r>
              <a:rPr lang="en-US" sz="1600" dirty="0">
                <a:latin typeface="Roboto"/>
                <a:ea typeface="Roboto"/>
                <a:cs typeface="Roboto"/>
              </a:rPr>
              <a:t>dynamics 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in bangla social media.</a:t>
            </a:r>
            <a:endParaRPr lang="en-US" sz="1600"/>
          </a:p>
          <a:p>
            <a:pPr marL="457200" indent="-327025" algn="just">
              <a:lnSpc>
                <a:spcPct val="114999"/>
              </a:lnSpc>
              <a:spcBef>
                <a:spcPts val="1500"/>
              </a:spcBef>
              <a:buSzPts val="1550"/>
              <a:buFont typeface="Roboto"/>
              <a:buChar char="▸"/>
            </a:pPr>
            <a:r>
              <a:rPr lang="en-US" sz="1600" dirty="0">
                <a:latin typeface="Roboto"/>
                <a:ea typeface="Roboto"/>
                <a:cs typeface="Roboto"/>
              </a:rPr>
              <a:t>Improved emotion detection algorithms can enhance sentiment analysis and content moderation.</a:t>
            </a:r>
            <a:endParaRPr lang="en-US" sz="1600"/>
          </a:p>
          <a:p>
            <a:pPr marL="457200" indent="-327025" algn="just">
              <a:lnSpc>
                <a:spcPct val="114999"/>
              </a:lnSpc>
              <a:spcBef>
                <a:spcPts val="1500"/>
              </a:spcBef>
              <a:buSzPts val="1550"/>
              <a:buFont typeface="Roboto"/>
              <a:buChar char="▸"/>
            </a:pPr>
            <a:r>
              <a:rPr lang="en-US" sz="1600" dirty="0">
                <a:latin typeface="Roboto"/>
                <a:ea typeface="Roboto"/>
                <a:cs typeface="Roboto"/>
              </a:rPr>
              <a:t>This research aims to fill the research gap and improve emotion detection in bangla social media.</a:t>
            </a:r>
            <a:endParaRPr lang="en-US" sz="1600" dirty="0"/>
          </a:p>
          <a:p>
            <a:pPr marL="457200" indent="-327025" algn="just">
              <a:lnSpc>
                <a:spcPct val="114999"/>
              </a:lnSpc>
              <a:spcBef>
                <a:spcPts val="1500"/>
              </a:spcBef>
              <a:buSzPts val="1550"/>
              <a:buFont typeface="Roboto"/>
              <a:buChar char="▸"/>
            </a:pPr>
            <a:endParaRPr lang="en-US" sz="155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457200" lvl="0" indent="-327025" algn="just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SzPts val="1550"/>
              <a:buFont typeface="Roboto"/>
              <a:buChar char="▸"/>
            </a:pPr>
            <a:endParaRPr lang="en-US" sz="1550" dirty="0">
              <a:latin typeface="Roboto"/>
              <a:ea typeface="Roboto"/>
              <a:cs typeface="Roboto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0;p14">
            <a:extLst>
              <a:ext uri="{FF2B5EF4-FFF2-40B4-BE49-F238E27FC236}">
                <a16:creationId xmlns:a16="http://schemas.microsoft.com/office/drawing/2014/main" id="{25C680DA-B146-C651-54F7-7D09B0E35252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687583" y="1170720"/>
            <a:ext cx="7655386" cy="36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 algn="just">
              <a:lnSpc>
                <a:spcPct val="115000"/>
              </a:lnSpc>
              <a:buClr>
                <a:srgbClr val="171717"/>
              </a:buClr>
              <a:buSzPts val="1600"/>
              <a:buChar char="▸"/>
            </a:pPr>
            <a:r>
              <a:rPr lang="en-US" sz="1600" dirty="0"/>
              <a:t>The popularity and impact of social media in the bangla-speaking population have increased significantly.</a:t>
            </a:r>
            <a:endParaRPr lang="en-US" sz="1600" i="0" u="none" strike="noStrike" cap="none" dirty="0">
              <a:solidFill>
                <a:srgbClr val="000000"/>
              </a:solidFill>
            </a:endParaRPr>
          </a:p>
          <a:p>
            <a:pPr marL="457200" indent="-330200" algn="just">
              <a:lnSpc>
                <a:spcPct val="114999"/>
              </a:lnSpc>
              <a:spcBef>
                <a:spcPts val="1500"/>
              </a:spcBef>
              <a:buClr>
                <a:srgbClr val="171717"/>
              </a:buClr>
              <a:buSzPts val="1600"/>
              <a:buChar char="▸"/>
            </a:pPr>
            <a:r>
              <a:rPr lang="en-US" sz="1600" dirty="0"/>
              <a:t>Accurate emotion detection is essential for market research, public sentiment analysis, and personalized user experiences.</a:t>
            </a:r>
          </a:p>
          <a:p>
            <a:pPr marL="457200" indent="-330200" algn="just">
              <a:lnSpc>
                <a:spcPct val="114999"/>
              </a:lnSpc>
              <a:spcBef>
                <a:spcPts val="1500"/>
              </a:spcBef>
              <a:buClr>
                <a:srgbClr val="171717"/>
              </a:buClr>
              <a:buSzPts val="1600"/>
              <a:buChar char="▸"/>
            </a:pPr>
            <a:r>
              <a:rPr lang="en-US" sz="1600" dirty="0"/>
              <a:t>Emotion detection algorithms often struggle with accurately identifying emotions in text due to the dynamic and complex nature of emotions</a:t>
            </a:r>
            <a:endParaRPr lang="en-US" sz="16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045080" y="51012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198" name="Google Shape;198;p18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9" name="Google Shape;199;p18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0" name="Google Shape;200;p18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1" name="Google Shape;201;p18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2" name="Google Shape;202;p18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3" name="Google Shape;203;p18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4" name="Google Shape;204;p18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5" name="Google Shape;205;p18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6" name="Google Shape;206;p18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7" name="Google Shape;207;p18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8" name="Google Shape;208;p18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9" name="Google Shape;209;p18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0" name="Google Shape;210;p18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1" name="Google Shape;211;p18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212" name="Google Shape;212;p18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3" name="Google Shape;213;p18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4" name="Google Shape;214;p18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" name="Google Shape;215;p18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6" name="Google Shape;216;p18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7" name="Google Shape;217;p18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8" name="Google Shape;218;p18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9" name="Google Shape;219;p18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0" name="Google Shape;220;p18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1" name="Google Shape;221;p18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2" name="Google Shape;222;p18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3" name="Google Shape;223;p18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4" name="Google Shape;224;p18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5" name="Google Shape;225;p18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8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777BC4D-05B6-870F-9694-5D67C2789209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/>
        </p:nvSpPr>
        <p:spPr>
          <a:xfrm>
            <a:off x="676800" y="1170725"/>
            <a:ext cx="68808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/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of this research is trying to develop a method that 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nvestigat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 social media text 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haracteristics to 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emotions.</a:t>
            </a:r>
            <a:endParaRPr lang="en-US" sz="1600" b="1">
              <a:solidFill>
                <a:schemeClr val="dk1"/>
              </a:solidFill>
              <a:highlight>
                <a:srgbClr val="1C1F20"/>
              </a:highlight>
              <a:latin typeface="Roboto"/>
              <a:ea typeface="Roboto"/>
              <a:cs typeface="Roboto"/>
            </a:endParaRPr>
          </a:p>
          <a:p>
            <a:pPr marL="127000" algn="just"/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127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</a:t>
            </a:r>
            <a:r>
              <a:rPr lang="en-US" sz="16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goal following objectives must be achieved:</a:t>
            </a:r>
            <a:endParaRPr sz="16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335915" algn="just">
              <a:spcBef>
                <a:spcPts val="601"/>
              </a:spcBef>
              <a:buClr>
                <a:schemeClr val="dk1"/>
              </a:buClr>
              <a:buSzPts val="1500"/>
              <a:buFont typeface="Arial"/>
              <a:buChar char="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emotion dynamics in bangla social media text.</a:t>
            </a:r>
            <a:endParaRPr lang="en-US" sz="16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335915" algn="just">
              <a:spcBef>
                <a:spcPts val="601"/>
              </a:spcBef>
              <a:buClr>
                <a:schemeClr val="dk1"/>
              </a:buClr>
              <a:buSzPts val="1500"/>
              <a:buFont typeface="Arial"/>
              <a:buChar char="▸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effectiveness of the proposed approach through experiments.</a:t>
            </a:r>
            <a:endParaRPr lang="en-US" sz="1600">
              <a:solidFill>
                <a:schemeClr val="dk1"/>
              </a:solidFill>
            </a:endParaRPr>
          </a:p>
          <a:p>
            <a:pPr marL="457200" indent="-335915" algn="just">
              <a:spcBef>
                <a:spcPts val="601"/>
              </a:spcBef>
              <a:buClr>
                <a:schemeClr val="dk1"/>
              </a:buClr>
              <a:buSzPts val="1500"/>
              <a:buFont typeface="Arial"/>
              <a:buChar char="▸"/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To develop a machine learning model for emotion detection in bangla social media text.</a:t>
            </a:r>
          </a:p>
          <a:p>
            <a:pPr marL="457200" indent="-335915" algn="just">
              <a:spcBef>
                <a:spcPts val="601"/>
              </a:spcBef>
              <a:buClr>
                <a:schemeClr val="dk1"/>
              </a:buClr>
              <a:buSzPts val="1500"/>
              <a:buFont typeface="Arial"/>
              <a:buChar char="▸"/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To evaluate the performance of the developed model and compare it with existing models.</a:t>
            </a:r>
            <a:endParaRPr lang="en-US" sz="1600">
              <a:solidFill>
                <a:schemeClr val="dk1"/>
              </a:solidFill>
            </a:endParaRPr>
          </a:p>
          <a:p>
            <a:pPr marL="457200" marR="0" lvl="0" indent="-335915" algn="just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▸"/>
            </a:pPr>
            <a:endParaRPr lang="en-US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1045080" y="510120"/>
            <a:ext cx="480132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276" name="Google Shape;276;p20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7" name="Google Shape;277;p20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8" name="Google Shape;278;p20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9" name="Google Shape;279;p20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0" name="Google Shape;280;p20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1" name="Google Shape;281;p20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2" name="Google Shape;282;p20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3" name="Google Shape;283;p20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4" name="Google Shape;284;p20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5" name="Google Shape;285;p20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" name="Google Shape;286;p20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7" name="Google Shape;287;p20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8" name="Google Shape;288;p20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89" name="Google Shape;289;p20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290" name="Google Shape;290;p20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1" name="Google Shape;291;p20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2" name="Google Shape;292;p20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3" name="Google Shape;293;p20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5" name="Google Shape;295;p20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6" name="Google Shape;296;p20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20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8" name="Google Shape;298;p20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9" name="Google Shape;299;p20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20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1" name="Google Shape;301;p20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2" name="Google Shape;302;p20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3" name="Google Shape;303;p20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20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EB814DEB-4AB3-6924-6898-FA4AE109D80A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045080" y="510120"/>
            <a:ext cx="5906880" cy="40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Analysis of the Related Works (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1/5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531000" y="500400"/>
            <a:ext cx="315000" cy="446760"/>
            <a:chOff x="531000" y="500400"/>
            <a:chExt cx="315000" cy="446760"/>
          </a:xfrm>
        </p:grpSpPr>
        <p:sp>
          <p:nvSpPr>
            <p:cNvPr id="315" name="Google Shape;315;p21"/>
            <p:cNvSpPr/>
            <p:nvPr/>
          </p:nvSpPr>
          <p:spPr>
            <a:xfrm>
              <a:off x="531000" y="558720"/>
              <a:ext cx="315000" cy="38844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6" name="Google Shape;316;p21"/>
            <p:cNvSpPr/>
            <p:nvPr/>
          </p:nvSpPr>
          <p:spPr>
            <a:xfrm>
              <a:off x="67680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" name="Google Shape;317;p21"/>
            <p:cNvSpPr/>
            <p:nvPr/>
          </p:nvSpPr>
          <p:spPr>
            <a:xfrm>
              <a:off x="60732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8" name="Google Shape;318;p21"/>
            <p:cNvSpPr/>
            <p:nvPr/>
          </p:nvSpPr>
          <p:spPr>
            <a:xfrm>
              <a:off x="5378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9" name="Google Shape;319;p21"/>
            <p:cNvSpPr/>
            <p:nvPr/>
          </p:nvSpPr>
          <p:spPr>
            <a:xfrm>
              <a:off x="553680" y="790920"/>
              <a:ext cx="11232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0" name="Google Shape;320;p21"/>
            <p:cNvSpPr/>
            <p:nvPr/>
          </p:nvSpPr>
          <p:spPr>
            <a:xfrm>
              <a:off x="553680" y="74448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1" name="Google Shape;321;p21"/>
            <p:cNvSpPr/>
            <p:nvPr/>
          </p:nvSpPr>
          <p:spPr>
            <a:xfrm>
              <a:off x="553680" y="69840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2" name="Google Shape;322;p21"/>
            <p:cNvSpPr/>
            <p:nvPr/>
          </p:nvSpPr>
          <p:spPr>
            <a:xfrm>
              <a:off x="553680" y="651960"/>
              <a:ext cx="2145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3" name="Google Shape;323;p21"/>
            <p:cNvSpPr/>
            <p:nvPr/>
          </p:nvSpPr>
          <p:spPr>
            <a:xfrm>
              <a:off x="746640" y="525240"/>
              <a:ext cx="37440" cy="3744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4" name="Google Shape;324;p21"/>
            <p:cNvSpPr/>
            <p:nvPr/>
          </p:nvSpPr>
          <p:spPr>
            <a:xfrm>
              <a:off x="5576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5" name="Google Shape;325;p21"/>
            <p:cNvSpPr/>
            <p:nvPr/>
          </p:nvSpPr>
          <p:spPr>
            <a:xfrm>
              <a:off x="62712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6" name="Google Shape;326;p21"/>
            <p:cNvSpPr/>
            <p:nvPr/>
          </p:nvSpPr>
          <p:spPr>
            <a:xfrm>
              <a:off x="69696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7" name="Google Shape;327;p21"/>
            <p:cNvSpPr/>
            <p:nvPr/>
          </p:nvSpPr>
          <p:spPr>
            <a:xfrm>
              <a:off x="766440" y="500400"/>
              <a:ext cx="36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28" name="Google Shape;328;p21"/>
          <p:cNvGrpSpPr/>
          <p:nvPr/>
        </p:nvGrpSpPr>
        <p:grpSpPr>
          <a:xfrm>
            <a:off x="713520" y="447120"/>
            <a:ext cx="311400" cy="408960"/>
            <a:chOff x="713520" y="447120"/>
            <a:chExt cx="311400" cy="408960"/>
          </a:xfrm>
        </p:grpSpPr>
        <p:sp>
          <p:nvSpPr>
            <p:cNvPr id="329" name="Google Shape;329;p21"/>
            <p:cNvSpPr/>
            <p:nvPr/>
          </p:nvSpPr>
          <p:spPr>
            <a:xfrm>
              <a:off x="738720" y="500400"/>
              <a:ext cx="286200" cy="35568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0" name="Google Shape;330;p21"/>
            <p:cNvSpPr/>
            <p:nvPr/>
          </p:nvSpPr>
          <p:spPr>
            <a:xfrm>
              <a:off x="713520" y="466560"/>
              <a:ext cx="288000" cy="35568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1" name="Google Shape;331;p21"/>
            <p:cNvSpPr/>
            <p:nvPr/>
          </p:nvSpPr>
          <p:spPr>
            <a:xfrm>
              <a:off x="871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2" name="Google Shape;332;p21"/>
            <p:cNvSpPr/>
            <p:nvPr/>
          </p:nvSpPr>
          <p:spPr>
            <a:xfrm>
              <a:off x="80784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3" name="Google Shape;333;p21"/>
            <p:cNvSpPr/>
            <p:nvPr/>
          </p:nvSpPr>
          <p:spPr>
            <a:xfrm>
              <a:off x="74448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4" name="Google Shape;334;p21"/>
            <p:cNvSpPr/>
            <p:nvPr/>
          </p:nvSpPr>
          <p:spPr>
            <a:xfrm>
              <a:off x="758880" y="713160"/>
              <a:ext cx="101880" cy="36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5" name="Google Shape;335;p21"/>
            <p:cNvSpPr/>
            <p:nvPr/>
          </p:nvSpPr>
          <p:spPr>
            <a:xfrm>
              <a:off x="758880" y="67068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6" name="Google Shape;336;p21"/>
            <p:cNvSpPr/>
            <p:nvPr/>
          </p:nvSpPr>
          <p:spPr>
            <a:xfrm>
              <a:off x="758880" y="62820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7" name="Google Shape;337;p21"/>
            <p:cNvSpPr/>
            <p:nvPr/>
          </p:nvSpPr>
          <p:spPr>
            <a:xfrm>
              <a:off x="758880" y="585720"/>
              <a:ext cx="194760" cy="36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8" name="Google Shape;338;p21"/>
            <p:cNvSpPr/>
            <p:nvPr/>
          </p:nvSpPr>
          <p:spPr>
            <a:xfrm>
              <a:off x="934200" y="4701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9" name="Google Shape;339;p21"/>
            <p:cNvSpPr/>
            <p:nvPr/>
          </p:nvSpPr>
          <p:spPr>
            <a:xfrm>
              <a:off x="762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0" name="Google Shape;340;p21"/>
            <p:cNvSpPr/>
            <p:nvPr/>
          </p:nvSpPr>
          <p:spPr>
            <a:xfrm>
              <a:off x="82584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1" name="Google Shape;341;p21"/>
            <p:cNvSpPr/>
            <p:nvPr/>
          </p:nvSpPr>
          <p:spPr>
            <a:xfrm>
              <a:off x="88920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2" name="Google Shape;342;p21"/>
            <p:cNvSpPr/>
            <p:nvPr/>
          </p:nvSpPr>
          <p:spPr>
            <a:xfrm>
              <a:off x="952560" y="447120"/>
              <a:ext cx="360" cy="388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1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17474188-179D-F563-F5EF-C5E5E5B08537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51;p22">
            <a:extLst>
              <a:ext uri="{FF2B5EF4-FFF2-40B4-BE49-F238E27FC236}">
                <a16:creationId xmlns:a16="http://schemas.microsoft.com/office/drawing/2014/main" id="{07615296-0E92-AED8-47A4-EECE385EDC16}"/>
              </a:ext>
            </a:extLst>
          </p:cNvPr>
          <p:cNvSpPr txBox="1"/>
          <p:nvPr/>
        </p:nvSpPr>
        <p:spPr>
          <a:xfrm>
            <a:off x="256263" y="965848"/>
            <a:ext cx="8443006" cy="235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Title:</a:t>
            </a:r>
            <a:r>
              <a:rPr lang="en-US" sz="1600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 labeling emotion in bengali blog corpus – A fine grained tagging at sentence level [1]</a:t>
            </a: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Achievement: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901700" indent="-285750" algn="just">
              <a:spcBef>
                <a:spcPts val="600"/>
              </a:spcBef>
              <a:buClr>
                <a:srgbClr val="171717"/>
              </a:buClr>
              <a:buSzPts val="1100"/>
              <a:buChar char="•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In this paper, authors aimed at doing manual annotations of sentence-level text from web-based bengali blog corpus</a:t>
            </a:r>
          </a:p>
          <a:p>
            <a:pPr marL="901700" indent="-285750" algn="just">
              <a:spcBef>
                <a:spcPts val="600"/>
              </a:spcBef>
              <a:buClr>
                <a:srgbClr val="171717"/>
              </a:buClr>
              <a:buSzPts val="110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They used 1200 training instances</a:t>
            </a:r>
          </a:p>
          <a:p>
            <a:pPr marL="901700" indent="-285750" algn="just">
              <a:spcBef>
                <a:spcPts val="600"/>
              </a:spcBef>
              <a:buClr>
                <a:srgbClr val="171717"/>
              </a:buClr>
              <a:buSzPts val="110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The conditional random fields (CRF) classifier gave them an average accuracy score of 58.7% </a:t>
            </a:r>
          </a:p>
          <a:p>
            <a:pPr marL="901700" indent="-285750" algn="just">
              <a:spcBef>
                <a:spcPts val="600"/>
              </a:spcBef>
              <a:buClr>
                <a:srgbClr val="171717"/>
              </a:buClr>
              <a:buSzPts val="110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Support vector machine (SVM) managed to get them to 70.4%. </a:t>
            </a:r>
            <a:endParaRPr lang="en-US">
              <a:solidFill>
                <a:schemeClr val="tx1"/>
              </a:solidFill>
            </a:endParaRPr>
          </a:p>
          <a:p>
            <a:pPr marL="615950" algn="just">
              <a:spcBef>
                <a:spcPts val="600"/>
              </a:spcBef>
              <a:buClr>
                <a:srgbClr val="171717"/>
              </a:buClr>
              <a:buSzPts val="1100"/>
            </a:pPr>
            <a:endParaRPr lang="en-US" sz="1600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7EC92-B753-786B-3BEB-2C47E311D3C6}"/>
              </a:ext>
            </a:extLst>
          </p:cNvPr>
          <p:cNvSpPr txBox="1"/>
          <p:nvPr/>
        </p:nvSpPr>
        <p:spPr>
          <a:xfrm>
            <a:off x="763438" y="3432235"/>
            <a:ext cx="78327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729"/>
                </a:solidFill>
                <a:cs typeface="Segoe UI"/>
              </a:rPr>
              <a:t>Limitation:</a:t>
            </a:r>
            <a:r>
              <a:rPr lang="en-US" dirty="0">
                <a:solidFill>
                  <a:srgbClr val="202729"/>
                </a:solidFill>
                <a:cs typeface="Segoe UI"/>
              </a:rPr>
              <a:t>​</a:t>
            </a:r>
          </a:p>
          <a:p>
            <a:pPr lvl="2">
              <a:buChar char="•"/>
            </a:pPr>
            <a:r>
              <a:rPr lang="en-US" dirty="0">
                <a:solidFill>
                  <a:srgbClr val="202729"/>
                </a:solidFill>
              </a:rPr>
              <a:t>Annotate limited class of  emotions​</a:t>
            </a:r>
          </a:p>
          <a:p>
            <a:pPr lvl="2">
              <a:buChar char="•"/>
            </a:pPr>
            <a:r>
              <a:rPr lang="en-US" dirty="0">
                <a:solidFill>
                  <a:schemeClr val="tx1"/>
                </a:solidFill>
              </a:rPr>
              <a:t>Accuracy was less for CRF and SVM also got unsmart point by 70.4%</a:t>
            </a:r>
          </a:p>
          <a:p>
            <a:pPr lvl="2">
              <a:buChar char="•"/>
            </a:pPr>
            <a:r>
              <a:rPr lang="en-US" dirty="0">
                <a:solidFill>
                  <a:srgbClr val="202729"/>
                </a:solidFill>
              </a:rPr>
              <a:t>They used the single source for collecting dada that affect the experiment as well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418008" y="1170725"/>
            <a:ext cx="8443006" cy="235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Title:</a:t>
            </a: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 document level emotion detection from bangla text using machine learning techniques[2]</a:t>
            </a: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Achievement: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The paper proposes a new dataset containing bangla documents with annotation of three emotions- happy, sad and angry. </a:t>
            </a: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They used naive bayes classifier, stemmer, POS tagger, n-grams, and word frequency-inverse document frequency analysis (</a:t>
            </a:r>
            <a:r>
              <a:rPr lang="en-US" err="1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tf-idf</a:t>
            </a: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) to extract multi-class emotions from bangla text</a:t>
            </a: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Using multinomial naive bayes classifier has given the best performance on the test set and </a:t>
            </a:r>
            <a:r>
              <a:rPr lang="en-US" err="1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 achieve accuracy 68.27%.</a:t>
            </a:r>
          </a:p>
          <a:p>
            <a:pPr marL="615950" algn="just">
              <a:spcBef>
                <a:spcPts val="600"/>
              </a:spcBef>
              <a:buClr>
                <a:srgbClr val="171717"/>
              </a:buClr>
              <a:buSzPts val="1100"/>
            </a:pPr>
            <a:endParaRPr lang="en-US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Analysis of the Related Works (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2/5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355" name="Google Shape;355;p22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6" name="Google Shape;356;p22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7" name="Google Shape;357;p22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8" name="Google Shape;358;p22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59" name="Google Shape;359;p22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0" name="Google Shape;360;p22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1" name="Google Shape;361;p22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2" name="Google Shape;362;p22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3" name="Google Shape;363;p22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4" name="Google Shape;364;p22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5" name="Google Shape;365;p22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6" name="Google Shape;366;p22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7" name="Google Shape;367;p22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68" name="Google Shape;368;p22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369" name="Google Shape;369;p22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0" name="Google Shape;370;p22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2" name="Google Shape;372;p22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3" name="Google Shape;373;p22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4" name="Google Shape;374;p22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5" name="Google Shape;375;p22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7" name="Google Shape;377;p22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8" name="Google Shape;378;p22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0" name="Google Shape;380;p22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1" name="Google Shape;381;p22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2" name="Google Shape;382;p22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22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88F88EA1-2CAE-1CFF-D670-009D269F0307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4780C-7695-2C43-F8D4-72F5188EB3DF}"/>
              </a:ext>
            </a:extLst>
          </p:cNvPr>
          <p:cNvSpPr txBox="1"/>
          <p:nvPr/>
        </p:nvSpPr>
        <p:spPr>
          <a:xfrm>
            <a:off x="526211" y="3518499"/>
            <a:ext cx="835036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Limitation:</a:t>
            </a:r>
          </a:p>
          <a:p>
            <a:pPr marL="285750" lvl="2" indent="-285750">
              <a:buFont typeface="Wingdings"/>
              <a:buChar char="ü"/>
            </a:pPr>
            <a:r>
              <a:rPr lang="en-US" dirty="0"/>
              <a:t>Annotate only 3 emotions</a:t>
            </a:r>
            <a:endParaRPr lang="en-US"/>
          </a:p>
          <a:p>
            <a:pPr marL="285750" lvl="2" indent="-285750">
              <a:buFont typeface="Wingdings"/>
              <a:buChar char="ü"/>
            </a:pPr>
            <a:r>
              <a:rPr lang="en-US" dirty="0"/>
              <a:t>Accuracy was not good enough</a:t>
            </a:r>
            <a:endParaRPr lang="en-US"/>
          </a:p>
          <a:p>
            <a:pPr marL="285750" lvl="2" indent="-285750">
              <a:buFont typeface="Wingdings"/>
              <a:buChar char="ü"/>
            </a:pPr>
            <a:r>
              <a:rPr lang="en-US" dirty="0"/>
              <a:t>Use less data-preprocessing method</a:t>
            </a:r>
          </a:p>
          <a:p>
            <a:pPr marL="285750" lvl="2" indent="-285750">
              <a:buFont typeface="Wingdings"/>
              <a:buChar char="ü"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/>
        </p:nvSpPr>
        <p:spPr>
          <a:xfrm>
            <a:off x="612102" y="1494216"/>
            <a:ext cx="6394234" cy="27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Achievement: </a:t>
            </a:r>
            <a:endParaRPr lang="en-US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298450" lvl="1" indent="-171450" algn="just">
              <a:spcBef>
                <a:spcPts val="600"/>
              </a:spcBef>
              <a:buChar char="•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multinomial naïve bayes (NB) classifier to detect emotion</a:t>
            </a:r>
            <a:endParaRPr lang="en-US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298450" lvl="1" indent="-171450" algn="just">
              <a:spcBef>
                <a:spcPts val="600"/>
              </a:spcBef>
              <a:buChar char="•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They were able to gain an overall accuracy score of 78.6% using MNB and 71.6% using SVM</a:t>
            </a:r>
          </a:p>
          <a:p>
            <a:pPr marL="298450" lvl="1" indent="-171450" algn="just">
              <a:spcBef>
                <a:spcPts val="600"/>
              </a:spcBef>
              <a:buChar char="•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We only considered 4200 comments of three emotion classes - happy, sad and angry.</a:t>
            </a:r>
          </a:p>
          <a:p>
            <a:pPr marL="298450" lvl="1" indent="-171450" algn="just">
              <a:spcBef>
                <a:spcPts val="600"/>
              </a:spcBef>
              <a:buChar char="•"/>
            </a:pPr>
            <a:endParaRPr lang="en-US" dirty="0">
              <a:solidFill>
                <a:srgbClr val="1717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Limitation:</a:t>
            </a: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dataset to conduct the experiment.</a:t>
            </a:r>
            <a:endParaRPr lang="en-US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Limited dataset affect the prediction and accuracy of the model</a:t>
            </a:r>
          </a:p>
          <a:p>
            <a:pPr marL="914400" indent="-298450" algn="just">
              <a:spcBef>
                <a:spcPts val="600"/>
              </a:spcBef>
              <a:buClr>
                <a:srgbClr val="171717"/>
              </a:buClr>
              <a:buSzPts val="1100"/>
              <a:buFont typeface="Times New Roman"/>
              <a:buChar char="▪"/>
            </a:pPr>
            <a:r>
              <a:rPr lang="en-US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</a:rPr>
              <a:t>System only detect three class of emotion </a:t>
            </a:r>
          </a:p>
        </p:txBody>
      </p:sp>
      <p:sp>
        <p:nvSpPr>
          <p:cNvPr id="392" name="Google Shape;392;p23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Analysis of the Related Works (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3/5)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3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395" name="Google Shape;395;p23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96" name="Google Shape;396;p23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97" name="Google Shape;397;p23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98" name="Google Shape;398;p23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99" name="Google Shape;399;p23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0" name="Google Shape;400;p23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1" name="Google Shape;401;p23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2" name="Google Shape;402;p23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3" name="Google Shape;403;p23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4" name="Google Shape;404;p23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5" name="Google Shape;405;p23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6" name="Google Shape;406;p23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07" name="Google Shape;407;p23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8" name="Google Shape;408;p23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09" name="Google Shape;409;p23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0" name="Google Shape;410;p23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1" name="Google Shape;411;p23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2" name="Google Shape;412;p23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3" name="Google Shape;413;p23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4" name="Google Shape;414;p23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5" name="Google Shape;415;p23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6" name="Google Shape;416;p23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7" name="Google Shape;417;p23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8" name="Google Shape;418;p23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9" name="Google Shape;419;p23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0" name="Google Shape;420;p23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1" name="Google Shape;421;p23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2" name="Google Shape;422;p23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23" name="Google Shape;4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3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7C068FFF-B8C8-DD9C-2D06-45B9672A72D3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967EC-EBE1-A83B-7E79-D8862307C89A}"/>
              </a:ext>
            </a:extLst>
          </p:cNvPr>
          <p:cNvSpPr txBox="1"/>
          <p:nvPr/>
        </p:nvSpPr>
        <p:spPr>
          <a:xfrm>
            <a:off x="709523" y="1124669"/>
            <a:ext cx="74230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Title: </a:t>
            </a:r>
            <a:r>
              <a:rPr lang="en-US" dirty="0"/>
              <a:t>emotion detection from bangla text corpus using naïve bayes classifier[3]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/>
        </p:nvSpPr>
        <p:spPr>
          <a:xfrm>
            <a:off x="687583" y="1494215"/>
            <a:ext cx="6394234" cy="253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algn="just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rgbClr val="17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Achievement: </a:t>
            </a:r>
            <a:endParaRPr lang="en-US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  <a:p>
            <a:pPr marL="298450" indent="-171450" algn="just">
              <a:spcBef>
                <a:spcPts val="600"/>
              </a:spcBef>
              <a:buFont typeface="Wingdings"/>
              <a:buChar char="§"/>
            </a:pPr>
            <a:r>
              <a:rPr lang="en-US" dirty="0">
                <a:solidFill>
                  <a:srgbClr val="171717"/>
                </a:solidFill>
                <a:latin typeface="Times New Roman"/>
                <a:cs typeface="Times New Roman"/>
              </a:rPr>
              <a:t>They used convolutional neural network(cnn) architecture to train the model that can classify positive and negative sentiment </a:t>
            </a:r>
            <a:endParaRPr lang="en-US" dirty="0"/>
          </a:p>
          <a:p>
            <a:pPr marL="298450" indent="-171450" algn="just">
              <a:spcBef>
                <a:spcPts val="600"/>
              </a:spcBef>
              <a:buFont typeface="Wingdings"/>
              <a:buChar char="§"/>
            </a:pPr>
            <a:r>
              <a:rPr lang="en-US" dirty="0">
                <a:solidFill>
                  <a:srgbClr val="171717"/>
                </a:solidFill>
                <a:latin typeface="Times New Roman"/>
                <a:cs typeface="Times New Roman"/>
              </a:rPr>
              <a:t>Achieved an accuracy of 99.87%</a:t>
            </a:r>
            <a:endParaRPr lang="en-US" dirty="0"/>
          </a:p>
          <a:p>
            <a:pPr marL="127000" algn="just">
              <a:spcBef>
                <a:spcPts val="600"/>
              </a:spcBef>
            </a:pPr>
            <a:endParaRPr lang="en-US" sz="1200" dirty="0">
              <a:solidFill>
                <a:srgbClr val="171717"/>
              </a:solidFill>
              <a:ea typeface="Times New Roman"/>
              <a:cs typeface="Times New Roman"/>
            </a:endParaRP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171717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854316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1045080" y="510120"/>
            <a:ext cx="5907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Analysis of the Related Works (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4/5)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4"/>
          <p:cNvGrpSpPr/>
          <p:nvPr/>
        </p:nvGrpSpPr>
        <p:grpSpPr>
          <a:xfrm>
            <a:off x="531000" y="500400"/>
            <a:ext cx="315004" cy="446752"/>
            <a:chOff x="531000" y="500400"/>
            <a:chExt cx="315004" cy="446752"/>
          </a:xfrm>
        </p:grpSpPr>
        <p:sp>
          <p:nvSpPr>
            <p:cNvPr id="435" name="Google Shape;435;p24"/>
            <p:cNvSpPr/>
            <p:nvPr/>
          </p:nvSpPr>
          <p:spPr>
            <a:xfrm>
              <a:off x="531000" y="558720"/>
              <a:ext cx="315004" cy="388432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6" name="Google Shape;436;p24"/>
            <p:cNvSpPr/>
            <p:nvPr/>
          </p:nvSpPr>
          <p:spPr>
            <a:xfrm>
              <a:off x="67680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7" name="Google Shape;437;p24"/>
            <p:cNvSpPr/>
            <p:nvPr/>
          </p:nvSpPr>
          <p:spPr>
            <a:xfrm>
              <a:off x="60732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8" name="Google Shape;438;p24"/>
            <p:cNvSpPr/>
            <p:nvPr/>
          </p:nvSpPr>
          <p:spPr>
            <a:xfrm>
              <a:off x="537840" y="525240"/>
              <a:ext cx="37439" cy="37441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9" name="Google Shape;439;p24"/>
            <p:cNvSpPr/>
            <p:nvPr/>
          </p:nvSpPr>
          <p:spPr>
            <a:xfrm>
              <a:off x="553680" y="790920"/>
              <a:ext cx="112317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" name="Google Shape;440;p24"/>
            <p:cNvSpPr/>
            <p:nvPr/>
          </p:nvSpPr>
          <p:spPr>
            <a:xfrm>
              <a:off x="553680" y="74448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1" name="Google Shape;441;p24"/>
            <p:cNvSpPr/>
            <p:nvPr/>
          </p:nvSpPr>
          <p:spPr>
            <a:xfrm>
              <a:off x="553680" y="69840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2" name="Google Shape;442;p24"/>
            <p:cNvSpPr/>
            <p:nvPr/>
          </p:nvSpPr>
          <p:spPr>
            <a:xfrm>
              <a:off x="553680" y="651960"/>
              <a:ext cx="214553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3" name="Google Shape;443;p24"/>
            <p:cNvSpPr/>
            <p:nvPr/>
          </p:nvSpPr>
          <p:spPr>
            <a:xfrm>
              <a:off x="746640" y="525240"/>
              <a:ext cx="37441" cy="3744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4" name="Google Shape;444;p24"/>
            <p:cNvSpPr/>
            <p:nvPr/>
          </p:nvSpPr>
          <p:spPr>
            <a:xfrm>
              <a:off x="5576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5" name="Google Shape;445;p24"/>
            <p:cNvSpPr/>
            <p:nvPr/>
          </p:nvSpPr>
          <p:spPr>
            <a:xfrm>
              <a:off x="62712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6" name="Google Shape;446;p24"/>
            <p:cNvSpPr/>
            <p:nvPr/>
          </p:nvSpPr>
          <p:spPr>
            <a:xfrm>
              <a:off x="69696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7" name="Google Shape;447;p24"/>
            <p:cNvSpPr/>
            <p:nvPr/>
          </p:nvSpPr>
          <p:spPr>
            <a:xfrm>
              <a:off x="766440" y="500400"/>
              <a:ext cx="300" cy="42480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2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48" name="Google Shape;448;p24"/>
          <p:cNvGrpSpPr/>
          <p:nvPr/>
        </p:nvGrpSpPr>
        <p:grpSpPr>
          <a:xfrm>
            <a:off x="713520" y="447120"/>
            <a:ext cx="311401" cy="408950"/>
            <a:chOff x="713520" y="447120"/>
            <a:chExt cx="311401" cy="408950"/>
          </a:xfrm>
        </p:grpSpPr>
        <p:sp>
          <p:nvSpPr>
            <p:cNvPr id="449" name="Google Shape;449;p24"/>
            <p:cNvSpPr/>
            <p:nvPr/>
          </p:nvSpPr>
          <p:spPr>
            <a:xfrm>
              <a:off x="738720" y="500400"/>
              <a:ext cx="286201" cy="355670"/>
            </a:xfrm>
            <a:custGeom>
              <a:avLst/>
              <a:gdLst/>
              <a:ahLst/>
              <a:cxnLst/>
              <a:rect l="l" t="t" r="r" b="b"/>
              <a:pathLst>
                <a:path w="15002" h="18510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" name="Google Shape;450;p24"/>
            <p:cNvSpPr/>
            <p:nvPr/>
          </p:nvSpPr>
          <p:spPr>
            <a:xfrm>
              <a:off x="713520" y="466560"/>
              <a:ext cx="287995" cy="355670"/>
            </a:xfrm>
            <a:custGeom>
              <a:avLst/>
              <a:gdLst/>
              <a:ahLst/>
              <a:cxnLst/>
              <a:rect l="l" t="t" r="r" b="b"/>
              <a:pathLst>
                <a:path w="15100" h="18510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1" name="Google Shape;451;p24"/>
            <p:cNvSpPr/>
            <p:nvPr/>
          </p:nvSpPr>
          <p:spPr>
            <a:xfrm>
              <a:off x="871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80784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3" name="Google Shape;453;p24"/>
            <p:cNvSpPr/>
            <p:nvPr/>
          </p:nvSpPr>
          <p:spPr>
            <a:xfrm>
              <a:off x="744480" y="470160"/>
              <a:ext cx="34198" cy="34202"/>
            </a:xfrm>
            <a:custGeom>
              <a:avLst/>
              <a:gdLst/>
              <a:ahLst/>
              <a:cxnLst/>
              <a:rect l="l" t="t" r="r" b="b"/>
              <a:pathLst>
                <a:path w="1803" h="1802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4" name="Google Shape;454;p24"/>
            <p:cNvSpPr/>
            <p:nvPr/>
          </p:nvSpPr>
          <p:spPr>
            <a:xfrm>
              <a:off x="758880" y="713160"/>
              <a:ext cx="101882" cy="300"/>
            </a:xfrm>
            <a:custGeom>
              <a:avLst/>
              <a:gdLst/>
              <a:ahLst/>
              <a:cxnLst/>
              <a:rect l="l" t="t" r="r" b="b"/>
              <a:pathLst>
                <a:path w="5358" h="120000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5" name="Google Shape;455;p24"/>
            <p:cNvSpPr/>
            <p:nvPr/>
          </p:nvSpPr>
          <p:spPr>
            <a:xfrm>
              <a:off x="758880" y="67068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6" name="Google Shape;456;p24"/>
            <p:cNvSpPr/>
            <p:nvPr/>
          </p:nvSpPr>
          <p:spPr>
            <a:xfrm>
              <a:off x="758880" y="62820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7" name="Google Shape;457;p24"/>
            <p:cNvSpPr/>
            <p:nvPr/>
          </p:nvSpPr>
          <p:spPr>
            <a:xfrm>
              <a:off x="758880" y="585720"/>
              <a:ext cx="194760" cy="300"/>
            </a:xfrm>
            <a:custGeom>
              <a:avLst/>
              <a:gdLst/>
              <a:ahLst/>
              <a:cxnLst/>
              <a:rect l="l" t="t" r="r" b="b"/>
              <a:pathLst>
                <a:path w="10229" h="120000" extrusionOk="0">
                  <a:moveTo>
                    <a:pt x="10229" y="333"/>
                  </a:moveTo>
                  <a:lnTo>
                    <a:pt x="0" y="33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8" name="Google Shape;458;p24"/>
            <p:cNvSpPr/>
            <p:nvPr/>
          </p:nvSpPr>
          <p:spPr>
            <a:xfrm>
              <a:off x="934200" y="470160"/>
              <a:ext cx="34202" cy="34202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9" name="Google Shape;459;p24"/>
            <p:cNvSpPr/>
            <p:nvPr/>
          </p:nvSpPr>
          <p:spPr>
            <a:xfrm>
              <a:off x="762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24"/>
            <p:cNvSpPr/>
            <p:nvPr/>
          </p:nvSpPr>
          <p:spPr>
            <a:xfrm>
              <a:off x="82584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24"/>
            <p:cNvSpPr/>
            <p:nvPr/>
          </p:nvSpPr>
          <p:spPr>
            <a:xfrm>
              <a:off x="88920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333" y="1"/>
                  </a:moveTo>
                  <a:lnTo>
                    <a:pt x="333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24"/>
            <p:cNvSpPr/>
            <p:nvPr/>
          </p:nvSpPr>
          <p:spPr>
            <a:xfrm>
              <a:off x="952560" y="447120"/>
              <a:ext cx="300" cy="38881"/>
            </a:xfrm>
            <a:custGeom>
              <a:avLst/>
              <a:gdLst/>
              <a:ahLst/>
              <a:cxnLst/>
              <a:rect l="l" t="t" r="r" b="b"/>
              <a:pathLst>
                <a:path w="120000" h="2045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solidFill>
              <a:srgbClr val="00B0F0"/>
            </a:solidFill>
            <a:ln w="122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pic>
        <p:nvPicPr>
          <p:cNvPr id="463" name="Google Shape;4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320" y="340200"/>
            <a:ext cx="676440" cy="676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4"/>
          <p:cNvCxnSpPr/>
          <p:nvPr/>
        </p:nvCxnSpPr>
        <p:spPr>
          <a:xfrm>
            <a:off x="-18720" y="952200"/>
            <a:ext cx="7122600" cy="3300"/>
          </a:xfrm>
          <a:prstGeom prst="bentConnector3">
            <a:avLst>
              <a:gd name="adj1" fmla="val 50000"/>
            </a:avLst>
          </a:prstGeom>
          <a:noFill/>
          <a:ln w="255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50616D8-E09B-A0FE-94F3-54EE116D5B64}"/>
              </a:ext>
            </a:extLst>
          </p:cNvPr>
          <p:cNvSpPr/>
          <p:nvPr/>
        </p:nvSpPr>
        <p:spPr>
          <a:xfrm rot="630">
            <a:off x="804931" y="4770025"/>
            <a:ext cx="7003686" cy="4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17/06/2023	Investigating Emotion Dynamics In Bangla Social Media Text For Improved Emotion </a:t>
            </a:r>
            <a:r>
              <a:rPr lang="en-US" sz="1050" dirty="0">
                <a:solidFill>
                  <a:schemeClr val="tx1"/>
                </a:solidFill>
                <a:sym typeface="Times New Roman"/>
              </a:rPr>
              <a:t>Detection</a:t>
            </a:r>
            <a:endParaRPr sz="105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63E81CD8-4853-86EC-9321-7E53970D6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29" y="2763167"/>
            <a:ext cx="5104681" cy="1946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A2AC0-D5C2-9257-0B8E-02EE32E174B3}"/>
              </a:ext>
            </a:extLst>
          </p:cNvPr>
          <p:cNvSpPr txBox="1"/>
          <p:nvPr/>
        </p:nvSpPr>
        <p:spPr>
          <a:xfrm>
            <a:off x="709523" y="1124669"/>
            <a:ext cx="74230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Title: </a:t>
            </a:r>
            <a:r>
              <a:rPr lang="en-US" dirty="0"/>
              <a:t>Sentiment Analysis for Bangla Sentences using Convolutional Neural Network[4]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2171</Words>
  <Application>Microsoft Office PowerPoint</Application>
  <PresentationFormat>On-screen Show (16:9)</PresentationFormat>
  <Paragraphs>189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Spearmint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mostak ahmed</dc:creator>
  <cp:lastModifiedBy>mostak ahmed</cp:lastModifiedBy>
  <cp:revision>983</cp:revision>
  <dcterms:modified xsi:type="dcterms:W3CDTF">2023-06-16T06:00:18Z</dcterms:modified>
</cp:coreProperties>
</file>