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6"/>
  </p:notesMasterIdLst>
  <p:handoutMasterIdLst>
    <p:handoutMasterId r:id="rId37"/>
  </p:handoutMasterIdLst>
  <p:sldIdLst>
    <p:sldId id="256" r:id="rId5"/>
    <p:sldId id="257" r:id="rId6"/>
    <p:sldId id="258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5" r:id="rId20"/>
    <p:sldId id="316" r:id="rId21"/>
    <p:sldId id="314" r:id="rId22"/>
    <p:sldId id="317" r:id="rId23"/>
    <p:sldId id="318" r:id="rId24"/>
    <p:sldId id="319" r:id="rId25"/>
    <p:sldId id="320" r:id="rId26"/>
    <p:sldId id="494" r:id="rId27"/>
    <p:sldId id="495" r:id="rId28"/>
    <p:sldId id="496" r:id="rId29"/>
    <p:sldId id="497" r:id="rId30"/>
    <p:sldId id="321" r:id="rId31"/>
    <p:sldId id="280" r:id="rId32"/>
    <p:sldId id="401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707C433-9C23-4D11-9C49-C0487443B769}">
          <p14:sldIdLst>
            <p14:sldId id="256"/>
            <p14:sldId id="257"/>
            <p14:sldId id="258"/>
          </p14:sldIdLst>
        </p14:section>
        <p14:section name="Definition and Usage" id="{B407A04F-BACE-43F3-A642-181ED12BCD25}">
          <p14:sldIdLst>
            <p14:sldId id="302"/>
            <p14:sldId id="303"/>
            <p14:sldId id="304"/>
          </p14:sldIdLst>
        </p14:section>
        <p14:section name="Creating Multidimensional Lists" id="{EDBFCEA4-37DE-4E6F-AE32-0D2C42C0EFEB}">
          <p14:sldIdLst>
            <p14:sldId id="305"/>
            <p14:sldId id="306"/>
            <p14:sldId id="307"/>
            <p14:sldId id="308"/>
            <p14:sldId id="309"/>
          </p14:sldIdLst>
        </p14:section>
        <p14:section name="Traversing and Manipulation" id="{82322F78-480B-48B9-B9FB-AE2606BD709E}">
          <p14:sldIdLst>
            <p14:sldId id="310"/>
            <p14:sldId id="311"/>
            <p14:sldId id="312"/>
            <p14:sldId id="313"/>
            <p14:sldId id="315"/>
            <p14:sldId id="316"/>
            <p14:sldId id="314"/>
            <p14:sldId id="317"/>
            <p14:sldId id="318"/>
            <p14:sldId id="319"/>
            <p14:sldId id="320"/>
            <p14:sldId id="494"/>
          </p14:sldIdLst>
        </p14:section>
        <p14:section name="Other Nested Structures" id="{92E093BD-2040-475F-8D13-73269EEC340A}">
          <p14:sldIdLst>
            <p14:sldId id="495"/>
            <p14:sldId id="496"/>
            <p14:sldId id="497"/>
          </p14:sldIdLst>
        </p14:section>
        <p14:section name="Live Exercises" id="{E88B4820-95F2-4005-818D-0F5DCEB794AC}">
          <p14:sldIdLst>
            <p14:sldId id="321"/>
          </p14:sldIdLst>
        </p14:section>
        <p14:section name="Conclusion" id="{C73C4C81-D9DC-4DA9-989A-E8226D153CC9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0FFFA0-097B-470C-98CA-654A958534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5736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7B68C4-EEAD-40D9-9599-0F7508A757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3918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6452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EF49D7-EC51-43BA-93BC-A58AA20747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01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7943BA-49C7-429A-B1B4-4D5902B841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3698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C639E5-3B47-4051-B175-586AD96208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8447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764516E-284D-4D88-8B2E-0CD7CEA153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046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33014DEC-3D6F-4372-859C-ABB7777095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24D940D-F1D8-4DDA-B6CB-52010F36F3B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F758FA4-1F33-4FE8-A9F0-4298F8872C5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792F440-D04F-454D-997F-75AF917D4E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6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6F6AD51-A4EB-4111-B65A-7BA140F91E1A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09D9F68-ED5F-43DB-AEF2-579E8D257B9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C09F681-363B-4C29-A583-6F940F0A1F6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1AF77CF-DFD6-4010-864B-2F1BAD146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76F4FF6-A3BA-4142-8B30-9472417A5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39A04C3A-532F-4BE4-A3DC-192BCA4A3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8A95C5B4-BC19-4D92-A95D-E4AE388FA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27E4912-B2FB-402D-B297-E69AAA09C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19C00A09-7A49-4798-B26F-D6FE462A0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CF2B22A6-6514-4108-A5F5-FFC6F9093D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1CD75838-3529-4263-8D60-465B599890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176E1A4-0614-43D9-AFC0-868FDB55B46D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9D72149-3248-4D6D-A4EB-EBEC7D5402DC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F0EBCCBA-E7F0-4701-8CB7-8116430E3C8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BD845BF-2943-4B8C-B2A5-6AD842659DD7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D357055A-C669-4271-BF2B-E655696327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2886B68-8559-41A9-AC3C-F1495CBC2001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7F267C8-BC0A-42F2-A983-0C982FD93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BCE2407B-DE54-4DE7-B3D2-06752D71175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9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26FCB7B2-D2F8-4A64-AF26-A4767E4037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07E337B7-57C7-4156-8D64-1AFFAEFACE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7A2A8724-EA4E-442D-925D-836846ADE17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FF17D018-E4AA-462C-B05E-98B15BE78A0E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47345F60-92C8-40A9-AAE3-C685EBD6D0E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18610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DC5C3F6A-91BA-46F6-A731-B10ABEAD94A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5E349B99-2FA2-4502-B5E8-805695C411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7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DEAAE426-8744-4C00-925B-E0871AD4EE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7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BCDC1BD-125F-4B41-9332-E20EA268A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53387A78-2E5D-4D0E-955C-A7F45C41E41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A9FBF69-745E-4467-8F1C-FBA5E3F3F3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45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EABE49B-C2F5-4BFE-BF35-0AFF4944E24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0CF7E6E-92E6-4F19-9F24-C86C614D7E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1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A92FCC9-B204-4758-8C35-1A886B8EF3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07A7601-9795-4356-A743-F9DBE2817F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4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ADD364B-E021-4083-BF7C-4763C0F4CA5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7B8D315-A0A9-4950-86E7-1C57380B4B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9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461B079A-4E12-416F-9960-8A21A695FC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Multidimensional 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484000"/>
            <a:ext cx="2126151" cy="212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2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751FC207-53B0-4E86-AE97-8FCF938E0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780499" y="4147475"/>
            <a:ext cx="3103344" cy="1750324"/>
          </a:xfrm>
        </p:spPr>
        <p:txBody>
          <a:bodyPr/>
          <a:lstStyle/>
          <a:p>
            <a:r>
              <a:rPr lang="bg-BG" dirty="0"/>
              <a:t>3, 6</a:t>
            </a:r>
          </a:p>
          <a:p>
            <a:r>
              <a:rPr lang="bg-BG" dirty="0"/>
              <a:t>7, 1, 3, 3, 2, 1</a:t>
            </a:r>
          </a:p>
          <a:p>
            <a:r>
              <a:rPr lang="bg-BG" dirty="0"/>
              <a:t>1, 3, 9, 8, 5, 6</a:t>
            </a:r>
          </a:p>
          <a:p>
            <a:r>
              <a:rPr lang="bg-BG" dirty="0"/>
              <a:t>4, 6, 7, 9, 1, 0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51" y="1242876"/>
            <a:ext cx="11811097" cy="5561124"/>
          </a:xfrm>
        </p:spPr>
        <p:txBody>
          <a:bodyPr/>
          <a:lstStyle/>
          <a:p>
            <a:pPr marL="457200" indent="-457200" fontAlgn="base">
              <a:buFont typeface="Wingdings" panose="05000000000000000000" pitchFamily="2" charset="2"/>
              <a:buChar char="§"/>
            </a:pPr>
            <a:r>
              <a:rPr lang="en-US" dirty="0"/>
              <a:t>Write program that </a:t>
            </a:r>
            <a:r>
              <a:rPr lang="en-US" b="1" dirty="0">
                <a:solidFill>
                  <a:schemeClr val="bg1"/>
                </a:solidFill>
              </a:rPr>
              <a:t>reads a matrix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from the console and print: </a:t>
            </a:r>
          </a:p>
          <a:p>
            <a:pPr marL="1066419" lvl="1" indent="-457200" fontAlgn="base">
              <a:buFont typeface="Wingdings" panose="05000000000000000000" pitchFamily="2" charset="2"/>
              <a:buChar char="§"/>
            </a:pPr>
            <a:r>
              <a:rPr lang="en-US" sz="3200" dirty="0"/>
              <a:t>Sum of all </a:t>
            </a:r>
            <a:r>
              <a:rPr lang="en-US" sz="3200" b="1" dirty="0">
                <a:solidFill>
                  <a:schemeClr val="bg1"/>
                </a:solidFill>
              </a:rPr>
              <a:t>matrix elements </a:t>
            </a:r>
          </a:p>
          <a:p>
            <a:pPr marL="1066419" lvl="1" indent="-457200" fontAlgn="base"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matrix</a:t>
            </a:r>
          </a:p>
          <a:p>
            <a:pPr marL="457200" indent="-457200" fontAlgn="base">
              <a:buFont typeface="Wingdings" panose="05000000000000000000" pitchFamily="2" charset="2"/>
              <a:buChar char="§"/>
            </a:pPr>
            <a:r>
              <a:rPr lang="en-US" dirty="0"/>
              <a:t>On first line you will get matrix sizes in format </a:t>
            </a:r>
            <a:r>
              <a:rPr lang="en-US" b="1" dirty="0">
                <a:solidFill>
                  <a:schemeClr val="bg1"/>
                </a:solidFill>
              </a:rPr>
              <a:t>[rows, columns] 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</a:t>
            </a:r>
            <a:r>
              <a:rPr lang="bg-BG" dirty="0"/>
              <a:t> </a:t>
            </a:r>
            <a:r>
              <a:rPr lang="en-US" dirty="0"/>
              <a:t>Sum Matrix Elements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4266169" y="4840369"/>
            <a:ext cx="523120" cy="43815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5171616" y="4332365"/>
            <a:ext cx="6442207" cy="1380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76</a:t>
            </a:r>
          </a:p>
          <a:p>
            <a:r>
              <a:rPr lang="bg-BG" dirty="0"/>
              <a:t>[[7, 1, 3, 3, 2, 1], [1, 3, 9, 8, 5, 6], [4, 6, 7, 9, 1, 0]]</a:t>
            </a:r>
          </a:p>
        </p:txBody>
      </p:sp>
    </p:spTree>
    <p:extLst>
      <p:ext uri="{BB962C8B-B14F-4D97-AF65-F5344CB8AC3E}">
        <p14:creationId xmlns:p14="http://schemas.microsoft.com/office/powerpoint/2010/main" val="364208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C29BFBC8-1D02-49A1-9C61-C3EC60B055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5A2340E-60DE-410C-AF00-45EDB054BCC7}"/>
              </a:ext>
            </a:extLst>
          </p:cNvPr>
          <p:cNvSpPr txBox="1">
            <a:spLocks/>
          </p:cNvSpPr>
          <p:nvPr/>
        </p:nvSpPr>
        <p:spPr>
          <a:xfrm>
            <a:off x="1753769" y="1386775"/>
            <a:ext cx="8684461" cy="39082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rows, cols = [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(x) for x in input().split(", ")]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matrix = [0 for x in range(rows)]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>
                <a:solidFill>
                  <a:schemeClr val="tx1"/>
                </a:solidFill>
              </a:rPr>
              <a:t> in range(rows):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lines = [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(x) for x in input().split(", ")]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matrix</a:t>
            </a:r>
            <a:r>
              <a:rPr lang="en-US" dirty="0">
                <a:solidFill>
                  <a:schemeClr val="bg1"/>
                </a:solidFill>
              </a:rPr>
              <a:t>[row]</a:t>
            </a:r>
            <a:r>
              <a:rPr lang="en-US" dirty="0">
                <a:solidFill>
                  <a:schemeClr val="tx1"/>
                </a:solidFill>
              </a:rPr>
              <a:t> = lines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# Find the sum and print it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# Print the matrix</a:t>
            </a:r>
          </a:p>
        </p:txBody>
      </p:sp>
    </p:spTree>
    <p:extLst>
      <p:ext uri="{BB962C8B-B14F-4D97-AF65-F5344CB8AC3E}">
        <p14:creationId xmlns:p14="http://schemas.microsoft.com/office/powerpoint/2010/main" val="41861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7239F-C7BC-458D-AC49-3112666B50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Traversing and Manipulation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354176" y="2025503"/>
            <a:ext cx="348364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x[2][3]</a:t>
            </a:r>
          </a:p>
        </p:txBody>
      </p:sp>
    </p:spTree>
    <p:extLst>
      <p:ext uri="{BB962C8B-B14F-4D97-AF65-F5344CB8AC3E}">
        <p14:creationId xmlns:p14="http://schemas.microsoft.com/office/powerpoint/2010/main" val="416851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70731" y="2551700"/>
            <a:ext cx="7538767" cy="1122972"/>
          </a:xfrm>
        </p:spPr>
        <p:txBody>
          <a:bodyPr/>
          <a:lstStyle/>
          <a:p>
            <a:r>
              <a:rPr lang="en-US" sz="2800" dirty="0"/>
              <a:t>matrix</a:t>
            </a:r>
            <a:r>
              <a:rPr lang="en-US" sz="2600" dirty="0"/>
              <a:t> = [[1, 2], [3, 4], [5, 6]]</a:t>
            </a:r>
          </a:p>
          <a:p>
            <a:r>
              <a:rPr lang="en-US" sz="2600" dirty="0"/>
              <a:t>print(</a:t>
            </a:r>
            <a:r>
              <a:rPr lang="en-US" sz="2400" dirty="0"/>
              <a:t>matrix</a:t>
            </a:r>
            <a:r>
              <a:rPr lang="en-US" sz="2600" dirty="0">
                <a:solidFill>
                  <a:schemeClr val="bg1"/>
                </a:solidFill>
              </a:rPr>
              <a:t>[1][0]</a:t>
            </a:r>
            <a:r>
              <a:rPr lang="en-US" sz="2600" dirty="0"/>
              <a:t>) </a:t>
            </a:r>
            <a:r>
              <a:rPr lang="en-US" sz="2600" i="1" dirty="0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7" y="1196126"/>
            <a:ext cx="11336066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access an element in a two-dimensional list for example, you should give the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column</a:t>
            </a:r>
            <a:r>
              <a:rPr lang="en-US" dirty="0"/>
              <a:t> of the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 with 3 dimensional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Elements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0729" y="4596110"/>
            <a:ext cx="8926944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matrix</a:t>
            </a:r>
            <a:r>
              <a:rPr lang="en-US" sz="2600" dirty="0">
                <a:solidFill>
                  <a:schemeClr val="tx1"/>
                </a:solidFill>
              </a:rPr>
              <a:t> = [[[1, 2], [3, 4]], [[5, 6], [7, 8]]]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</a:t>
            </a:r>
            <a:r>
              <a:rPr lang="en-US" sz="2400" dirty="0"/>
              <a:t>matrix</a:t>
            </a:r>
            <a:r>
              <a:rPr lang="en-US" sz="2600" dirty="0">
                <a:solidFill>
                  <a:schemeClr val="bg1"/>
                </a:solidFill>
              </a:rPr>
              <a:t>[0][1][1]</a:t>
            </a:r>
            <a:r>
              <a:rPr lang="en-US" sz="2600" dirty="0">
                <a:solidFill>
                  <a:schemeClr val="tx1"/>
                </a:solidFill>
              </a:rPr>
              <a:t>) </a:t>
            </a:r>
            <a:r>
              <a:rPr lang="en-US" sz="2600" i="1" dirty="0">
                <a:solidFill>
                  <a:schemeClr val="accent2"/>
                </a:solidFill>
              </a:rPr>
              <a:t># 4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1C19DF2-88A1-4FD7-836E-8F36A4BEAC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9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687271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loops to traverse multidimensional lists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Elements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A6E402-21CA-4AAE-96DF-28990122F6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7029" y="2068294"/>
            <a:ext cx="8877088" cy="3837562"/>
          </a:xfrm>
        </p:spPr>
        <p:txBody>
          <a:bodyPr/>
          <a:lstStyle/>
          <a:p>
            <a:r>
              <a:rPr lang="en-US" sz="2800" dirty="0"/>
              <a:t>matrix = [[1, 2, 3], [4, 5, 6], [7, 8, 9]]</a:t>
            </a:r>
          </a:p>
          <a:p>
            <a:r>
              <a:rPr lang="en-US" sz="2800" dirty="0"/>
              <a:t>for </a:t>
            </a:r>
            <a:r>
              <a:rPr lang="en-US" sz="2800" dirty="0">
                <a:solidFill>
                  <a:schemeClr val="bg1"/>
                </a:solidFill>
              </a:rPr>
              <a:t>i</a:t>
            </a:r>
            <a:r>
              <a:rPr lang="en-US" sz="2800" dirty="0"/>
              <a:t> in range(len(matrix)):</a:t>
            </a:r>
          </a:p>
          <a:p>
            <a:r>
              <a:rPr lang="en-US" sz="2800" dirty="0"/>
              <a:t>    for </a:t>
            </a:r>
            <a:r>
              <a:rPr lang="en-US" sz="2800" dirty="0">
                <a:solidFill>
                  <a:schemeClr val="bg1"/>
                </a:solidFill>
              </a:rPr>
              <a:t>j</a:t>
            </a:r>
            <a:r>
              <a:rPr lang="en-US" sz="2800" dirty="0"/>
              <a:t> in range(len(</a:t>
            </a:r>
            <a:r>
              <a:rPr lang="en-US" sz="2800" dirty="0">
                <a:solidFill>
                  <a:schemeClr val="bg1"/>
                </a:solidFill>
              </a:rPr>
              <a:t>matrix[i]</a:t>
            </a:r>
            <a:r>
              <a:rPr lang="en-US" sz="2800" dirty="0"/>
              <a:t>)):</a:t>
            </a:r>
          </a:p>
          <a:p>
            <a:r>
              <a:rPr lang="en-US" sz="2800" dirty="0"/>
              <a:t>        print(matrix</a:t>
            </a:r>
            <a:r>
              <a:rPr lang="en-US" sz="2800" dirty="0">
                <a:solidFill>
                  <a:schemeClr val="bg1"/>
                </a:solidFill>
              </a:rPr>
              <a:t>[i][j]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1"/>
                </a:solidFill>
              </a:rPr>
              <a:t>end=" "</a:t>
            </a:r>
            <a:r>
              <a:rPr lang="en-US" sz="2800" dirty="0"/>
              <a:t>)</a:t>
            </a:r>
          </a:p>
          <a:p>
            <a:r>
              <a:rPr lang="en-US" sz="2800" dirty="0"/>
              <a:t>    print()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1 2 3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4 5 6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7 8 9</a:t>
            </a:r>
          </a:p>
        </p:txBody>
      </p:sp>
    </p:spTree>
    <p:extLst>
      <p:ext uri="{BB962C8B-B14F-4D97-AF65-F5344CB8AC3E}">
        <p14:creationId xmlns:p14="http://schemas.microsoft.com/office/powerpoint/2010/main" val="314070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310326"/>
            <a:ext cx="11562624" cy="519667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comprehension to traverse multidimensional lists</a:t>
            </a:r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bad practice </a:t>
            </a:r>
            <a:r>
              <a:rPr lang="en-US" dirty="0"/>
              <a:t>to use comprehensions for</a:t>
            </a:r>
            <a:br>
              <a:rPr lang="en-US" dirty="0"/>
            </a:br>
            <a:r>
              <a:rPr lang="en-US" dirty="0"/>
              <a:t>multidimensional lists, since the code</a:t>
            </a:r>
            <a:br>
              <a:rPr lang="en-US" dirty="0"/>
            </a:br>
            <a:r>
              <a:rPr lang="en-US" dirty="0"/>
              <a:t>becomes </a:t>
            </a:r>
            <a:r>
              <a:rPr lang="en-US" b="1" dirty="0">
                <a:solidFill>
                  <a:schemeClr val="bg1"/>
                </a:solidFill>
              </a:rPr>
              <a:t>messy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unreadable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Elements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C9A84AE-3ADB-4F87-B70F-F44BFF8ADD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D99D6C-89A6-41F4-A82C-BD8E86007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073" y="3974696"/>
            <a:ext cx="2583854" cy="258385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6715" y="1967635"/>
            <a:ext cx="8806926" cy="2007061"/>
          </a:xfrm>
        </p:spPr>
        <p:txBody>
          <a:bodyPr/>
          <a:lstStyle/>
          <a:p>
            <a:r>
              <a:rPr lang="en-US" sz="2800" dirty="0"/>
              <a:t>[print(num) for num in [j for j in matrix]]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[1, 2, 3]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[4, 5, 6]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[7, 8, 9]</a:t>
            </a:r>
          </a:p>
        </p:txBody>
      </p:sp>
    </p:spTree>
    <p:extLst>
      <p:ext uri="{BB962C8B-B14F-4D97-AF65-F5344CB8AC3E}">
        <p14:creationId xmlns:p14="http://schemas.microsoft.com/office/powerpoint/2010/main" val="53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B5150CD6-AE01-4E6C-BCBB-CA7A775DC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that read a matrix from console</a:t>
            </a:r>
          </a:p>
          <a:p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for each </a:t>
            </a:r>
            <a:r>
              <a:rPr lang="en-US" b="1" dirty="0">
                <a:solidFill>
                  <a:schemeClr val="bg1"/>
                </a:solidFill>
              </a:rPr>
              <a:t>column</a:t>
            </a:r>
          </a:p>
          <a:p>
            <a:r>
              <a:rPr lang="en-US" dirty="0"/>
              <a:t>On first line you will get matrix rows</a:t>
            </a:r>
          </a:p>
          <a:p>
            <a:r>
              <a:rPr lang="en-US" dirty="0"/>
              <a:t>On the next rows lines, you will get elements for each column </a:t>
            </a: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/>
              <a:t> with a space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Columns </a:t>
            </a:r>
          </a:p>
        </p:txBody>
      </p:sp>
    </p:spTree>
    <p:extLst>
      <p:ext uri="{BB962C8B-B14F-4D97-AF65-F5344CB8AC3E}">
        <p14:creationId xmlns:p14="http://schemas.microsoft.com/office/powerpoint/2010/main" val="197489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00DAF33-8D46-4AB3-A2E9-11D95011F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AFDD876-5F90-4453-B534-0849A14454D9}"/>
              </a:ext>
            </a:extLst>
          </p:cNvPr>
          <p:cNvSpPr txBox="1">
            <a:spLocks/>
          </p:cNvSpPr>
          <p:nvPr/>
        </p:nvSpPr>
        <p:spPr>
          <a:xfrm>
            <a:off x="1429407" y="1210577"/>
            <a:ext cx="8024648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sizes = list(map(int, input().</a:t>
            </a:r>
            <a:r>
              <a:rPr lang="en-US" sz="2200" dirty="0">
                <a:solidFill>
                  <a:schemeClr val="bg1"/>
                </a:solidFill>
              </a:rPr>
              <a:t>split</a:t>
            </a:r>
            <a:r>
              <a:rPr lang="en-US" sz="2200" dirty="0">
                <a:solidFill>
                  <a:schemeClr val="tx1"/>
                </a:solidFill>
              </a:rPr>
              <a:t>(", ")))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columns = </a:t>
            </a:r>
            <a:r>
              <a:rPr lang="en-US" sz="2200" dirty="0">
                <a:solidFill>
                  <a:schemeClr val="bg1"/>
                </a:solidFill>
              </a:rPr>
              <a:t>sizes[1]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rows = </a:t>
            </a:r>
            <a:r>
              <a:rPr lang="en-US" sz="2200" dirty="0">
                <a:solidFill>
                  <a:schemeClr val="bg1"/>
                </a:solidFill>
              </a:rPr>
              <a:t>sizes[0]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matrix = [[0] * columns for row in range(rows)]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for row in range(rows):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lines = list(map(int, input().split()))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for column in range(columns):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    matrix[row][column] = lines[column]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summed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[0] * columns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for column in range(columns):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for row in range(rows):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    summed[column] += matrix[row][column]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print(summed[column])</a:t>
            </a:r>
          </a:p>
        </p:txBody>
      </p:sp>
    </p:spTree>
    <p:extLst>
      <p:ext uri="{BB962C8B-B14F-4D97-AF65-F5344CB8AC3E}">
        <p14:creationId xmlns:p14="http://schemas.microsoft.com/office/powerpoint/2010/main" val="389012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42876"/>
            <a:ext cx="11687367" cy="5264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Example: Increasing each value by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Values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A4D6495-B3B4-40AC-8B30-30882DE6EA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3570" y="2069250"/>
            <a:ext cx="9142429" cy="2911924"/>
          </a:xfrm>
        </p:spPr>
        <p:txBody>
          <a:bodyPr/>
          <a:lstStyle/>
          <a:p>
            <a:r>
              <a:rPr lang="en-US" sz="2800" dirty="0"/>
              <a:t>matrix = [[1, 2, 3], [4, 5, 6], [7, 8, 9]]</a:t>
            </a:r>
          </a:p>
          <a:p>
            <a:r>
              <a:rPr lang="en-US" sz="2800" dirty="0"/>
              <a:t>for i in range(len(matrix)):</a:t>
            </a:r>
          </a:p>
          <a:p>
            <a:r>
              <a:rPr lang="en-US" sz="2800" dirty="0"/>
              <a:t>    for j in range(len(matrix)):</a:t>
            </a:r>
          </a:p>
          <a:p>
            <a:r>
              <a:rPr lang="en-US" sz="2800" dirty="0"/>
              <a:t>        matrix</a:t>
            </a:r>
            <a:r>
              <a:rPr lang="en-US" sz="2800" dirty="0">
                <a:solidFill>
                  <a:schemeClr val="bg1"/>
                </a:solidFill>
              </a:rPr>
              <a:t>[i][j]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+= 1</a:t>
            </a:r>
          </a:p>
          <a:p>
            <a:r>
              <a:rPr lang="en-US" sz="2800" dirty="0"/>
              <a:t>print(matrix)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[[2, 3, 4], [5, 6, 7], [8, 9 ,10]]</a:t>
            </a:r>
          </a:p>
        </p:txBody>
      </p:sp>
    </p:spTree>
    <p:extLst>
      <p:ext uri="{BB962C8B-B14F-4D97-AF65-F5344CB8AC3E}">
        <p14:creationId xmlns:p14="http://schemas.microsoft.com/office/powerpoint/2010/main" val="295951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59135DED-0203-4D77-A977-A45465479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that finds the </a:t>
            </a:r>
            <a:r>
              <a:rPr lang="en-US" b="1" dirty="0">
                <a:solidFill>
                  <a:schemeClr val="bg1"/>
                </a:solidFill>
              </a:rPr>
              <a:t>sum of matrix primary diagonal</a:t>
            </a:r>
          </a:p>
          <a:p>
            <a:pPr fontAlgn="base"/>
            <a:r>
              <a:rPr lang="en-US" dirty="0"/>
              <a:t>On the </a:t>
            </a:r>
            <a:r>
              <a:rPr lang="en-US" b="1" dirty="0">
                <a:solidFill>
                  <a:schemeClr val="bg1"/>
                </a:solidFill>
              </a:rPr>
              <a:t>first line</a:t>
            </a:r>
            <a:r>
              <a:rPr lang="en-US" dirty="0"/>
              <a:t>, you are given the integer 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 - the size of the square matrix </a:t>
            </a:r>
          </a:p>
          <a:p>
            <a:pPr fontAlgn="base"/>
            <a:r>
              <a:rPr lang="en-US" dirty="0"/>
              <a:t>The next </a:t>
            </a:r>
            <a:r>
              <a:rPr lang="en-US" b="1" dirty="0">
                <a:solidFill>
                  <a:schemeClr val="bg1"/>
                </a:solidFill>
              </a:rPr>
              <a:t>N lines </a:t>
            </a:r>
            <a:r>
              <a:rPr lang="en-US" dirty="0"/>
              <a:t>holds the values for</a:t>
            </a:r>
            <a:r>
              <a:rPr lang="en-US" b="1" dirty="0">
                <a:solidFill>
                  <a:schemeClr val="bg1"/>
                </a:solidFill>
              </a:rPr>
              <a:t> every row </a:t>
            </a:r>
            <a:r>
              <a:rPr lang="en-US" dirty="0"/>
              <a:t>- 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 numbers separated by a space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Primary Diagonal </a:t>
            </a:r>
          </a:p>
        </p:txBody>
      </p:sp>
    </p:spTree>
    <p:extLst>
      <p:ext uri="{BB962C8B-B14F-4D97-AF65-F5344CB8AC3E}">
        <p14:creationId xmlns:p14="http://schemas.microsoft.com/office/powerpoint/2010/main" val="209709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13343"/>
            <a:ext cx="9049234" cy="52073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Definition and Usage</a:t>
            </a:r>
          </a:p>
          <a:p>
            <a:r>
              <a:rPr lang="en-US" dirty="0"/>
              <a:t>Creating Multidimensional Lists</a:t>
            </a:r>
          </a:p>
          <a:p>
            <a:pPr lvl="1"/>
            <a:r>
              <a:rPr lang="en-GB" dirty="0"/>
              <a:t>U</a:t>
            </a:r>
            <a:r>
              <a:rPr lang="en-US" dirty="0"/>
              <a:t>sing loops</a:t>
            </a:r>
          </a:p>
          <a:p>
            <a:pPr lvl="1"/>
            <a:r>
              <a:rPr lang="en-US" dirty="0"/>
              <a:t>Using comprehension</a:t>
            </a:r>
          </a:p>
          <a:p>
            <a:r>
              <a:rPr lang="en-US" dirty="0"/>
              <a:t>Traversing and Manipulation</a:t>
            </a:r>
          </a:p>
          <a:p>
            <a:pPr lvl="1"/>
            <a:r>
              <a:rPr lang="en-US" dirty="0"/>
              <a:t>Getting values</a:t>
            </a:r>
          </a:p>
          <a:p>
            <a:pPr lvl="1"/>
            <a:r>
              <a:rPr lang="en-US" dirty="0"/>
              <a:t>Change values</a:t>
            </a:r>
          </a:p>
          <a:p>
            <a:r>
              <a:rPr lang="en-US" dirty="0"/>
              <a:t>Other nested structures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FFDF1B1-1DCA-4D08-AE2A-598E02ADC1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9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552BC537-AF6A-44DD-9C7F-2BDCE5619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Primary Diagonal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F3D3CA8-3043-4E3F-B0C7-CBE64CA19EF2}"/>
              </a:ext>
            </a:extLst>
          </p:cNvPr>
          <p:cNvSpPr txBox="1">
            <a:spLocks/>
          </p:cNvSpPr>
          <p:nvPr/>
        </p:nvSpPr>
        <p:spPr>
          <a:xfrm>
            <a:off x="122549" y="1478898"/>
            <a:ext cx="11887200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size = int(input())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matrix = [[0] * size for row in range(0, size)]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for x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line = list(map(int, input().split()))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for y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    matrix</a:t>
            </a:r>
            <a:r>
              <a:rPr lang="en-US" sz="2200" dirty="0">
                <a:solidFill>
                  <a:schemeClr val="bg1"/>
                </a:solidFill>
              </a:rPr>
              <a:t>[x][y]</a:t>
            </a:r>
            <a:r>
              <a:rPr lang="en-US" sz="2200" dirty="0">
                <a:solidFill>
                  <a:schemeClr val="tx1"/>
                </a:solidFill>
              </a:rPr>
              <a:t> = line[y]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200" dirty="0">
                <a:solidFill>
                  <a:schemeClr val="tx1"/>
                </a:solidFill>
              </a:rPr>
              <a:t>sum_diagonal = sum(matrix</a:t>
            </a:r>
            <a:r>
              <a:rPr lang="en-GB" sz="2200" dirty="0">
                <a:solidFill>
                  <a:schemeClr val="bg1"/>
                </a:solidFill>
              </a:rPr>
              <a:t>[size - i - 1][size - i - 1]</a:t>
            </a:r>
            <a:r>
              <a:rPr lang="en-GB" sz="2200" dirty="0">
                <a:solidFill>
                  <a:schemeClr val="tx1"/>
                </a:solidFill>
              </a:rPr>
              <a:t> for i in range(size))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200" dirty="0">
                <a:solidFill>
                  <a:schemeClr val="tx1"/>
                </a:solidFill>
              </a:rPr>
              <a:t>print(sum_diagonal)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62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D110BE-7B38-4B36-B952-0B1AE2A62C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an integer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, representing </a:t>
            </a:r>
            <a:r>
              <a:rPr lang="en-US" b="1" dirty="0">
                <a:solidFill>
                  <a:schemeClr val="bg1"/>
                </a:solidFill>
              </a:rPr>
              <a:t>rows</a:t>
            </a:r>
            <a:r>
              <a:rPr lang="en-US" dirty="0"/>
              <a:t> and </a:t>
            </a:r>
            <a:r>
              <a:rPr lang="en-US" b="1" dirty="0">
                <a:solidFill>
                  <a:schemeClr val="bg1"/>
                </a:solidFill>
              </a:rPr>
              <a:t>cols</a:t>
            </a:r>
            <a:r>
              <a:rPr lang="en-US" dirty="0"/>
              <a:t> of a </a:t>
            </a:r>
            <a:r>
              <a:rPr lang="en-US" b="1" dirty="0">
                <a:solidFill>
                  <a:schemeClr val="bg1"/>
                </a:solidFill>
              </a:rPr>
              <a:t>matrix</a:t>
            </a:r>
          </a:p>
          <a:p>
            <a:r>
              <a:rPr lang="en-US" dirty="0"/>
              <a:t>On the next 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 lines, you will receive rows of the matrix</a:t>
            </a:r>
          </a:p>
          <a:p>
            <a:r>
              <a:rPr lang="en-US" dirty="0"/>
              <a:t>Each row consists of ASCII characters. </a:t>
            </a:r>
          </a:p>
          <a:p>
            <a:r>
              <a:rPr lang="en-US" dirty="0"/>
              <a:t>You will receive a symbol. Find the </a:t>
            </a:r>
            <a:r>
              <a:rPr lang="en-US" b="1" dirty="0">
                <a:solidFill>
                  <a:schemeClr val="bg1"/>
                </a:solidFill>
              </a:rPr>
              <a:t>first occurrence </a:t>
            </a:r>
            <a:r>
              <a:rPr lang="en-US" dirty="0"/>
              <a:t>of that symbol in the matrix and print its position in the format: "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({row}, {col})</a:t>
            </a:r>
            <a:r>
              <a:rPr lang="en-US" dirty="0"/>
              <a:t>"</a:t>
            </a:r>
          </a:p>
          <a:p>
            <a:r>
              <a:rPr lang="en-US" dirty="0"/>
              <a:t>If there is no such symbol print an error message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{symbol} does not occur in the matrix</a:t>
            </a:r>
            <a:r>
              <a:rPr lang="en-US" dirty="0"/>
              <a:t>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Symbol in Matrix </a:t>
            </a:r>
          </a:p>
        </p:txBody>
      </p:sp>
    </p:spTree>
    <p:extLst>
      <p:ext uri="{BB962C8B-B14F-4D97-AF65-F5344CB8AC3E}">
        <p14:creationId xmlns:p14="http://schemas.microsoft.com/office/powerpoint/2010/main" val="356158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D5F7DEF-A48D-4379-A621-50FB92C1C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Symbol in Matrix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923ACD0-69A9-4DD6-9F9B-4AB3CE0612E7}"/>
              </a:ext>
            </a:extLst>
          </p:cNvPr>
          <p:cNvSpPr txBox="1">
            <a:spLocks/>
          </p:cNvSpPr>
          <p:nvPr/>
        </p:nvSpPr>
        <p:spPr>
          <a:xfrm>
            <a:off x="1105604" y="1235967"/>
            <a:ext cx="9980791" cy="5419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size = int(input())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matrix_of_chars = [[] * size for x in range(0, size)]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for x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line = input()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for y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matrix_of_chars[x].append(line[y])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symbol = input()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location = []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found = False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Continue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27253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D5F7DEF-A48D-4379-A621-50FB92C1C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Symbol in Matrix (2)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923ACD0-69A9-4DD6-9F9B-4AB3CE0612E7}"/>
              </a:ext>
            </a:extLst>
          </p:cNvPr>
          <p:cNvSpPr txBox="1">
            <a:spLocks/>
          </p:cNvSpPr>
          <p:nvPr/>
        </p:nvSpPr>
        <p:spPr>
          <a:xfrm>
            <a:off x="1105604" y="1235967"/>
            <a:ext cx="954040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for row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if found: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break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for col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if matrix_of_chars[row][col] == symbol: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    location = [row, col]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    found = True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if found == True: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print(f"({location[0]}, {location[1]})")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else: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print(f"{symbol} does not occur in the matrix")</a:t>
            </a:r>
          </a:p>
        </p:txBody>
      </p:sp>
    </p:spTree>
    <p:extLst>
      <p:ext uri="{BB962C8B-B14F-4D97-AF65-F5344CB8AC3E}">
        <p14:creationId xmlns:p14="http://schemas.microsoft.com/office/powerpoint/2010/main" val="193551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Sets in Lists, Lists and Sets as Dictionary Values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Other Nested Structures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6700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1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26009" y="2047104"/>
            <a:ext cx="4065066" cy="1768021"/>
          </a:xfrm>
        </p:spPr>
        <p:txBody>
          <a:bodyPr/>
          <a:lstStyle/>
          <a:p>
            <a:r>
              <a:rPr lang="en-US" dirty="0" err="1"/>
              <a:t>sets_of_numbers</a:t>
            </a:r>
            <a:r>
              <a:rPr lang="en-US" dirty="0"/>
              <a:t> = [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{1, 2, 3},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{3, 4, 5}</a:t>
            </a:r>
          </a:p>
          <a:p>
            <a:r>
              <a:rPr lang="en-US" dirty="0"/>
              <a:t>]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also have sets inside of lists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or tuples in lists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6008" y="4761729"/>
            <a:ext cx="4065067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tuples_collection</a:t>
            </a:r>
            <a:r>
              <a:rPr lang="en-US" dirty="0"/>
              <a:t> = [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("peter", "</a:t>
            </a:r>
            <a:r>
              <a:rPr lang="en-US" dirty="0" err="1">
                <a:solidFill>
                  <a:schemeClr val="bg1"/>
                </a:solidFill>
              </a:rPr>
              <a:t>mary</a:t>
            </a:r>
            <a:r>
              <a:rPr lang="en-US" dirty="0">
                <a:solidFill>
                  <a:schemeClr val="bg1"/>
                </a:solidFill>
              </a:rPr>
              <a:t>"),</a:t>
            </a:r>
          </a:p>
          <a:p>
            <a:r>
              <a:rPr lang="en-US" dirty="0">
                <a:solidFill>
                  <a:schemeClr val="bg1"/>
                </a:solidFill>
              </a:rPr>
              <a:t>    (22, 19)</a:t>
            </a:r>
          </a:p>
          <a:p>
            <a:r>
              <a:rPr lang="en-US" dirty="0"/>
              <a:t>]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5" y="2781300"/>
            <a:ext cx="3397342" cy="339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6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4585" y="1999479"/>
            <a:ext cx="5760516" cy="1768021"/>
          </a:xfrm>
        </p:spPr>
        <p:txBody>
          <a:bodyPr/>
          <a:lstStyle/>
          <a:p>
            <a:r>
              <a:rPr lang="en-US" dirty="0" err="1"/>
              <a:t>students_and_grades</a:t>
            </a:r>
            <a:r>
              <a:rPr lang="en-US" dirty="0"/>
              <a:t> = {</a:t>
            </a:r>
          </a:p>
          <a:p>
            <a:r>
              <a:rPr lang="en-US" dirty="0">
                <a:solidFill>
                  <a:schemeClr val="bg1"/>
                </a:solidFill>
              </a:rPr>
              <a:t>    "peter": [4.50, 5.00, 4.95],</a:t>
            </a:r>
          </a:p>
          <a:p>
            <a:r>
              <a:rPr lang="en-US" dirty="0">
                <a:solidFill>
                  <a:schemeClr val="bg1"/>
                </a:solidFill>
              </a:rPr>
              <a:t>    "</a:t>
            </a:r>
            <a:r>
              <a:rPr lang="en-US" dirty="0" err="1">
                <a:solidFill>
                  <a:schemeClr val="bg1"/>
                </a:solidFill>
              </a:rPr>
              <a:t>anna</a:t>
            </a:r>
            <a:r>
              <a:rPr lang="en-US" dirty="0">
                <a:solidFill>
                  <a:schemeClr val="bg1"/>
                </a:solidFill>
              </a:rPr>
              <a:t>": [6.00, 5.65, 5.80]</a:t>
            </a:r>
          </a:p>
          <a:p>
            <a:r>
              <a:rPr lang="en-US" dirty="0"/>
              <a:t>}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also have lists as dictionary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or tuples as dictionary values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Structures (2)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5" y="2781300"/>
            <a:ext cx="3397342" cy="3397342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754585" y="4738979"/>
            <a:ext cx="5760516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words_and_characters</a:t>
            </a:r>
            <a:r>
              <a:rPr lang="en-US" dirty="0"/>
              <a:t> =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"bob":  ("b", "o", "b"),</a:t>
            </a:r>
          </a:p>
          <a:p>
            <a:r>
              <a:rPr lang="en-US" dirty="0">
                <a:solidFill>
                  <a:schemeClr val="bg1"/>
                </a:solidFill>
              </a:rPr>
              <a:t>    "</a:t>
            </a:r>
            <a:r>
              <a:rPr lang="en-US" dirty="0" err="1">
                <a:solidFill>
                  <a:schemeClr val="bg1"/>
                </a:solidFill>
              </a:rPr>
              <a:t>anna</a:t>
            </a:r>
            <a:r>
              <a:rPr lang="en-US" dirty="0">
                <a:solidFill>
                  <a:schemeClr val="bg1"/>
                </a:solidFill>
              </a:rPr>
              <a:t>": ("a", "n", "n", "a")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377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1142DA7-C81F-4AA5-AAEB-478A368CFA9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86110-98CC-442B-A718-E978D9DC1F9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99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8A4156C-2107-4899-896C-6DB698E12B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690481"/>
            <a:ext cx="7828809" cy="470671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Multidimensional Lists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Lists within lists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Traversing 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Manipulation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Using loops and comprehension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71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07628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BD76A5C-B5A3-424E-9EC0-CFC44087B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894793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E594051-FDED-4B38-9CB1-C5090B3D6B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7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2B9712E-4AA9-4AE4-B8FE-712C65DC0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2ADE9EB-811E-4A5D-A542-4A91ECAEE34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Lists within Lists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0DE717-F8AE-441B-89E2-DA2C89133B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Definition and Usage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603" y="1528761"/>
            <a:ext cx="2250470" cy="225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7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10035000" cy="5546589"/>
          </a:xfrm>
        </p:spPr>
        <p:txBody>
          <a:bodyPr/>
          <a:lstStyle/>
          <a:p>
            <a:r>
              <a:rPr lang="en-US" dirty="0"/>
              <a:t>There can be more than one additional </a:t>
            </a:r>
            <a:r>
              <a:rPr lang="en-US" b="1" dirty="0">
                <a:solidFill>
                  <a:schemeClr val="bg1"/>
                </a:solidFill>
              </a:rPr>
              <a:t>dimension</a:t>
            </a:r>
            <a:r>
              <a:rPr lang="en-US" dirty="0"/>
              <a:t> to lists </a:t>
            </a:r>
          </a:p>
          <a:p>
            <a:r>
              <a:rPr lang="en-US" dirty="0"/>
              <a:t>Multi-dimensional lists are the </a:t>
            </a:r>
            <a:r>
              <a:rPr lang="en-US" b="1" dirty="0">
                <a:solidFill>
                  <a:schemeClr val="bg1"/>
                </a:solidFill>
              </a:rPr>
              <a:t>lists within lists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grid</a:t>
            </a:r>
            <a:r>
              <a:rPr lang="en-US" dirty="0"/>
              <a:t> is a basic example of </a:t>
            </a:r>
            <a:r>
              <a:rPr lang="en-US" b="1" dirty="0">
                <a:solidFill>
                  <a:schemeClr val="bg1"/>
                </a:solidFill>
              </a:rPr>
              <a:t>two-dimensional</a:t>
            </a:r>
            <a:r>
              <a:rPr lang="en-US" dirty="0"/>
              <a:t> list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cube</a:t>
            </a:r>
            <a:r>
              <a:rPr lang="en-US" dirty="0"/>
              <a:t> is a basic example of </a:t>
            </a:r>
            <a:r>
              <a:rPr lang="en-US" b="1" dirty="0">
                <a:solidFill>
                  <a:schemeClr val="bg1"/>
                </a:solidFill>
              </a:rPr>
              <a:t>three-dimensional</a:t>
            </a:r>
            <a:r>
              <a:rPr lang="en-US" dirty="0"/>
              <a:t>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Multidimensional List?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D2564AF-FEDC-4FB4-91CF-CD7F2207E4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1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1EE6933A-4FE8-4A02-83FD-6AA4649BB6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dealing with </a:t>
            </a:r>
            <a:r>
              <a:rPr lang="en-US" b="1" dirty="0">
                <a:solidFill>
                  <a:schemeClr val="bg1"/>
                </a:solidFill>
              </a:rPr>
              <a:t>graphics</a:t>
            </a:r>
            <a:r>
              <a:rPr lang="en-US" dirty="0"/>
              <a:t> (pixels on the screen are in a grid </a:t>
            </a:r>
            <a:br>
              <a:rPr lang="en-US" dirty="0"/>
            </a:br>
            <a:r>
              <a:rPr lang="en-US" dirty="0"/>
              <a:t>formation)</a:t>
            </a:r>
          </a:p>
          <a:p>
            <a:r>
              <a:rPr lang="en-US" dirty="0"/>
              <a:t>When working with </a:t>
            </a:r>
            <a:r>
              <a:rPr lang="en-US" b="1" dirty="0">
                <a:solidFill>
                  <a:schemeClr val="bg1"/>
                </a:solidFill>
              </a:rPr>
              <a:t>tabular</a:t>
            </a:r>
            <a:r>
              <a:rPr lang="en-US" dirty="0"/>
              <a:t> data</a:t>
            </a:r>
          </a:p>
          <a:p>
            <a:r>
              <a:rPr lang="en-US" dirty="0"/>
              <a:t>Game development</a:t>
            </a:r>
          </a:p>
          <a:p>
            <a:r>
              <a:rPr lang="en-US" dirty="0"/>
              <a:t>Other cases when you want </a:t>
            </a:r>
            <a:r>
              <a:rPr lang="en-US" b="1" dirty="0">
                <a:solidFill>
                  <a:schemeClr val="bg1"/>
                </a:solidFill>
              </a:rPr>
              <a:t>each item </a:t>
            </a:r>
            <a:r>
              <a:rPr lang="en-US" dirty="0"/>
              <a:t>of your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to be </a:t>
            </a:r>
            <a:br>
              <a:rPr lang="en-US" dirty="0"/>
            </a:br>
            <a:r>
              <a:rPr lang="en-US" dirty="0"/>
              <a:t>another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(Example:</a:t>
            </a:r>
            <a:r>
              <a:rPr lang="en-US" b="1" dirty="0"/>
              <a:t> </a:t>
            </a:r>
            <a:r>
              <a:rPr lang="en-US" dirty="0"/>
              <a:t>list of students, each of which has many </a:t>
            </a:r>
            <a:br>
              <a:rPr lang="en-US" dirty="0"/>
            </a:br>
            <a:r>
              <a:rPr lang="en-US" dirty="0"/>
              <a:t>tests)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118038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75F96A7-CEFF-4EDC-974F-A4B8C49B94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Loops and Comprehension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F29455-0044-4F83-BB39-BA0BFACB4B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Creating Multidimensional 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759" y="1426369"/>
            <a:ext cx="2490482" cy="24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5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accent1"/>
                </a:solidFill>
              </a:rPr>
              <a:t>loops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accent1"/>
                </a:solidFill>
              </a:rPr>
              <a:t>comprehension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MD List with Zeros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194162" y="5882955"/>
            <a:ext cx="958398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matrix = [[0 for i in range(2)] for i in range(3)]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2E890C0-F8F0-45E9-8C90-136E92F2E7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94162" y="1807945"/>
            <a:ext cx="8458126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matrix = []</a:t>
            </a:r>
          </a:p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range(3):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matrix.append([])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for j in range(2):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   matrix[i].append(0)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[[0, 0], [0, 0], [0, 0]]</a:t>
            </a:r>
          </a:p>
        </p:txBody>
      </p:sp>
    </p:spTree>
    <p:extLst>
      <p:ext uri="{BB962C8B-B14F-4D97-AF65-F5344CB8AC3E}">
        <p14:creationId xmlns:p14="http://schemas.microsoft.com/office/powerpoint/2010/main" val="331198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accent1"/>
                </a:solidFill>
              </a:rPr>
              <a:t>loop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accent1"/>
                </a:solidFill>
              </a:rPr>
              <a:t>comprehension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3X3 Grid with Numbers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194162" y="1770237"/>
            <a:ext cx="9023735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matrix = []</a:t>
            </a:r>
          </a:p>
          <a:p>
            <a:r>
              <a:rPr lang="en-US" sz="2600" dirty="0">
                <a:solidFill>
                  <a:schemeClr val="tx1"/>
                </a:solidFill>
              </a:rPr>
              <a:t>for i in range(3):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matrix.append([])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for j in range(1, 4):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   matrix[i].append(j)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[[1, 2, 3], [1, 2, 3], [1, 2, 3]]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4DA804-FDEE-4D1B-A501-43FC5D2078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194162" y="5901050"/>
            <a:ext cx="992628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matrix = [[i for i in range(1, 4)] for j in range(3)]</a:t>
            </a:r>
          </a:p>
        </p:txBody>
      </p:sp>
    </p:spTree>
    <p:extLst>
      <p:ext uri="{BB962C8B-B14F-4D97-AF65-F5344CB8AC3E}">
        <p14:creationId xmlns:p14="http://schemas.microsoft.com/office/powerpoint/2010/main" val="32785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0D820E-79FD-4E85-8B45-1A7863F24FD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b1da4528-fe13-414f-b133-a49aeaaa47f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54C8BF6-F98D-4DB6-B174-7838483A26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4789D0-F838-4642-BCA9-DA05D714CA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1446</Words>
  <Application>Microsoft Office PowerPoint</Application>
  <PresentationFormat>Widescreen</PresentationFormat>
  <Paragraphs>288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Multidimensional Lists</vt:lpstr>
      <vt:lpstr>Table of Contents</vt:lpstr>
      <vt:lpstr>Have a Question?</vt:lpstr>
      <vt:lpstr>Definition and Usage</vt:lpstr>
      <vt:lpstr>What is Multidimensional List?</vt:lpstr>
      <vt:lpstr>Usage</vt:lpstr>
      <vt:lpstr>Creating Multidimensional Lists</vt:lpstr>
      <vt:lpstr>Creating MD List with Zeros</vt:lpstr>
      <vt:lpstr>Creating 3X3 Grid with Numbers</vt:lpstr>
      <vt:lpstr>Problem: Sum Matrix Elements</vt:lpstr>
      <vt:lpstr>Solution: Sum Matrix Elements</vt:lpstr>
      <vt:lpstr>Traversing and Manipulation</vt:lpstr>
      <vt:lpstr>Accessing Elements</vt:lpstr>
      <vt:lpstr>Traversing Elements (1)</vt:lpstr>
      <vt:lpstr>Traversing Elements (2)</vt:lpstr>
      <vt:lpstr>Problem: Sum Matrix Columns </vt:lpstr>
      <vt:lpstr>Solution:</vt:lpstr>
      <vt:lpstr>Changing Values</vt:lpstr>
      <vt:lpstr>Problem: Primary Diagonal </vt:lpstr>
      <vt:lpstr>Solution: Primary Diagonal </vt:lpstr>
      <vt:lpstr>Problem: Symbol in Matrix </vt:lpstr>
      <vt:lpstr>Solution: Symbol in Matrix </vt:lpstr>
      <vt:lpstr>Solution: Symbol in Matrix (2) </vt:lpstr>
      <vt:lpstr>Other Nested Structures</vt:lpstr>
      <vt:lpstr>Nested Structures</vt:lpstr>
      <vt:lpstr>Nested Structures (2)</vt:lpstr>
      <vt:lpstr>Practice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Multidimensional Lists</dc:title>
  <dc:subject>Python Advanced – Practical Training Course @ SoftUni</dc:subject>
  <dc:creator>Software University</dc:creator>
  <cp:keywords>python, 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Software University</cp:lastModifiedBy>
  <cp:revision>67</cp:revision>
  <dcterms:created xsi:type="dcterms:W3CDTF">2018-05-23T13:08:44Z</dcterms:created>
  <dcterms:modified xsi:type="dcterms:W3CDTF">2021-01-04T13:08:11Z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