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4" r:id="rId4"/>
    <p:sldId id="262" r:id="rId5"/>
    <p:sldId id="263" r:id="rId6"/>
    <p:sldId id="268" r:id="rId7"/>
    <p:sldId id="257" r:id="rId8"/>
    <p:sldId id="265" r:id="rId9"/>
    <p:sldId id="266" r:id="rId10"/>
    <p:sldId id="267" r:id="rId11"/>
    <p:sldId id="269"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00"/>
    <p:restoredTop sz="96405"/>
  </p:normalViewPr>
  <p:slideViewPr>
    <p:cSldViewPr snapToGrid="0" snapToObjects="1">
      <p:cViewPr varScale="1">
        <p:scale>
          <a:sx n="126" d="100"/>
          <a:sy n="126" d="100"/>
        </p:scale>
        <p:origin x="608" y="20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playground.tensorflow.org/" TargetMode="External"/><Relationship Id="rId2" Type="http://schemas.openxmlformats.org/officeDocument/2006/relationships/hyperlink" Target="https://git.io/JnxDj" TargetMode="External"/><Relationship Id="rId1" Type="http://schemas.openxmlformats.org/officeDocument/2006/relationships/slideLayout" Target="../slideLayouts/slideLayout2.xml"/><Relationship Id="rId4" Type="http://schemas.openxmlformats.org/officeDocument/2006/relationships/hyperlink" Target="https://poloclub.github.io/cnn-explaine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Web_scraping" TargetMode="External"/><Relationship Id="rId2" Type="http://schemas.openxmlformats.org/officeDocument/2006/relationships/hyperlink" Target="https://www.altoros.com/blog/building-a-keras-based-image-classifier-using-tensorflow-for-a-back-en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5730-F9CE-8641-96AC-61AF36C7AD60}"/>
              </a:ext>
            </a:extLst>
          </p:cNvPr>
          <p:cNvSpPr>
            <a:spLocks noGrp="1"/>
          </p:cNvSpPr>
          <p:nvPr>
            <p:ph type="ctrTitle"/>
          </p:nvPr>
        </p:nvSpPr>
        <p:spPr/>
        <p:txBody>
          <a:bodyPr/>
          <a:lstStyle/>
          <a:p>
            <a:r>
              <a:rPr lang="en-US" dirty="0"/>
              <a:t>Machine-Learning 101 </a:t>
            </a:r>
          </a:p>
        </p:txBody>
      </p:sp>
      <p:sp>
        <p:nvSpPr>
          <p:cNvPr id="3" name="Subtitle 2">
            <a:extLst>
              <a:ext uri="{FF2B5EF4-FFF2-40B4-BE49-F238E27FC236}">
                <a16:creationId xmlns:a16="http://schemas.microsoft.com/office/drawing/2014/main" id="{DC2097CF-C535-B14B-85E5-F2FC7413D283}"/>
              </a:ext>
            </a:extLst>
          </p:cNvPr>
          <p:cNvSpPr>
            <a:spLocks noGrp="1"/>
          </p:cNvSpPr>
          <p:nvPr>
            <p:ph type="subTitle" idx="1"/>
          </p:nvPr>
        </p:nvSpPr>
        <p:spPr/>
        <p:txBody>
          <a:bodyPr/>
          <a:lstStyle/>
          <a:p>
            <a:r>
              <a:rPr lang="en-US" dirty="0"/>
              <a:t>How we could develop a way to determine which part of a car is damaged?</a:t>
            </a:r>
          </a:p>
        </p:txBody>
      </p:sp>
      <p:pic>
        <p:nvPicPr>
          <p:cNvPr id="5" name="Picture 4">
            <a:extLst>
              <a:ext uri="{FF2B5EF4-FFF2-40B4-BE49-F238E27FC236}">
                <a16:creationId xmlns:a16="http://schemas.microsoft.com/office/drawing/2014/main" id="{6B105573-9409-1A43-A762-965D6A1767B1}"/>
              </a:ext>
            </a:extLst>
          </p:cNvPr>
          <p:cNvPicPr>
            <a:picLocks noChangeAspect="1"/>
          </p:cNvPicPr>
          <p:nvPr/>
        </p:nvPicPr>
        <p:blipFill>
          <a:blip r:embed="rId2"/>
          <a:stretch>
            <a:fillRect/>
          </a:stretch>
        </p:blipFill>
        <p:spPr>
          <a:xfrm rot="21210653">
            <a:off x="356005" y="331546"/>
            <a:ext cx="2984500" cy="2235200"/>
          </a:xfrm>
          <a:prstGeom prst="rect">
            <a:avLst/>
          </a:prstGeom>
        </p:spPr>
      </p:pic>
      <p:pic>
        <p:nvPicPr>
          <p:cNvPr id="9" name="Picture 8">
            <a:extLst>
              <a:ext uri="{FF2B5EF4-FFF2-40B4-BE49-F238E27FC236}">
                <a16:creationId xmlns:a16="http://schemas.microsoft.com/office/drawing/2014/main" id="{ACC0EBA0-8442-744E-AC8C-9DC873C83838}"/>
              </a:ext>
            </a:extLst>
          </p:cNvPr>
          <p:cNvPicPr>
            <a:picLocks noChangeAspect="1"/>
          </p:cNvPicPr>
          <p:nvPr/>
        </p:nvPicPr>
        <p:blipFill>
          <a:blip r:embed="rId3"/>
          <a:stretch>
            <a:fillRect/>
          </a:stretch>
        </p:blipFill>
        <p:spPr>
          <a:xfrm rot="405633">
            <a:off x="3884522" y="359147"/>
            <a:ext cx="2619005" cy="2119567"/>
          </a:xfrm>
          <a:prstGeom prst="rect">
            <a:avLst/>
          </a:prstGeom>
        </p:spPr>
      </p:pic>
      <p:pic>
        <p:nvPicPr>
          <p:cNvPr id="6" name="Picture 5">
            <a:extLst>
              <a:ext uri="{FF2B5EF4-FFF2-40B4-BE49-F238E27FC236}">
                <a16:creationId xmlns:a16="http://schemas.microsoft.com/office/drawing/2014/main" id="{D4AE4961-C937-5141-86C8-3080B89DAED4}"/>
              </a:ext>
            </a:extLst>
          </p:cNvPr>
          <p:cNvPicPr>
            <a:picLocks noChangeAspect="1"/>
          </p:cNvPicPr>
          <p:nvPr/>
        </p:nvPicPr>
        <p:blipFill>
          <a:blip r:embed="rId4"/>
          <a:stretch>
            <a:fillRect/>
          </a:stretch>
        </p:blipFill>
        <p:spPr>
          <a:xfrm>
            <a:off x="7015231" y="795194"/>
            <a:ext cx="2183385" cy="2281941"/>
          </a:xfrm>
          <a:prstGeom prst="rect">
            <a:avLst/>
          </a:prstGeom>
        </p:spPr>
      </p:pic>
      <p:pic>
        <p:nvPicPr>
          <p:cNvPr id="8" name="Picture 7">
            <a:extLst>
              <a:ext uri="{FF2B5EF4-FFF2-40B4-BE49-F238E27FC236}">
                <a16:creationId xmlns:a16="http://schemas.microsoft.com/office/drawing/2014/main" id="{2FB81444-7ECB-9E4A-82E2-C129CE2D1E35}"/>
              </a:ext>
            </a:extLst>
          </p:cNvPr>
          <p:cNvPicPr>
            <a:picLocks noChangeAspect="1"/>
          </p:cNvPicPr>
          <p:nvPr/>
        </p:nvPicPr>
        <p:blipFill>
          <a:blip r:embed="rId5"/>
          <a:stretch>
            <a:fillRect/>
          </a:stretch>
        </p:blipFill>
        <p:spPr>
          <a:xfrm>
            <a:off x="9662480" y="795194"/>
            <a:ext cx="2183385" cy="2053357"/>
          </a:xfrm>
          <a:prstGeom prst="rect">
            <a:avLst/>
          </a:prstGeom>
        </p:spPr>
      </p:pic>
    </p:spTree>
    <p:extLst>
      <p:ext uri="{BB962C8B-B14F-4D97-AF65-F5344CB8AC3E}">
        <p14:creationId xmlns:p14="http://schemas.microsoft.com/office/powerpoint/2010/main" val="257414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21E2-3C5D-B340-BA59-497F1F74D21A}"/>
              </a:ext>
            </a:extLst>
          </p:cNvPr>
          <p:cNvSpPr>
            <a:spLocks noGrp="1"/>
          </p:cNvSpPr>
          <p:nvPr>
            <p:ph type="title"/>
          </p:nvPr>
        </p:nvSpPr>
        <p:spPr/>
        <p:txBody>
          <a:bodyPr/>
          <a:lstStyle/>
          <a:p>
            <a:r>
              <a:rPr lang="en-US" dirty="0"/>
              <a:t>Machine Learning Solutions</a:t>
            </a:r>
          </a:p>
        </p:txBody>
      </p:sp>
      <p:sp>
        <p:nvSpPr>
          <p:cNvPr id="3" name="Content Placeholder 2">
            <a:extLst>
              <a:ext uri="{FF2B5EF4-FFF2-40B4-BE49-F238E27FC236}">
                <a16:creationId xmlns:a16="http://schemas.microsoft.com/office/drawing/2014/main" id="{B11E9FA5-9287-A642-8DB0-39F4FFDBED5B}"/>
              </a:ext>
            </a:extLst>
          </p:cNvPr>
          <p:cNvSpPr>
            <a:spLocks noGrp="1"/>
          </p:cNvSpPr>
          <p:nvPr>
            <p:ph idx="1"/>
          </p:nvPr>
        </p:nvSpPr>
        <p:spPr>
          <a:xfrm>
            <a:off x="810000" y="2547407"/>
            <a:ext cx="10554574" cy="3636511"/>
          </a:xfrm>
        </p:spPr>
        <p:txBody>
          <a:bodyPr/>
          <a:lstStyle/>
          <a:p>
            <a:r>
              <a:rPr lang="en-US" b="1" dirty="0"/>
              <a:t>Dataset:</a:t>
            </a:r>
            <a:r>
              <a:rPr lang="en-US" dirty="0"/>
              <a:t> Get a really big but distinguishable dataset. Maybe our model doesn’t have enough data to train on</a:t>
            </a:r>
          </a:p>
          <a:p>
            <a:r>
              <a:rPr lang="en-US" b="1" dirty="0"/>
              <a:t>The model layers: </a:t>
            </a:r>
            <a:r>
              <a:rPr lang="en-US" dirty="0"/>
              <a:t>Add more Convolutional2D and MaxPool2D Layers</a:t>
            </a:r>
          </a:p>
          <a:p>
            <a:r>
              <a:rPr lang="en-US" b="1" dirty="0" err="1"/>
              <a:t>HyperParameters</a:t>
            </a:r>
            <a:r>
              <a:rPr lang="en-US" b="1" dirty="0"/>
              <a:t>:</a:t>
            </a:r>
            <a:r>
              <a:rPr lang="en-US" dirty="0"/>
              <a:t> Change the optimizers hyperparameters</a:t>
            </a:r>
          </a:p>
          <a:p>
            <a:r>
              <a:rPr lang="en-US" b="1" dirty="0"/>
              <a:t>Transfer Learning: </a:t>
            </a:r>
            <a:r>
              <a:rPr lang="en-US" dirty="0"/>
              <a:t>We can utilize the power of transfer learning to get patterns that another model has learned. In this example we will explore using efficientnet_b0 and resnet50V2</a:t>
            </a:r>
          </a:p>
          <a:p>
            <a:r>
              <a:rPr lang="en-US" b="1" dirty="0"/>
              <a:t>Further Finetuning: </a:t>
            </a:r>
            <a:r>
              <a:rPr lang="en-US" dirty="0"/>
              <a:t>If we still get poor results we maybe we can further fine tune the transfer learning model</a:t>
            </a:r>
          </a:p>
          <a:p>
            <a:r>
              <a:rPr lang="en-US" b="1" dirty="0"/>
              <a:t>Keep Experimenting!: </a:t>
            </a:r>
            <a:r>
              <a:rPr lang="en-US" dirty="0"/>
              <a:t>There is not one size fit all solution so it’s important to test and compare models to see which one performs better</a:t>
            </a:r>
            <a:endParaRPr lang="en-US" b="1" dirty="0"/>
          </a:p>
          <a:p>
            <a:endParaRPr lang="en-US" dirty="0"/>
          </a:p>
        </p:txBody>
      </p:sp>
    </p:spTree>
    <p:extLst>
      <p:ext uri="{BB962C8B-B14F-4D97-AF65-F5344CB8AC3E}">
        <p14:creationId xmlns:p14="http://schemas.microsoft.com/office/powerpoint/2010/main" val="52540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A5FC-14D6-A747-BB58-8CA25AE0C258}"/>
              </a:ext>
            </a:extLst>
          </p:cNvPr>
          <p:cNvSpPr>
            <a:spLocks noGrp="1"/>
          </p:cNvSpPr>
          <p:nvPr>
            <p:ph type="title"/>
          </p:nvPr>
        </p:nvSpPr>
        <p:spPr/>
        <p:txBody>
          <a:bodyPr/>
          <a:lstStyle/>
          <a:p>
            <a:r>
              <a:rPr lang="en-US" dirty="0"/>
              <a:t>Making Predictions</a:t>
            </a:r>
          </a:p>
        </p:txBody>
      </p:sp>
      <p:pic>
        <p:nvPicPr>
          <p:cNvPr id="4" name="Picture 3">
            <a:extLst>
              <a:ext uri="{FF2B5EF4-FFF2-40B4-BE49-F238E27FC236}">
                <a16:creationId xmlns:a16="http://schemas.microsoft.com/office/drawing/2014/main" id="{BB75BD8D-A869-DD45-86AD-7DA18BB67F36}"/>
              </a:ext>
            </a:extLst>
          </p:cNvPr>
          <p:cNvPicPr>
            <a:picLocks noChangeAspect="1"/>
          </p:cNvPicPr>
          <p:nvPr/>
        </p:nvPicPr>
        <p:blipFill>
          <a:blip r:embed="rId2"/>
          <a:stretch>
            <a:fillRect/>
          </a:stretch>
        </p:blipFill>
        <p:spPr>
          <a:xfrm>
            <a:off x="3570683" y="3665661"/>
            <a:ext cx="2984500" cy="2235200"/>
          </a:xfrm>
          <a:prstGeom prst="rect">
            <a:avLst/>
          </a:prstGeom>
        </p:spPr>
      </p:pic>
      <p:pic>
        <p:nvPicPr>
          <p:cNvPr id="5" name="Picture 4">
            <a:extLst>
              <a:ext uri="{FF2B5EF4-FFF2-40B4-BE49-F238E27FC236}">
                <a16:creationId xmlns:a16="http://schemas.microsoft.com/office/drawing/2014/main" id="{64CC868C-CD5A-7043-853C-79BFF12ACFA6}"/>
              </a:ext>
            </a:extLst>
          </p:cNvPr>
          <p:cNvPicPr>
            <a:picLocks noChangeAspect="1"/>
          </p:cNvPicPr>
          <p:nvPr/>
        </p:nvPicPr>
        <p:blipFill>
          <a:blip r:embed="rId3"/>
          <a:stretch>
            <a:fillRect/>
          </a:stretch>
        </p:blipFill>
        <p:spPr>
          <a:xfrm>
            <a:off x="559425" y="3665661"/>
            <a:ext cx="2619005" cy="2119567"/>
          </a:xfrm>
          <a:prstGeom prst="rect">
            <a:avLst/>
          </a:prstGeom>
        </p:spPr>
      </p:pic>
      <p:pic>
        <p:nvPicPr>
          <p:cNvPr id="6" name="Picture 5">
            <a:extLst>
              <a:ext uri="{FF2B5EF4-FFF2-40B4-BE49-F238E27FC236}">
                <a16:creationId xmlns:a16="http://schemas.microsoft.com/office/drawing/2014/main" id="{BE4066FC-93A8-4640-A89F-5BA2A641B8E3}"/>
              </a:ext>
            </a:extLst>
          </p:cNvPr>
          <p:cNvPicPr>
            <a:picLocks noChangeAspect="1"/>
          </p:cNvPicPr>
          <p:nvPr/>
        </p:nvPicPr>
        <p:blipFill>
          <a:blip r:embed="rId4"/>
          <a:stretch>
            <a:fillRect/>
          </a:stretch>
        </p:blipFill>
        <p:spPr>
          <a:xfrm>
            <a:off x="9317110" y="3665661"/>
            <a:ext cx="2183385" cy="2281941"/>
          </a:xfrm>
          <a:prstGeom prst="rect">
            <a:avLst/>
          </a:prstGeom>
        </p:spPr>
      </p:pic>
      <p:pic>
        <p:nvPicPr>
          <p:cNvPr id="7" name="Picture 6">
            <a:extLst>
              <a:ext uri="{FF2B5EF4-FFF2-40B4-BE49-F238E27FC236}">
                <a16:creationId xmlns:a16="http://schemas.microsoft.com/office/drawing/2014/main" id="{D6C75D4C-D718-4D49-9E0F-422E93574D56}"/>
              </a:ext>
            </a:extLst>
          </p:cNvPr>
          <p:cNvPicPr>
            <a:picLocks noChangeAspect="1"/>
          </p:cNvPicPr>
          <p:nvPr/>
        </p:nvPicPr>
        <p:blipFill>
          <a:blip r:embed="rId5"/>
          <a:stretch>
            <a:fillRect/>
          </a:stretch>
        </p:blipFill>
        <p:spPr>
          <a:xfrm>
            <a:off x="6947436" y="3665661"/>
            <a:ext cx="2183385" cy="2053357"/>
          </a:xfrm>
          <a:prstGeom prst="rect">
            <a:avLst/>
          </a:prstGeom>
        </p:spPr>
      </p:pic>
      <p:sp>
        <p:nvSpPr>
          <p:cNvPr id="8" name="TextBox 7">
            <a:extLst>
              <a:ext uri="{FF2B5EF4-FFF2-40B4-BE49-F238E27FC236}">
                <a16:creationId xmlns:a16="http://schemas.microsoft.com/office/drawing/2014/main" id="{7B89C8E2-0FB6-BB44-9BE6-754BBD0FF92E}"/>
              </a:ext>
            </a:extLst>
          </p:cNvPr>
          <p:cNvSpPr txBox="1"/>
          <p:nvPr/>
        </p:nvSpPr>
        <p:spPr>
          <a:xfrm>
            <a:off x="1273752" y="2546009"/>
            <a:ext cx="9644493" cy="646331"/>
          </a:xfrm>
          <a:prstGeom prst="rect">
            <a:avLst/>
          </a:prstGeom>
          <a:noFill/>
        </p:spPr>
        <p:txBody>
          <a:bodyPr wrap="square" rtlCol="0">
            <a:spAutoFit/>
          </a:bodyPr>
          <a:lstStyle/>
          <a:p>
            <a:r>
              <a:rPr lang="en-US" dirty="0"/>
              <a:t>We will see how to improve our models and explore the world of machine learning using convolutional networks, transfer learning and tweaking hyperparameters</a:t>
            </a:r>
          </a:p>
        </p:txBody>
      </p:sp>
    </p:spTree>
    <p:extLst>
      <p:ext uri="{BB962C8B-B14F-4D97-AF65-F5344CB8AC3E}">
        <p14:creationId xmlns:p14="http://schemas.microsoft.com/office/powerpoint/2010/main" val="181468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A0D4-87E7-624E-AB7D-87EF4360AE0D}"/>
              </a:ext>
            </a:extLst>
          </p:cNvPr>
          <p:cNvSpPr>
            <a:spLocks noGrp="1"/>
          </p:cNvSpPr>
          <p:nvPr>
            <p:ph type="title"/>
          </p:nvPr>
        </p:nvSpPr>
        <p:spPr/>
        <p:txBody>
          <a:bodyPr/>
          <a:lstStyle/>
          <a:p>
            <a:r>
              <a:rPr lang="en-US"/>
              <a:t>Resources</a:t>
            </a:r>
            <a:endParaRPr lang="en-US" dirty="0"/>
          </a:p>
        </p:txBody>
      </p:sp>
      <p:sp>
        <p:nvSpPr>
          <p:cNvPr id="4" name="TextBox 3">
            <a:extLst>
              <a:ext uri="{FF2B5EF4-FFF2-40B4-BE49-F238E27FC236}">
                <a16:creationId xmlns:a16="http://schemas.microsoft.com/office/drawing/2014/main" id="{E11C649A-8FF8-F545-B670-0286370872CA}"/>
              </a:ext>
            </a:extLst>
          </p:cNvPr>
          <p:cNvSpPr txBox="1"/>
          <p:nvPr/>
        </p:nvSpPr>
        <p:spPr>
          <a:xfrm>
            <a:off x="593124" y="2718486"/>
            <a:ext cx="10571998" cy="2308324"/>
          </a:xfrm>
          <a:prstGeom prst="rect">
            <a:avLst/>
          </a:prstGeom>
          <a:noFill/>
        </p:spPr>
        <p:txBody>
          <a:bodyPr wrap="square" rtlCol="0">
            <a:spAutoFit/>
          </a:bodyPr>
          <a:lstStyle/>
          <a:p>
            <a:r>
              <a:rPr lang="en-US" b="1" dirty="0"/>
              <a:t>Notebooks &amp; Presentation: </a:t>
            </a:r>
            <a:r>
              <a:rPr lang="en-US" dirty="0">
                <a:hlinkClick r:id="rId2"/>
              </a:rPr>
              <a:t>https://git.io/JnxDj</a:t>
            </a:r>
            <a:endParaRPr lang="en-US" dirty="0"/>
          </a:p>
          <a:p>
            <a:endParaRPr lang="en-US" dirty="0"/>
          </a:p>
          <a:p>
            <a:r>
              <a:rPr lang="en-US" b="1" dirty="0"/>
              <a:t>Classification</a:t>
            </a:r>
            <a:r>
              <a:rPr lang="en-US" dirty="0"/>
              <a:t>: </a:t>
            </a:r>
            <a:r>
              <a:rPr lang="en-US" dirty="0">
                <a:hlinkClick r:id="rId3"/>
              </a:rPr>
              <a:t>https://playground.tensorflow.org/</a:t>
            </a:r>
            <a:endParaRPr lang="en-US" dirty="0"/>
          </a:p>
          <a:p>
            <a:endParaRPr lang="en-US" dirty="0"/>
          </a:p>
          <a:p>
            <a:r>
              <a:rPr lang="en-US" b="1" dirty="0"/>
              <a:t>Convolutional Networks: </a:t>
            </a:r>
            <a:r>
              <a:rPr lang="en-US" dirty="0">
                <a:hlinkClick r:id="rId4"/>
              </a:rPr>
              <a:t>https://poloclub.github.io/cnn-explainer/</a:t>
            </a:r>
            <a:endParaRPr lang="en-US" dirty="0"/>
          </a:p>
          <a:p>
            <a:endParaRPr lang="en-US" dirty="0"/>
          </a:p>
          <a:p>
            <a:r>
              <a:rPr lang="en-US" b="1" dirty="0"/>
              <a:t>Transfer Learning Models: </a:t>
            </a:r>
            <a:r>
              <a:rPr lang="en-US" dirty="0"/>
              <a:t>https://</a:t>
            </a:r>
            <a:r>
              <a:rPr lang="en-US" dirty="0" err="1"/>
              <a:t>tfhub.dev</a:t>
            </a:r>
            <a:r>
              <a:rPr lang="en-US" dirty="0"/>
              <a:t>/</a:t>
            </a:r>
            <a:r>
              <a:rPr lang="en-US" dirty="0" err="1"/>
              <a:t>tensorflow</a:t>
            </a:r>
            <a:r>
              <a:rPr lang="en-US" dirty="0"/>
              <a:t>/</a:t>
            </a:r>
            <a:r>
              <a:rPr lang="en-US" dirty="0" err="1"/>
              <a:t>efficientnet</a:t>
            </a:r>
            <a:r>
              <a:rPr lang="en-US" dirty="0"/>
              <a:t>/b0/feature-vector/1</a:t>
            </a:r>
          </a:p>
          <a:p>
            <a:endParaRPr lang="en-US" dirty="0"/>
          </a:p>
        </p:txBody>
      </p:sp>
    </p:spTree>
    <p:extLst>
      <p:ext uri="{BB962C8B-B14F-4D97-AF65-F5344CB8AC3E}">
        <p14:creationId xmlns:p14="http://schemas.microsoft.com/office/powerpoint/2010/main" val="3045763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E299-45B4-0940-B350-1DD27E77416A}"/>
              </a:ext>
            </a:extLst>
          </p:cNvPr>
          <p:cNvSpPr>
            <a:spLocks noGrp="1"/>
          </p:cNvSpPr>
          <p:nvPr>
            <p:ph type="title"/>
          </p:nvPr>
        </p:nvSpPr>
        <p:spPr/>
        <p:txBody>
          <a:bodyPr/>
          <a:lstStyle/>
          <a:p>
            <a:r>
              <a:rPr lang="en-US" dirty="0"/>
              <a:t>A.I. / Machine Learning / Deep Learning</a:t>
            </a:r>
          </a:p>
        </p:txBody>
      </p:sp>
      <p:sp>
        <p:nvSpPr>
          <p:cNvPr id="3" name="Content Placeholder 2">
            <a:extLst>
              <a:ext uri="{FF2B5EF4-FFF2-40B4-BE49-F238E27FC236}">
                <a16:creationId xmlns:a16="http://schemas.microsoft.com/office/drawing/2014/main" id="{C75656CF-A845-FC40-97A5-D1E8A0F250CB}"/>
              </a:ext>
            </a:extLst>
          </p:cNvPr>
          <p:cNvSpPr>
            <a:spLocks noGrp="1"/>
          </p:cNvSpPr>
          <p:nvPr>
            <p:ph idx="1"/>
          </p:nvPr>
        </p:nvSpPr>
        <p:spPr>
          <a:xfrm>
            <a:off x="5045164" y="1955260"/>
            <a:ext cx="6958768" cy="4717914"/>
          </a:xfrm>
        </p:spPr>
        <p:txBody>
          <a:bodyPr/>
          <a:lstStyle/>
          <a:p>
            <a:r>
              <a:rPr lang="en-US" dirty="0"/>
              <a:t>Artificial Intelligence: Any system that leverages human capacity for learning, perception and interaction all at a level of complexity that ultimately supersedes our own abilities</a:t>
            </a:r>
          </a:p>
          <a:p>
            <a:r>
              <a:rPr lang="en-US" dirty="0"/>
              <a:t>Machine Learning: A subset of ai that involves programming systems to perform a specific task without having to code rule-base instructions</a:t>
            </a:r>
          </a:p>
          <a:p>
            <a:r>
              <a:rPr lang="en-US" dirty="0"/>
              <a:t>Deep Learning: A subset of ML where systems can learn hidden patterns from data by themselves, combine them together, and build much more efficient decision rules.</a:t>
            </a:r>
          </a:p>
        </p:txBody>
      </p:sp>
      <p:pic>
        <p:nvPicPr>
          <p:cNvPr id="10" name="Picture 9">
            <a:extLst>
              <a:ext uri="{FF2B5EF4-FFF2-40B4-BE49-F238E27FC236}">
                <a16:creationId xmlns:a16="http://schemas.microsoft.com/office/drawing/2014/main" id="{08EF603E-8FFC-714D-905F-38FEC89034D7}"/>
              </a:ext>
            </a:extLst>
          </p:cNvPr>
          <p:cNvPicPr>
            <a:picLocks noChangeAspect="1"/>
          </p:cNvPicPr>
          <p:nvPr/>
        </p:nvPicPr>
        <p:blipFill>
          <a:blip r:embed="rId2"/>
          <a:stretch>
            <a:fillRect/>
          </a:stretch>
        </p:blipFill>
        <p:spPr>
          <a:xfrm>
            <a:off x="188068" y="2140086"/>
            <a:ext cx="4717914" cy="4717914"/>
          </a:xfrm>
          <a:prstGeom prst="rect">
            <a:avLst/>
          </a:prstGeom>
        </p:spPr>
      </p:pic>
    </p:spTree>
    <p:extLst>
      <p:ext uri="{BB962C8B-B14F-4D97-AF65-F5344CB8AC3E}">
        <p14:creationId xmlns:p14="http://schemas.microsoft.com/office/powerpoint/2010/main" val="244905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07E96-C422-F845-BC7B-FE22C8FF9D0A}"/>
              </a:ext>
            </a:extLst>
          </p:cNvPr>
          <p:cNvSpPr>
            <a:spLocks noGrp="1"/>
          </p:cNvSpPr>
          <p:nvPr>
            <p:ph type="title"/>
          </p:nvPr>
        </p:nvSpPr>
        <p:spPr/>
        <p:txBody>
          <a:bodyPr/>
          <a:lstStyle/>
          <a:p>
            <a:r>
              <a:rPr lang="en-US" dirty="0"/>
              <a:t>What are ML classification problems</a:t>
            </a:r>
          </a:p>
        </p:txBody>
      </p:sp>
      <p:sp>
        <p:nvSpPr>
          <p:cNvPr id="4" name="TextBox 3">
            <a:extLst>
              <a:ext uri="{FF2B5EF4-FFF2-40B4-BE49-F238E27FC236}">
                <a16:creationId xmlns:a16="http://schemas.microsoft.com/office/drawing/2014/main" id="{5EF5E695-B070-234F-A1D0-4B7F628629F7}"/>
              </a:ext>
            </a:extLst>
          </p:cNvPr>
          <p:cNvSpPr txBox="1"/>
          <p:nvPr/>
        </p:nvSpPr>
        <p:spPr>
          <a:xfrm>
            <a:off x="810000" y="2538919"/>
            <a:ext cx="10571998" cy="3693319"/>
          </a:xfrm>
          <a:prstGeom prst="rect">
            <a:avLst/>
          </a:prstGeom>
          <a:noFill/>
        </p:spPr>
        <p:txBody>
          <a:bodyPr wrap="square" rtlCol="0">
            <a:spAutoFit/>
          </a:bodyPr>
          <a:lstStyle/>
          <a:p>
            <a:r>
              <a:rPr lang="en-US" dirty="0"/>
              <a:t>There are many different types of problems that machine learning can solve using a classification algorithm. </a:t>
            </a:r>
          </a:p>
          <a:p>
            <a:endParaRPr lang="en-US" dirty="0"/>
          </a:p>
          <a:p>
            <a:r>
              <a:rPr lang="en-US" b="1" dirty="0"/>
              <a:t>Binary Classification:</a:t>
            </a:r>
            <a:r>
              <a:rPr lang="en-US" dirty="0"/>
              <a:t> is used when you want to ask a simple true or false question. (</a:t>
            </a:r>
            <a:r>
              <a:rPr lang="en-US" dirty="0" err="1"/>
              <a:t>ie</a:t>
            </a:r>
            <a:r>
              <a:rPr lang="en-US" dirty="0"/>
              <a:t>. Is this a dog or is this a cat, is my card whole or is it damage?)</a:t>
            </a:r>
          </a:p>
          <a:p>
            <a:endParaRPr lang="en-US" dirty="0"/>
          </a:p>
          <a:p>
            <a:r>
              <a:rPr lang="en-US" b="1" dirty="0"/>
              <a:t>Multi-class Classification:</a:t>
            </a:r>
            <a:r>
              <a:rPr lang="en-US" dirty="0"/>
              <a:t> is used when you’re trying to distinguish between a set of different values. (</a:t>
            </a:r>
            <a:r>
              <a:rPr lang="en-US" dirty="0" err="1"/>
              <a:t>ie</a:t>
            </a:r>
            <a:r>
              <a:rPr lang="en-US" dirty="0"/>
              <a:t>. Checking what color the traffic light is. It could be red, blue or green, or checking the breed of the dog or the cat)</a:t>
            </a:r>
          </a:p>
          <a:p>
            <a:endParaRPr lang="en-US" dirty="0"/>
          </a:p>
          <a:p>
            <a:r>
              <a:rPr lang="en-US" b="1" dirty="0"/>
              <a:t>Multi-label Classification:</a:t>
            </a:r>
            <a:r>
              <a:rPr lang="en-US" dirty="0"/>
              <a:t> is used when you want to label things in a photo or video, and even being able to use tags to generalize a video or picture. (</a:t>
            </a:r>
            <a:r>
              <a:rPr lang="en-US" dirty="0" err="1"/>
              <a:t>ie</a:t>
            </a:r>
            <a:r>
              <a:rPr lang="en-US" dirty="0"/>
              <a:t>. What items are in this photo or what topics is this </a:t>
            </a:r>
            <a:r>
              <a:rPr lang="en-US" dirty="0" err="1"/>
              <a:t>Youtube</a:t>
            </a:r>
            <a:r>
              <a:rPr lang="en-US" dirty="0"/>
              <a:t> video about)</a:t>
            </a:r>
          </a:p>
        </p:txBody>
      </p:sp>
    </p:spTree>
    <p:extLst>
      <p:ext uri="{BB962C8B-B14F-4D97-AF65-F5344CB8AC3E}">
        <p14:creationId xmlns:p14="http://schemas.microsoft.com/office/powerpoint/2010/main" val="4291613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1910-757B-C04D-A87E-E8A71495D223}"/>
              </a:ext>
            </a:extLst>
          </p:cNvPr>
          <p:cNvSpPr>
            <a:spLocks noGrp="1"/>
          </p:cNvSpPr>
          <p:nvPr>
            <p:ph type="title"/>
          </p:nvPr>
        </p:nvSpPr>
        <p:spPr/>
        <p:txBody>
          <a:bodyPr/>
          <a:lstStyle/>
          <a:p>
            <a:r>
              <a:rPr lang="en-US" sz="3600" dirty="0"/>
              <a:t>Why using ML is essential in our future projects</a:t>
            </a:r>
          </a:p>
        </p:txBody>
      </p:sp>
      <p:sp>
        <p:nvSpPr>
          <p:cNvPr id="3" name="Content Placeholder 2">
            <a:extLst>
              <a:ext uri="{FF2B5EF4-FFF2-40B4-BE49-F238E27FC236}">
                <a16:creationId xmlns:a16="http://schemas.microsoft.com/office/drawing/2014/main" id="{579A3A84-C160-C641-BF29-302FD27C0DCF}"/>
              </a:ext>
            </a:extLst>
          </p:cNvPr>
          <p:cNvSpPr>
            <a:spLocks noGrp="1"/>
          </p:cNvSpPr>
          <p:nvPr>
            <p:ph idx="1"/>
          </p:nvPr>
        </p:nvSpPr>
        <p:spPr>
          <a:xfrm>
            <a:off x="5628640" y="2567727"/>
            <a:ext cx="5866566" cy="3636511"/>
          </a:xfrm>
        </p:spPr>
        <p:txBody>
          <a:bodyPr>
            <a:normAutofit/>
          </a:bodyPr>
          <a:lstStyle/>
          <a:p>
            <a:r>
              <a:rPr lang="en-US" dirty="0"/>
              <a:t>We can solve complex problems that traditional programming can’t do </a:t>
            </a:r>
          </a:p>
          <a:p>
            <a:r>
              <a:rPr lang="en-US" dirty="0"/>
              <a:t>It could be used to find the fastest solution to problems we have. (</a:t>
            </a:r>
            <a:r>
              <a:rPr lang="en-US" dirty="0" err="1"/>
              <a:t>ie</a:t>
            </a:r>
            <a:r>
              <a:rPr lang="en-US" dirty="0"/>
              <a:t>. Great example is the covid-19 vaccine)</a:t>
            </a:r>
          </a:p>
          <a:p>
            <a:r>
              <a:rPr lang="en-US" dirty="0"/>
              <a:t>We’re saving a lot of valuable time and optimizing areas where there are a lot of user drop offs</a:t>
            </a:r>
          </a:p>
          <a:p>
            <a:r>
              <a:rPr lang="en-US" dirty="0"/>
              <a:t>Machine Learn can train on any sort of data as long as its converted to numbers.</a:t>
            </a:r>
          </a:p>
        </p:txBody>
      </p:sp>
      <p:pic>
        <p:nvPicPr>
          <p:cNvPr id="1028" name="Picture 4" descr="Software 2.0. I sometimes see people refer to neural… | by Andrej Karpathy  | Medium">
            <a:extLst>
              <a:ext uri="{FF2B5EF4-FFF2-40B4-BE49-F238E27FC236}">
                <a16:creationId xmlns:a16="http://schemas.microsoft.com/office/drawing/2014/main" id="{7F3C135E-4DE2-4A47-A662-6E442049B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59" y="2801406"/>
            <a:ext cx="5227065" cy="3253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28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5474C-7F7E-D447-935D-5F26D84666C6}"/>
              </a:ext>
            </a:extLst>
          </p:cNvPr>
          <p:cNvSpPr>
            <a:spLocks noGrp="1"/>
          </p:cNvSpPr>
          <p:nvPr>
            <p:ph type="title"/>
          </p:nvPr>
        </p:nvSpPr>
        <p:spPr/>
        <p:txBody>
          <a:bodyPr/>
          <a:lstStyle/>
          <a:p>
            <a:r>
              <a:rPr lang="en-US" dirty="0"/>
              <a:t>How we can use AI to our Advantage</a:t>
            </a:r>
          </a:p>
        </p:txBody>
      </p:sp>
      <p:sp>
        <p:nvSpPr>
          <p:cNvPr id="4" name="TextBox 3">
            <a:extLst>
              <a:ext uri="{FF2B5EF4-FFF2-40B4-BE49-F238E27FC236}">
                <a16:creationId xmlns:a16="http://schemas.microsoft.com/office/drawing/2014/main" id="{30E96D80-8E1E-B04D-AEE2-56831ED5C579}"/>
              </a:ext>
            </a:extLst>
          </p:cNvPr>
          <p:cNvSpPr txBox="1"/>
          <p:nvPr/>
        </p:nvSpPr>
        <p:spPr>
          <a:xfrm>
            <a:off x="810000" y="2286000"/>
            <a:ext cx="10571998" cy="4524315"/>
          </a:xfrm>
          <a:prstGeom prst="rect">
            <a:avLst/>
          </a:prstGeom>
          <a:noFill/>
        </p:spPr>
        <p:txBody>
          <a:bodyPr wrap="square" rtlCol="0">
            <a:spAutoFit/>
          </a:bodyPr>
          <a:lstStyle/>
          <a:p>
            <a:r>
              <a:rPr lang="en-US" b="1" dirty="0"/>
              <a:t>1.) Automated Underwriting: </a:t>
            </a:r>
          </a:p>
          <a:p>
            <a:r>
              <a:rPr lang="en-US" dirty="0"/>
              <a:t>We can speed up the insurance underwriting process and enables to deliver more accurate quotes quicker. It reduces underwriting time of employees usually spend manually searching through documents while minimizing the risk of missing important provisions in their calculation.</a:t>
            </a:r>
          </a:p>
          <a:p>
            <a:endParaRPr lang="en-US" dirty="0"/>
          </a:p>
          <a:p>
            <a:r>
              <a:rPr lang="en-US" b="1" dirty="0"/>
              <a:t>2.) Improve Security and Mitigate Risks </a:t>
            </a:r>
          </a:p>
          <a:p>
            <a:r>
              <a:rPr lang="en-US" dirty="0"/>
              <a:t>Mitigate fraudulent cases in claim processing by analyzing insurance data trends.</a:t>
            </a:r>
          </a:p>
          <a:p>
            <a:r>
              <a:rPr lang="en-US" dirty="0"/>
              <a:t>Identify whether accidents happened recently or happened a year ago. It would also  determine if the accident images are really the same vehicle or not (There were cases of fraud in the past)</a:t>
            </a:r>
          </a:p>
          <a:p>
            <a:endParaRPr lang="en-US" dirty="0"/>
          </a:p>
          <a:p>
            <a:r>
              <a:rPr lang="en-US" b="1" dirty="0"/>
              <a:t>3) Chatbot/ Speaking Assistant which also helps the disabled</a:t>
            </a:r>
          </a:p>
          <a:p>
            <a:r>
              <a:rPr lang="en-US" dirty="0"/>
              <a:t>We can determine what the exact feature customer is mostly using in our app and help them to find shortcuts to finish the job. Also at the same time provide recommendations of other feature that they are not using</a:t>
            </a:r>
          </a:p>
        </p:txBody>
      </p:sp>
    </p:spTree>
    <p:extLst>
      <p:ext uri="{BB962C8B-B14F-4D97-AF65-F5344CB8AC3E}">
        <p14:creationId xmlns:p14="http://schemas.microsoft.com/office/powerpoint/2010/main" val="382990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682F-EA46-CF45-B92A-7757EFD2ACD5}"/>
              </a:ext>
            </a:extLst>
          </p:cNvPr>
          <p:cNvSpPr>
            <a:spLocks noGrp="1"/>
          </p:cNvSpPr>
          <p:nvPr>
            <p:ph type="title"/>
          </p:nvPr>
        </p:nvSpPr>
        <p:spPr/>
        <p:txBody>
          <a:bodyPr/>
          <a:lstStyle/>
          <a:p>
            <a:r>
              <a:rPr lang="en-US" dirty="0"/>
              <a:t>ML vs Traditional Programming</a:t>
            </a:r>
          </a:p>
        </p:txBody>
      </p:sp>
      <p:sp>
        <p:nvSpPr>
          <p:cNvPr id="14" name="TextBox 13">
            <a:extLst>
              <a:ext uri="{FF2B5EF4-FFF2-40B4-BE49-F238E27FC236}">
                <a16:creationId xmlns:a16="http://schemas.microsoft.com/office/drawing/2014/main" id="{1F624948-FA21-C445-841E-B73B75AB9760}"/>
              </a:ext>
            </a:extLst>
          </p:cNvPr>
          <p:cNvSpPr txBox="1"/>
          <p:nvPr/>
        </p:nvSpPr>
        <p:spPr>
          <a:xfrm>
            <a:off x="810000" y="2056328"/>
            <a:ext cx="10571998" cy="4524315"/>
          </a:xfrm>
          <a:prstGeom prst="rect">
            <a:avLst/>
          </a:prstGeom>
          <a:noFill/>
        </p:spPr>
        <p:txBody>
          <a:bodyPr wrap="square" rtlCol="0">
            <a:spAutoFit/>
          </a:bodyPr>
          <a:lstStyle/>
          <a:p>
            <a:endParaRPr lang="en-US" dirty="0"/>
          </a:p>
          <a:p>
            <a:endParaRPr lang="en-US" dirty="0"/>
          </a:p>
          <a:p>
            <a:r>
              <a:rPr lang="en-US" dirty="0"/>
              <a:t>A good example would be if you wanted to find a relationship between (9, 18), (5, 14) (2, 11), Machine learning looks for common patterns in data to predict the next output. So if I ask the machine learning model to predict Y given an Input X, it should give me a near accurate result.</a:t>
            </a:r>
          </a:p>
          <a:p>
            <a:endParaRPr lang="en-US" dirty="0"/>
          </a:p>
          <a:p>
            <a:r>
              <a:rPr lang="en-US" dirty="0"/>
              <a:t>Mind Exercise: If X = 12, then what is y?</a:t>
            </a:r>
          </a:p>
          <a:p>
            <a:endParaRPr lang="en-US" dirty="0"/>
          </a:p>
          <a:p>
            <a:r>
              <a:rPr lang="en-US" dirty="0"/>
              <a:t>We know that with traditional programming, if we set X = 12, then y must be _____.</a:t>
            </a:r>
          </a:p>
          <a:p>
            <a:endParaRPr lang="en-US" dirty="0"/>
          </a:p>
          <a:p>
            <a:r>
              <a:rPr lang="en-US" dirty="0"/>
              <a:t>In other words, with tradition programming we know the data and we know the rules so therefore we will be given the answer. However with machine learning we give the machine learning model data and answers then it should be able to come up with a rule to solve the problem. And it takes those rules to predict on data it hasn’t seen yet (</a:t>
            </a:r>
            <a:r>
              <a:rPr lang="en-US" dirty="0" err="1"/>
              <a:t>ie</a:t>
            </a:r>
            <a:r>
              <a:rPr lang="en-US" dirty="0"/>
              <a:t>. X= 12). In this example the model would give you a number close to 9</a:t>
            </a:r>
          </a:p>
        </p:txBody>
      </p:sp>
    </p:spTree>
    <p:extLst>
      <p:ext uri="{BB962C8B-B14F-4D97-AF65-F5344CB8AC3E}">
        <p14:creationId xmlns:p14="http://schemas.microsoft.com/office/powerpoint/2010/main" val="118278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F193F-AD05-484E-9D29-63A49E23D993}"/>
              </a:ext>
            </a:extLst>
          </p:cNvPr>
          <p:cNvSpPr>
            <a:spLocks noGrp="1"/>
          </p:cNvSpPr>
          <p:nvPr>
            <p:ph type="title"/>
          </p:nvPr>
        </p:nvSpPr>
        <p:spPr/>
        <p:txBody>
          <a:bodyPr/>
          <a:lstStyle/>
          <a:p>
            <a:r>
              <a:rPr lang="en-US" dirty="0"/>
              <a:t>Machine Learning Obstacles</a:t>
            </a:r>
          </a:p>
        </p:txBody>
      </p:sp>
      <p:sp>
        <p:nvSpPr>
          <p:cNvPr id="3" name="Content Placeholder 2">
            <a:extLst>
              <a:ext uri="{FF2B5EF4-FFF2-40B4-BE49-F238E27FC236}">
                <a16:creationId xmlns:a16="http://schemas.microsoft.com/office/drawing/2014/main" id="{642FCCE8-5C37-944F-8203-6A395AC66696}"/>
              </a:ext>
            </a:extLst>
          </p:cNvPr>
          <p:cNvSpPr>
            <a:spLocks noGrp="1"/>
          </p:cNvSpPr>
          <p:nvPr>
            <p:ph idx="1"/>
          </p:nvPr>
        </p:nvSpPr>
        <p:spPr/>
        <p:txBody>
          <a:bodyPr>
            <a:normAutofit fontScale="92500" lnSpcReduction="10000"/>
          </a:bodyPr>
          <a:lstStyle/>
          <a:p>
            <a:pPr marL="0" indent="0">
              <a:buNone/>
            </a:pPr>
            <a:r>
              <a:rPr lang="en-US" b="1" dirty="0"/>
              <a:t>Finding a proper data set</a:t>
            </a:r>
            <a:endParaRPr lang="en-US" dirty="0"/>
          </a:p>
          <a:p>
            <a:r>
              <a:rPr lang="en-US" dirty="0"/>
              <a:t>Training machine learning models requires a sufficient data set of relevant images. The more varied the images are, the better the model will be able to </a:t>
            </a:r>
            <a:r>
              <a:rPr lang="en-US" b="1" dirty="0">
                <a:solidFill>
                  <a:schemeClr val="tx1">
                    <a:lumMod val="95000"/>
                  </a:schemeClr>
                </a:solidFill>
                <a:hlinkClick r:id="rId2">
                  <a:extLst>
                    <a:ext uri="{A12FA001-AC4F-418D-AE19-62706E023703}">
                      <ahyp:hlinkClr xmlns:ahyp="http://schemas.microsoft.com/office/drawing/2018/hyperlinkcolor" val="tx"/>
                    </a:ext>
                  </a:extLst>
                </a:hlinkClick>
              </a:rPr>
              <a:t>classify images</a:t>
            </a:r>
            <a:r>
              <a:rPr lang="en-US" dirty="0"/>
              <a:t> appropriately.</a:t>
            </a:r>
          </a:p>
          <a:p>
            <a:r>
              <a:rPr lang="en-US" dirty="0"/>
              <a:t>In the context of car damage assessment, obtaining a substantial amount of images is a challenge, since there is little to no public database for images depicting damaged vehicles. While it may be possible to come up with a raw data set through </a:t>
            </a:r>
            <a:r>
              <a:rPr lang="en-US" b="1" dirty="0">
                <a:solidFill>
                  <a:schemeClr val="tx1">
                    <a:lumMod val="95000"/>
                  </a:schemeClr>
                </a:solidFill>
                <a:hlinkClick r:id="rId3">
                  <a:extLst>
                    <a:ext uri="{A12FA001-AC4F-418D-AE19-62706E023703}">
                      <ahyp:hlinkClr xmlns:ahyp="http://schemas.microsoft.com/office/drawing/2018/hyperlinkcolor" val="tx"/>
                    </a:ext>
                  </a:extLst>
                </a:hlinkClick>
              </a:rPr>
              <a:t>web scraping</a:t>
            </a:r>
            <a:r>
              <a:rPr lang="en-US" dirty="0"/>
              <a:t>, working with car insurance companies—which already have numerous images of broken car parts—may also be a feasible option. So, a company needs to evaluate the most optimal way in terms of ROI or time by deciding whether to buy the data set, get it from an industry partner, or to build/collect it from scratch.</a:t>
            </a:r>
          </a:p>
          <a:p>
            <a:r>
              <a:rPr lang="en-US" dirty="0"/>
              <a:t>Even having obtained a collection of images, one should ensure the pictures satisfy the demands for size, quality, etc.</a:t>
            </a:r>
          </a:p>
          <a:p>
            <a:endParaRPr lang="en-US" dirty="0"/>
          </a:p>
        </p:txBody>
      </p:sp>
    </p:spTree>
    <p:extLst>
      <p:ext uri="{BB962C8B-B14F-4D97-AF65-F5344CB8AC3E}">
        <p14:creationId xmlns:p14="http://schemas.microsoft.com/office/powerpoint/2010/main" val="276915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CE2A-EE70-804B-88AE-49A284C51AFF}"/>
              </a:ext>
            </a:extLst>
          </p:cNvPr>
          <p:cNvSpPr>
            <a:spLocks noGrp="1"/>
          </p:cNvSpPr>
          <p:nvPr>
            <p:ph type="title"/>
          </p:nvPr>
        </p:nvSpPr>
        <p:spPr/>
        <p:txBody>
          <a:bodyPr/>
          <a:lstStyle/>
          <a:p>
            <a:r>
              <a:rPr lang="en-US" dirty="0"/>
              <a:t>Machine Learning Obstacles</a:t>
            </a:r>
          </a:p>
        </p:txBody>
      </p:sp>
      <p:sp>
        <p:nvSpPr>
          <p:cNvPr id="3" name="Content Placeholder 2">
            <a:extLst>
              <a:ext uri="{FF2B5EF4-FFF2-40B4-BE49-F238E27FC236}">
                <a16:creationId xmlns:a16="http://schemas.microsoft.com/office/drawing/2014/main" id="{36B1C724-2C35-614A-BA07-FA5B4E530BA4}"/>
              </a:ext>
            </a:extLst>
          </p:cNvPr>
          <p:cNvSpPr>
            <a:spLocks noGrp="1"/>
          </p:cNvSpPr>
          <p:nvPr>
            <p:ph idx="1"/>
          </p:nvPr>
        </p:nvSpPr>
        <p:spPr/>
        <p:txBody>
          <a:bodyPr/>
          <a:lstStyle/>
          <a:p>
            <a:r>
              <a:rPr lang="en-US" b="1" dirty="0"/>
              <a:t>Underfitting:</a:t>
            </a:r>
            <a:r>
              <a:rPr lang="en-US" dirty="0"/>
              <a:t> Happens when your model doesn’t perform as well as you’d like on your data.</a:t>
            </a:r>
          </a:p>
          <a:p>
            <a:r>
              <a:rPr lang="en-US" b="1" dirty="0"/>
              <a:t>Overfitting: </a:t>
            </a:r>
            <a:r>
              <a:rPr lang="en-US" dirty="0"/>
              <a:t>Happens when your validation loss (how your model is performing on the validation dataset, </a:t>
            </a:r>
            <a:r>
              <a:rPr lang="en-US" dirty="0" err="1"/>
              <a:t>fyi</a:t>
            </a:r>
            <a:r>
              <a:rPr lang="en-US" dirty="0"/>
              <a:t> lower is better) starts to increase. Or if you don’t have a validation set , happens when the model performs far better on the training set than on the test set (</a:t>
            </a:r>
            <a:r>
              <a:rPr lang="en-US" dirty="0" err="1"/>
              <a:t>e.g</a:t>
            </a:r>
            <a:r>
              <a:rPr lang="en-US" dirty="0"/>
              <a:t> 99% accuracy on the training set, but 67% accuracy on the test set). Fix through various regularization techniques.</a:t>
            </a:r>
          </a:p>
          <a:p>
            <a:endParaRPr lang="en-US" b="1" dirty="0"/>
          </a:p>
        </p:txBody>
      </p:sp>
    </p:spTree>
    <p:extLst>
      <p:ext uri="{BB962C8B-B14F-4D97-AF65-F5344CB8AC3E}">
        <p14:creationId xmlns:p14="http://schemas.microsoft.com/office/powerpoint/2010/main" val="3835267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C5068-ABFE-5842-B213-7A347E23BF38}"/>
              </a:ext>
            </a:extLst>
          </p:cNvPr>
          <p:cNvSpPr>
            <a:spLocks noGrp="1"/>
          </p:cNvSpPr>
          <p:nvPr>
            <p:ph type="title"/>
          </p:nvPr>
        </p:nvSpPr>
        <p:spPr/>
        <p:txBody>
          <a:bodyPr/>
          <a:lstStyle/>
          <a:p>
            <a:r>
              <a:rPr lang="en-US" dirty="0"/>
              <a:t>Machine Learning Obstacles</a:t>
            </a:r>
          </a:p>
        </p:txBody>
      </p:sp>
      <p:pic>
        <p:nvPicPr>
          <p:cNvPr id="1026" name="Picture 2" descr="Underfitting and Overfitting in Machine Learning - GeeksforGeeks">
            <a:extLst>
              <a:ext uri="{FF2B5EF4-FFF2-40B4-BE49-F238E27FC236}">
                <a16:creationId xmlns:a16="http://schemas.microsoft.com/office/drawing/2014/main" id="{8D171038-0FC2-6E4C-89AF-42DBB8CBB6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2960" y="2300990"/>
            <a:ext cx="8720080" cy="35728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5BB778D-0F22-E247-8FC1-C89512997527}"/>
              </a:ext>
            </a:extLst>
          </p:cNvPr>
          <p:cNvSpPr txBox="1"/>
          <p:nvPr/>
        </p:nvSpPr>
        <p:spPr>
          <a:xfrm>
            <a:off x="3105831" y="6041480"/>
            <a:ext cx="5774338" cy="369332"/>
          </a:xfrm>
          <a:prstGeom prst="rect">
            <a:avLst/>
          </a:prstGeom>
          <a:noFill/>
        </p:spPr>
        <p:txBody>
          <a:bodyPr wrap="none" rtlCol="0">
            <a:spAutoFit/>
          </a:bodyPr>
          <a:lstStyle/>
          <a:p>
            <a:r>
              <a:rPr lang="en-US" dirty="0"/>
              <a:t>Overfitting is one of the most common issues in ML</a:t>
            </a:r>
          </a:p>
        </p:txBody>
      </p:sp>
    </p:spTree>
    <p:extLst>
      <p:ext uri="{BB962C8B-B14F-4D97-AF65-F5344CB8AC3E}">
        <p14:creationId xmlns:p14="http://schemas.microsoft.com/office/powerpoint/2010/main" val="3949888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7638</TotalTime>
  <Words>1179</Words>
  <Application>Microsoft Macintosh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Machine-Learning 101 </vt:lpstr>
      <vt:lpstr>A.I. / Machine Learning / Deep Learning</vt:lpstr>
      <vt:lpstr>What are ML classification problems</vt:lpstr>
      <vt:lpstr>Why using ML is essential in our future projects</vt:lpstr>
      <vt:lpstr>How we can use AI to our Advantage</vt:lpstr>
      <vt:lpstr>ML vs Traditional Programming</vt:lpstr>
      <vt:lpstr>Machine Learning Obstacles</vt:lpstr>
      <vt:lpstr>Machine Learning Obstacles</vt:lpstr>
      <vt:lpstr>Machine Learning Obstacles</vt:lpstr>
      <vt:lpstr>Machine Learning Solutions</vt:lpstr>
      <vt:lpstr>Making Predictions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Machine-Learning </dc:title>
  <dc:creator>Microsoft Office User</dc:creator>
  <cp:lastModifiedBy>Microsoft Office User</cp:lastModifiedBy>
  <cp:revision>38</cp:revision>
  <dcterms:created xsi:type="dcterms:W3CDTF">2021-06-24T12:09:18Z</dcterms:created>
  <dcterms:modified xsi:type="dcterms:W3CDTF">2021-07-01T19:22:16Z</dcterms:modified>
</cp:coreProperties>
</file>