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97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761536"/>
            <a:ext cx="4869061" cy="270641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2331125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Team Segmentation System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6350437" y="4830723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Optimize team formation and task tracking.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6350437" y="5503426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347674"/>
            <a:ext cx="4869061" cy="353413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150858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 Statement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6350437" y="2292668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Forming balanced teams with diverse skills.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6350437" y="3243024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6535579" y="3335536"/>
            <a:ext cx="18514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6"/>
          <p:cNvSpPr/>
          <p:nvPr/>
        </p:nvSpPr>
        <p:spPr>
          <a:xfrm>
            <a:off x="7152680" y="324302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Skill Gap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7152680" y="3776901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Lack of consistent skill assessment.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6350437" y="469642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</p:sp>
      <p:sp>
        <p:nvSpPr>
          <p:cNvPr id="12" name="Text 9"/>
          <p:cNvSpPr/>
          <p:nvPr/>
        </p:nvSpPr>
        <p:spPr>
          <a:xfrm>
            <a:off x="6535579" y="4788932"/>
            <a:ext cx="18514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10"/>
          <p:cNvSpPr/>
          <p:nvPr/>
        </p:nvSpPr>
        <p:spPr>
          <a:xfrm>
            <a:off x="7152680" y="469642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Task Overload</a:t>
            </a:r>
            <a:endParaRPr lang="en-US" sz="2430" dirty="0"/>
          </a:p>
        </p:txBody>
      </p:sp>
      <p:sp>
        <p:nvSpPr>
          <p:cNvPr id="14" name="Text 11"/>
          <p:cNvSpPr/>
          <p:nvPr/>
        </p:nvSpPr>
        <p:spPr>
          <a:xfrm>
            <a:off x="7152680" y="5230297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Uneven task distribution and workload.</a:t>
            </a:r>
            <a:endParaRPr lang="en-US" sz="1944" dirty="0"/>
          </a:p>
        </p:txBody>
      </p:sp>
      <p:sp>
        <p:nvSpPr>
          <p:cNvPr id="15" name="Shape 12"/>
          <p:cNvSpPr/>
          <p:nvPr/>
        </p:nvSpPr>
        <p:spPr>
          <a:xfrm>
            <a:off x="6350437" y="6149816"/>
            <a:ext cx="555427" cy="555427"/>
          </a:xfrm>
          <a:prstGeom prst="roundRect">
            <a:avLst>
              <a:gd name="adj" fmla="val 6668"/>
            </a:avLst>
          </a:prstGeom>
          <a:solidFill>
            <a:srgbClr val="433550"/>
          </a:solidFill>
          <a:ln/>
        </p:spPr>
      </p:sp>
      <p:sp>
        <p:nvSpPr>
          <p:cNvPr id="16" name="Text 13"/>
          <p:cNvSpPr/>
          <p:nvPr/>
        </p:nvSpPr>
        <p:spPr>
          <a:xfrm>
            <a:off x="6535579" y="6242328"/>
            <a:ext cx="18514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4"/>
          <p:cNvSpPr/>
          <p:nvPr/>
        </p:nvSpPr>
        <p:spPr>
          <a:xfrm>
            <a:off x="7152680" y="6149816"/>
            <a:ext cx="354901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Communication Breakdown</a:t>
            </a:r>
            <a:endParaRPr lang="en-US" sz="2430" dirty="0"/>
          </a:p>
        </p:txBody>
      </p:sp>
      <p:sp>
        <p:nvSpPr>
          <p:cNvPr id="18" name="Text 15"/>
          <p:cNvSpPr/>
          <p:nvPr/>
        </p:nvSpPr>
        <p:spPr>
          <a:xfrm>
            <a:off x="7152680" y="6683693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Inefficient communication and collaboration.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8" y="1919407"/>
            <a:ext cx="4957405" cy="439150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6969" y="581858"/>
            <a:ext cx="5290423" cy="6611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07"/>
              </a:lnSpc>
              <a:buNone/>
            </a:pPr>
            <a:r>
              <a:rPr lang="en-US" sz="4166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Solution Overview</a:t>
            </a:r>
            <a:endParaRPr lang="en-US" sz="4166" dirty="0"/>
          </a:p>
        </p:txBody>
      </p:sp>
      <p:sp>
        <p:nvSpPr>
          <p:cNvPr id="6" name="Text 3"/>
          <p:cNvSpPr/>
          <p:nvPr/>
        </p:nvSpPr>
        <p:spPr>
          <a:xfrm>
            <a:off x="6226969" y="1560433"/>
            <a:ext cx="7662863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Introducing the Team Segmentation System.</a:t>
            </a:r>
            <a:endParaRPr lang="en-US" sz="1666" dirty="0"/>
          </a:p>
        </p:txBody>
      </p:sp>
      <p:sp>
        <p:nvSpPr>
          <p:cNvPr id="7" name="Shape 4"/>
          <p:cNvSpPr/>
          <p:nvPr/>
        </p:nvSpPr>
        <p:spPr>
          <a:xfrm>
            <a:off x="6226969" y="2136934"/>
            <a:ext cx="7662863" cy="1219200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6438543" y="2348508"/>
            <a:ext cx="2645212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Skill-Based Grouping</a:t>
            </a:r>
            <a:endParaRPr lang="en-US" sz="2083" dirty="0"/>
          </a:p>
        </p:txBody>
      </p:sp>
      <p:sp>
        <p:nvSpPr>
          <p:cNvPr id="9" name="Text 6"/>
          <p:cNvSpPr/>
          <p:nvPr/>
        </p:nvSpPr>
        <p:spPr>
          <a:xfrm>
            <a:off x="6438543" y="2806065"/>
            <a:ext cx="7239714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Grouping workers with similar skills.</a:t>
            </a:r>
            <a:endParaRPr lang="en-US" sz="1666" dirty="0"/>
          </a:p>
        </p:txBody>
      </p:sp>
      <p:sp>
        <p:nvSpPr>
          <p:cNvPr id="10" name="Shape 7"/>
          <p:cNvSpPr/>
          <p:nvPr/>
        </p:nvSpPr>
        <p:spPr>
          <a:xfrm>
            <a:off x="6226969" y="3567708"/>
            <a:ext cx="7662863" cy="1219200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/>
        </p:spPr>
      </p:sp>
      <p:sp>
        <p:nvSpPr>
          <p:cNvPr id="11" name="Text 8"/>
          <p:cNvSpPr/>
          <p:nvPr/>
        </p:nvSpPr>
        <p:spPr>
          <a:xfrm>
            <a:off x="6438543" y="3779282"/>
            <a:ext cx="2645212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Task Management</a:t>
            </a:r>
            <a:endParaRPr lang="en-US" sz="2083" dirty="0"/>
          </a:p>
        </p:txBody>
      </p:sp>
      <p:sp>
        <p:nvSpPr>
          <p:cNvPr id="12" name="Text 9"/>
          <p:cNvSpPr/>
          <p:nvPr/>
        </p:nvSpPr>
        <p:spPr>
          <a:xfrm>
            <a:off x="6438543" y="4236839"/>
            <a:ext cx="7239714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Streamlined task assignment and tracking.</a:t>
            </a:r>
            <a:endParaRPr lang="en-US" sz="1666" dirty="0"/>
          </a:p>
        </p:txBody>
      </p:sp>
      <p:sp>
        <p:nvSpPr>
          <p:cNvPr id="13" name="Shape 10"/>
          <p:cNvSpPr/>
          <p:nvPr/>
        </p:nvSpPr>
        <p:spPr>
          <a:xfrm>
            <a:off x="6226969" y="4998482"/>
            <a:ext cx="7662863" cy="1219200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/>
        </p:spPr>
      </p:sp>
      <p:sp>
        <p:nvSpPr>
          <p:cNvPr id="14" name="Text 11"/>
          <p:cNvSpPr/>
          <p:nvPr/>
        </p:nvSpPr>
        <p:spPr>
          <a:xfrm>
            <a:off x="6438543" y="5210056"/>
            <a:ext cx="2645212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EDA Page</a:t>
            </a:r>
            <a:endParaRPr lang="en-US" sz="2083" dirty="0"/>
          </a:p>
        </p:txBody>
      </p:sp>
      <p:sp>
        <p:nvSpPr>
          <p:cNvPr id="15" name="Text 12"/>
          <p:cNvSpPr/>
          <p:nvPr/>
        </p:nvSpPr>
        <p:spPr>
          <a:xfrm>
            <a:off x="6438543" y="5667613"/>
            <a:ext cx="7239714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Provides data-driven insights and analysis.</a:t>
            </a:r>
            <a:endParaRPr lang="en-US" sz="1666" dirty="0"/>
          </a:p>
        </p:txBody>
      </p:sp>
      <p:sp>
        <p:nvSpPr>
          <p:cNvPr id="16" name="Shape 13"/>
          <p:cNvSpPr/>
          <p:nvPr/>
        </p:nvSpPr>
        <p:spPr>
          <a:xfrm>
            <a:off x="6226969" y="6429256"/>
            <a:ext cx="7662863" cy="1219200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/>
        </p:spPr>
      </p:sp>
      <p:sp>
        <p:nvSpPr>
          <p:cNvPr id="17" name="Text 14"/>
          <p:cNvSpPr/>
          <p:nvPr/>
        </p:nvSpPr>
        <p:spPr>
          <a:xfrm>
            <a:off x="6438543" y="6640830"/>
            <a:ext cx="2645212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Contact Page</a:t>
            </a:r>
            <a:endParaRPr lang="en-US" sz="2083" dirty="0"/>
          </a:p>
        </p:txBody>
      </p:sp>
      <p:sp>
        <p:nvSpPr>
          <p:cNvPr id="18" name="Text 15"/>
          <p:cNvSpPr/>
          <p:nvPr/>
        </p:nvSpPr>
        <p:spPr>
          <a:xfrm>
            <a:off x="6438543" y="7098387"/>
            <a:ext cx="7239714" cy="338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6"/>
              </a:lnSpc>
              <a:buNone/>
            </a:pPr>
            <a:r>
              <a:rPr lang="en-US" sz="16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Facilitates communication and support.</a:t>
            </a:r>
            <a:endParaRPr lang="en-US" sz="1666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199918"/>
            <a:ext cx="802397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Skill-Based Team Formation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465195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Tailored teams for optimal performance.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864037" y="43847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Skill Assessment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864037" y="501729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Collects and analyzes employee skill sets.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5372695" y="43847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Algorithm</a:t>
            </a:r>
            <a:endParaRPr lang="en-US" sz="2430" dirty="0"/>
          </a:p>
        </p:txBody>
      </p:sp>
      <p:sp>
        <p:nvSpPr>
          <p:cNvPr id="9" name="Text 7"/>
          <p:cNvSpPr/>
          <p:nvPr/>
        </p:nvSpPr>
        <p:spPr>
          <a:xfrm>
            <a:off x="5372695" y="501729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Matches individuals based on skills and team requirements.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9881354" y="43847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Team Configuration</a:t>
            </a:r>
            <a:endParaRPr lang="en-US" sz="2430" dirty="0"/>
          </a:p>
        </p:txBody>
      </p:sp>
      <p:sp>
        <p:nvSpPr>
          <p:cNvPr id="11" name="Text 9"/>
          <p:cNvSpPr/>
          <p:nvPr/>
        </p:nvSpPr>
        <p:spPr>
          <a:xfrm>
            <a:off x="9881354" y="501729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Generates balanced teams with diverse skillsets.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28447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66" y="215979"/>
            <a:ext cx="3064550" cy="17283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94967" y="263544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Task Tracking</a:t>
            </a:r>
            <a:endParaRPr lang="en-US" sz="3402" dirty="0"/>
          </a:p>
        </p:txBody>
      </p:sp>
      <p:sp>
        <p:nvSpPr>
          <p:cNvPr id="6" name="Text 3"/>
          <p:cNvSpPr/>
          <p:nvPr/>
        </p:nvSpPr>
        <p:spPr>
          <a:xfrm>
            <a:off x="2594967" y="3434715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Efficiently managing and monitoring tasks.</a:t>
            </a:r>
            <a:endParaRPr lang="en-US" sz="1361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67" y="3905607"/>
            <a:ext cx="864037" cy="138255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718203" y="407836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Task Assignment</a:t>
            </a:r>
            <a:endParaRPr lang="en-US" sz="1701" dirty="0"/>
          </a:p>
        </p:txBody>
      </p:sp>
      <p:sp>
        <p:nvSpPr>
          <p:cNvPr id="9" name="Text 5"/>
          <p:cNvSpPr/>
          <p:nvPr/>
        </p:nvSpPr>
        <p:spPr>
          <a:xfrm>
            <a:off x="3718203" y="4451866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Assigns tasks to team members.</a:t>
            </a:r>
            <a:endParaRPr lang="en-US" sz="1361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67" y="5288161"/>
            <a:ext cx="864037" cy="138255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718203" y="546092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Progress Monitoring</a:t>
            </a:r>
            <a:endParaRPr lang="en-US" sz="1701" dirty="0"/>
          </a:p>
        </p:txBody>
      </p:sp>
      <p:sp>
        <p:nvSpPr>
          <p:cNvPr id="12" name="Text 7"/>
          <p:cNvSpPr/>
          <p:nvPr/>
        </p:nvSpPr>
        <p:spPr>
          <a:xfrm>
            <a:off x="3718203" y="5834420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Tracks task completion and deadlines.</a:t>
            </a:r>
            <a:endParaRPr lang="en-US" sz="1361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967" y="6670715"/>
            <a:ext cx="864037" cy="138255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718203" y="684347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Status Updates</a:t>
            </a:r>
            <a:endParaRPr lang="en-US" sz="1701" dirty="0"/>
          </a:p>
        </p:txBody>
      </p:sp>
      <p:sp>
        <p:nvSpPr>
          <p:cNvPr id="15" name="Text 9"/>
          <p:cNvSpPr/>
          <p:nvPr/>
        </p:nvSpPr>
        <p:spPr>
          <a:xfrm>
            <a:off x="3718203" y="7216973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Provides real-time task progress updates.</a:t>
            </a:r>
            <a:endParaRPr lang="en-US" sz="13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497383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594967" y="475178"/>
            <a:ext cx="669548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Exploratory Data Analysis (EDA)</a:t>
            </a:r>
            <a:endParaRPr lang="en-US" sz="3402" dirty="0"/>
          </a:p>
        </p:txBody>
      </p:sp>
      <p:sp>
        <p:nvSpPr>
          <p:cNvPr id="5" name="Text 3"/>
          <p:cNvSpPr/>
          <p:nvPr/>
        </p:nvSpPr>
        <p:spPr>
          <a:xfrm>
            <a:off x="2594967" y="1447205"/>
            <a:ext cx="2865358" cy="8639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Job Role Distribution</a:t>
            </a:r>
            <a:endParaRPr lang="en-US" sz="2722" dirty="0"/>
          </a:p>
        </p:txBody>
      </p:sp>
      <p:sp>
        <p:nvSpPr>
          <p:cNvPr id="6" name="Text 4"/>
          <p:cNvSpPr/>
          <p:nvPr/>
        </p:nvSpPr>
        <p:spPr>
          <a:xfrm>
            <a:off x="2594967" y="2483882"/>
            <a:ext cx="2865358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the breakdown of job roles across the organization.</a:t>
            </a:r>
            <a:endParaRPr lang="en-US" sz="1361" dirty="0"/>
          </a:p>
        </p:txBody>
      </p:sp>
      <p:sp>
        <p:nvSpPr>
          <p:cNvPr id="7" name="Text 5"/>
          <p:cNvSpPr/>
          <p:nvPr/>
        </p:nvSpPr>
        <p:spPr>
          <a:xfrm>
            <a:off x="5889427" y="1447205"/>
            <a:ext cx="2865358" cy="1295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Performance Rating Distribution</a:t>
            </a:r>
            <a:endParaRPr lang="en-US" sz="2722" dirty="0"/>
          </a:p>
        </p:txBody>
      </p:sp>
      <p:sp>
        <p:nvSpPr>
          <p:cNvPr id="8" name="Text 6"/>
          <p:cNvSpPr/>
          <p:nvPr/>
        </p:nvSpPr>
        <p:spPr>
          <a:xfrm>
            <a:off x="5889427" y="2915841"/>
            <a:ext cx="2865358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the distribution of performance ratings among employees.</a:t>
            </a:r>
            <a:endParaRPr lang="en-US" sz="1361" dirty="0"/>
          </a:p>
        </p:txBody>
      </p:sp>
      <p:sp>
        <p:nvSpPr>
          <p:cNvPr id="9" name="Text 7"/>
          <p:cNvSpPr/>
          <p:nvPr/>
        </p:nvSpPr>
        <p:spPr>
          <a:xfrm>
            <a:off x="9183886" y="1447205"/>
            <a:ext cx="2865358" cy="1295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Job Roles vs. Performance Rating</a:t>
            </a:r>
            <a:endParaRPr lang="en-US" sz="2722" dirty="0"/>
          </a:p>
        </p:txBody>
      </p:sp>
      <p:sp>
        <p:nvSpPr>
          <p:cNvPr id="10" name="Text 8"/>
          <p:cNvSpPr/>
          <p:nvPr/>
        </p:nvSpPr>
        <p:spPr>
          <a:xfrm>
            <a:off x="9183886" y="2915841"/>
            <a:ext cx="2865358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the relationship between job roles and performance ratings.</a:t>
            </a:r>
            <a:endParaRPr lang="en-US" sz="1361" dirty="0"/>
          </a:p>
        </p:txBody>
      </p:sp>
      <p:sp>
        <p:nvSpPr>
          <p:cNvPr id="11" name="Shape 9"/>
          <p:cNvSpPr/>
          <p:nvPr/>
        </p:nvSpPr>
        <p:spPr>
          <a:xfrm>
            <a:off x="2594967" y="4289703"/>
            <a:ext cx="388739" cy="388739"/>
          </a:xfrm>
          <a:prstGeom prst="roundRect">
            <a:avLst>
              <a:gd name="adj" fmla="val 6669"/>
            </a:avLst>
          </a:prstGeom>
          <a:solidFill>
            <a:srgbClr val="433550"/>
          </a:solidFill>
          <a:ln/>
        </p:spPr>
      </p:sp>
      <p:sp>
        <p:nvSpPr>
          <p:cNvPr id="12" name="Text 10"/>
          <p:cNvSpPr/>
          <p:nvPr/>
        </p:nvSpPr>
        <p:spPr>
          <a:xfrm>
            <a:off x="2724507" y="4354473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041" dirty="0"/>
          </a:p>
        </p:txBody>
      </p:sp>
      <p:sp>
        <p:nvSpPr>
          <p:cNvPr id="13" name="Text 11"/>
          <p:cNvSpPr/>
          <p:nvPr/>
        </p:nvSpPr>
        <p:spPr>
          <a:xfrm>
            <a:off x="3156466" y="4289703"/>
            <a:ext cx="3779639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Top Job Roles by Performance Rating</a:t>
            </a:r>
            <a:endParaRPr lang="en-US" sz="1701" dirty="0"/>
          </a:p>
        </p:txBody>
      </p:sp>
      <p:sp>
        <p:nvSpPr>
          <p:cNvPr id="14" name="Text 12"/>
          <p:cNvSpPr/>
          <p:nvPr/>
        </p:nvSpPr>
        <p:spPr>
          <a:xfrm>
            <a:off x="3156466" y="4663202"/>
            <a:ext cx="407229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 the top performing job roles in the organization.</a:t>
            </a:r>
            <a:endParaRPr lang="en-US" sz="1361" dirty="0"/>
          </a:p>
        </p:txBody>
      </p:sp>
      <p:sp>
        <p:nvSpPr>
          <p:cNvPr id="15" name="Shape 13"/>
          <p:cNvSpPr/>
          <p:nvPr/>
        </p:nvSpPr>
        <p:spPr>
          <a:xfrm>
            <a:off x="7401520" y="4289703"/>
            <a:ext cx="388739" cy="388739"/>
          </a:xfrm>
          <a:prstGeom prst="roundRect">
            <a:avLst>
              <a:gd name="adj" fmla="val 6669"/>
            </a:avLst>
          </a:prstGeom>
          <a:solidFill>
            <a:srgbClr val="433550"/>
          </a:solidFill>
          <a:ln/>
        </p:spPr>
      </p:sp>
      <p:sp>
        <p:nvSpPr>
          <p:cNvPr id="16" name="Text 14"/>
          <p:cNvSpPr/>
          <p:nvPr/>
        </p:nvSpPr>
        <p:spPr>
          <a:xfrm>
            <a:off x="7531060" y="4354473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041" dirty="0"/>
          </a:p>
        </p:txBody>
      </p:sp>
      <p:sp>
        <p:nvSpPr>
          <p:cNvPr id="17" name="Text 15"/>
          <p:cNvSpPr/>
          <p:nvPr/>
        </p:nvSpPr>
        <p:spPr>
          <a:xfrm>
            <a:off x="7963019" y="428970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Gender Distribution</a:t>
            </a:r>
            <a:endParaRPr lang="en-US" sz="1701" dirty="0"/>
          </a:p>
        </p:txBody>
      </p:sp>
      <p:sp>
        <p:nvSpPr>
          <p:cNvPr id="18" name="Text 16"/>
          <p:cNvSpPr/>
          <p:nvPr/>
        </p:nvSpPr>
        <p:spPr>
          <a:xfrm>
            <a:off x="7963019" y="4663202"/>
            <a:ext cx="407229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the gender breakdown of the workforce.</a:t>
            </a:r>
            <a:endParaRPr lang="en-US" sz="1361" dirty="0"/>
          </a:p>
        </p:txBody>
      </p:sp>
      <p:sp>
        <p:nvSpPr>
          <p:cNvPr id="19" name="Shape 17"/>
          <p:cNvSpPr/>
          <p:nvPr/>
        </p:nvSpPr>
        <p:spPr>
          <a:xfrm>
            <a:off x="2594967" y="5583436"/>
            <a:ext cx="388739" cy="388739"/>
          </a:xfrm>
          <a:prstGeom prst="roundRect">
            <a:avLst>
              <a:gd name="adj" fmla="val 6669"/>
            </a:avLst>
          </a:prstGeom>
          <a:solidFill>
            <a:srgbClr val="433550"/>
          </a:solidFill>
          <a:ln/>
        </p:spPr>
      </p:sp>
      <p:sp>
        <p:nvSpPr>
          <p:cNvPr id="20" name="Text 18"/>
          <p:cNvSpPr/>
          <p:nvPr/>
        </p:nvSpPr>
        <p:spPr>
          <a:xfrm>
            <a:off x="2724507" y="5648206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041" dirty="0"/>
          </a:p>
        </p:txBody>
      </p:sp>
      <p:sp>
        <p:nvSpPr>
          <p:cNvPr id="21" name="Text 19"/>
          <p:cNvSpPr/>
          <p:nvPr/>
        </p:nvSpPr>
        <p:spPr>
          <a:xfrm>
            <a:off x="3156466" y="5583436"/>
            <a:ext cx="34556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Gender Distribution in Job Roles</a:t>
            </a:r>
            <a:endParaRPr lang="en-US" sz="1701" dirty="0"/>
          </a:p>
        </p:txBody>
      </p:sp>
      <p:sp>
        <p:nvSpPr>
          <p:cNvPr id="22" name="Text 20"/>
          <p:cNvSpPr/>
          <p:nvPr/>
        </p:nvSpPr>
        <p:spPr>
          <a:xfrm>
            <a:off x="3156466" y="5956935"/>
            <a:ext cx="407229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the gender distribution across different job roles.</a:t>
            </a:r>
            <a:endParaRPr lang="en-US" sz="1361" dirty="0"/>
          </a:p>
        </p:txBody>
      </p:sp>
      <p:sp>
        <p:nvSpPr>
          <p:cNvPr id="23" name="Shape 21"/>
          <p:cNvSpPr/>
          <p:nvPr/>
        </p:nvSpPr>
        <p:spPr>
          <a:xfrm>
            <a:off x="7401520" y="5583436"/>
            <a:ext cx="388739" cy="388739"/>
          </a:xfrm>
          <a:prstGeom prst="roundRect">
            <a:avLst>
              <a:gd name="adj" fmla="val 6669"/>
            </a:avLst>
          </a:prstGeom>
          <a:solidFill>
            <a:srgbClr val="433550"/>
          </a:solidFill>
          <a:ln/>
        </p:spPr>
      </p:sp>
      <p:sp>
        <p:nvSpPr>
          <p:cNvPr id="24" name="Text 22"/>
          <p:cNvSpPr/>
          <p:nvPr/>
        </p:nvSpPr>
        <p:spPr>
          <a:xfrm>
            <a:off x="7531060" y="5648206"/>
            <a:ext cx="12965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041" dirty="0"/>
          </a:p>
        </p:txBody>
      </p:sp>
      <p:sp>
        <p:nvSpPr>
          <p:cNvPr id="25" name="Text 23"/>
          <p:cNvSpPr/>
          <p:nvPr/>
        </p:nvSpPr>
        <p:spPr>
          <a:xfrm>
            <a:off x="7963019" y="5583436"/>
            <a:ext cx="3131701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Gender vs. Performance Rating</a:t>
            </a:r>
            <a:endParaRPr lang="en-US" sz="1701" dirty="0"/>
          </a:p>
        </p:txBody>
      </p:sp>
      <p:sp>
        <p:nvSpPr>
          <p:cNvPr id="26" name="Text 24"/>
          <p:cNvSpPr/>
          <p:nvPr/>
        </p:nvSpPr>
        <p:spPr>
          <a:xfrm>
            <a:off x="7963019" y="5956935"/>
            <a:ext cx="407229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Explore any potential relationships between gender and performance ratings.</a:t>
            </a:r>
            <a:endParaRPr lang="en-US" sz="1361" dirty="0"/>
          </a:p>
        </p:txBody>
      </p:sp>
      <p:sp>
        <p:nvSpPr>
          <p:cNvPr id="27" name="Text 25"/>
          <p:cNvSpPr/>
          <p:nvPr/>
        </p:nvSpPr>
        <p:spPr>
          <a:xfrm>
            <a:off x="2594967" y="6877169"/>
            <a:ext cx="2865358" cy="8639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Experience Distribution</a:t>
            </a:r>
            <a:endParaRPr lang="en-US" sz="2722" dirty="0"/>
          </a:p>
        </p:txBody>
      </p:sp>
      <p:sp>
        <p:nvSpPr>
          <p:cNvPr id="28" name="Text 26"/>
          <p:cNvSpPr/>
          <p:nvPr/>
        </p:nvSpPr>
        <p:spPr>
          <a:xfrm>
            <a:off x="2594967" y="7913846"/>
            <a:ext cx="2865358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the range of experience levels among employees.</a:t>
            </a:r>
            <a:endParaRPr lang="en-US" sz="1361" dirty="0"/>
          </a:p>
        </p:txBody>
      </p:sp>
      <p:sp>
        <p:nvSpPr>
          <p:cNvPr id="29" name="Text 27"/>
          <p:cNvSpPr/>
          <p:nvPr/>
        </p:nvSpPr>
        <p:spPr>
          <a:xfrm>
            <a:off x="5889427" y="6877169"/>
            <a:ext cx="2865358" cy="1295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Experience vs. Performance Rating</a:t>
            </a:r>
            <a:endParaRPr lang="en-US" sz="2722" dirty="0"/>
          </a:p>
        </p:txBody>
      </p:sp>
      <p:sp>
        <p:nvSpPr>
          <p:cNvPr id="30" name="Text 28"/>
          <p:cNvSpPr/>
          <p:nvPr/>
        </p:nvSpPr>
        <p:spPr>
          <a:xfrm>
            <a:off x="5889427" y="8345805"/>
            <a:ext cx="2865358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Analyze the relationship between experience and performance ratings.</a:t>
            </a:r>
            <a:endParaRPr lang="en-US" sz="1361" dirty="0"/>
          </a:p>
        </p:txBody>
      </p:sp>
      <p:sp>
        <p:nvSpPr>
          <p:cNvPr id="31" name="Text 29"/>
          <p:cNvSpPr/>
          <p:nvPr/>
        </p:nvSpPr>
        <p:spPr>
          <a:xfrm>
            <a:off x="9183886" y="6877169"/>
            <a:ext cx="2865358" cy="12958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722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Performance Rating by Years of Experience</a:t>
            </a:r>
            <a:endParaRPr lang="en-US" sz="2722" dirty="0"/>
          </a:p>
        </p:txBody>
      </p:sp>
      <p:sp>
        <p:nvSpPr>
          <p:cNvPr id="32" name="Text 30"/>
          <p:cNvSpPr/>
          <p:nvPr/>
        </p:nvSpPr>
        <p:spPr>
          <a:xfrm>
            <a:off x="9183886" y="8345805"/>
            <a:ext cx="2865358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 any trends in performance ratings based on years of experience.</a:t>
            </a:r>
            <a:endParaRPr lang="en-US" sz="1361" dirty="0"/>
          </a:p>
        </p:txBody>
      </p:sp>
      <p:sp>
        <p:nvSpPr>
          <p:cNvPr id="33" name="Text 31"/>
          <p:cNvSpPr/>
          <p:nvPr/>
        </p:nvSpPr>
        <p:spPr>
          <a:xfrm>
            <a:off x="2594967" y="9590246"/>
            <a:ext cx="345638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02"/>
              </a:lnSpc>
              <a:buNone/>
            </a:pPr>
            <a:endParaRPr lang="en-US" sz="272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589133"/>
            <a:ext cx="4869061" cy="30513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04429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Contact Us Page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6350437" y="2186107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Facilitating communication and support.</a:t>
            </a:r>
            <a:endParaRPr lang="en-US" sz="194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7" y="2858810"/>
            <a:ext cx="617220" cy="617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350437" y="37228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Email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6350437" y="4256723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Contact us via email for inquiries.</a:t>
            </a:r>
            <a:endParaRPr lang="en-US" sz="1944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37" y="5392341"/>
            <a:ext cx="617220" cy="61722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350437" y="625637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Support</a:t>
            </a:r>
            <a:endParaRPr lang="en-US" sz="2430" dirty="0"/>
          </a:p>
        </p:txBody>
      </p:sp>
      <p:sp>
        <p:nvSpPr>
          <p:cNvPr id="12" name="Text 7"/>
          <p:cNvSpPr/>
          <p:nvPr/>
        </p:nvSpPr>
        <p:spPr>
          <a:xfrm>
            <a:off x="6350437" y="6790253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Access online resources and support documentation.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9" y="2641163"/>
            <a:ext cx="4912043" cy="29472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90191" y="990481"/>
            <a:ext cx="7462004" cy="717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51"/>
              </a:lnSpc>
              <a:buNone/>
            </a:pPr>
            <a:r>
              <a:rPr lang="en-US" sz="4521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 and Future Work</a:t>
            </a:r>
            <a:endParaRPr lang="en-US" sz="4521" dirty="0"/>
          </a:p>
        </p:txBody>
      </p:sp>
      <p:sp>
        <p:nvSpPr>
          <p:cNvPr id="6" name="Text 3"/>
          <p:cNvSpPr/>
          <p:nvPr/>
        </p:nvSpPr>
        <p:spPr>
          <a:xfrm>
            <a:off x="6290191" y="2052518"/>
            <a:ext cx="7536418" cy="367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93"/>
              </a:lnSpc>
              <a:buNone/>
            </a:pPr>
            <a:r>
              <a:rPr lang="en-US" sz="18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Empowering teams for efficient collaboration.</a:t>
            </a:r>
            <a:endParaRPr lang="en-US" sz="1808" dirty="0"/>
          </a:p>
        </p:txBody>
      </p:sp>
      <p:sp>
        <p:nvSpPr>
          <p:cNvPr id="7" name="Shape 4"/>
          <p:cNvSpPr/>
          <p:nvPr/>
        </p:nvSpPr>
        <p:spPr>
          <a:xfrm>
            <a:off x="6290191" y="2936677"/>
            <a:ext cx="516731" cy="516731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6462474" y="3022759"/>
            <a:ext cx="172164" cy="3444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3"/>
              </a:lnSpc>
              <a:buNone/>
            </a:pPr>
            <a:r>
              <a:rPr lang="en-US" sz="271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713" dirty="0"/>
          </a:p>
        </p:txBody>
      </p:sp>
      <p:sp>
        <p:nvSpPr>
          <p:cNvPr id="9" name="Text 6"/>
          <p:cNvSpPr/>
          <p:nvPr/>
        </p:nvSpPr>
        <p:spPr>
          <a:xfrm>
            <a:off x="7036475" y="2936677"/>
            <a:ext cx="2870716" cy="358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6"/>
              </a:lnSpc>
              <a:buNone/>
            </a:pPr>
            <a:r>
              <a:rPr lang="en-US" sz="226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Features</a:t>
            </a:r>
            <a:endParaRPr lang="en-US" sz="2260" dirty="0"/>
          </a:p>
        </p:txBody>
      </p:sp>
      <p:sp>
        <p:nvSpPr>
          <p:cNvPr id="10" name="Text 7"/>
          <p:cNvSpPr/>
          <p:nvPr/>
        </p:nvSpPr>
        <p:spPr>
          <a:xfrm>
            <a:off x="7036475" y="3433167"/>
            <a:ext cx="6790134" cy="7348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3"/>
              </a:lnSpc>
              <a:buNone/>
            </a:pPr>
            <a:r>
              <a:rPr lang="en-US" sz="18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Skill-based team formation, task tracking, EDA page, and contact page.</a:t>
            </a:r>
            <a:endParaRPr lang="en-US" sz="1808" dirty="0"/>
          </a:p>
        </p:txBody>
      </p:sp>
      <p:sp>
        <p:nvSpPr>
          <p:cNvPr id="11" name="Shape 8"/>
          <p:cNvSpPr/>
          <p:nvPr/>
        </p:nvSpPr>
        <p:spPr>
          <a:xfrm>
            <a:off x="6290191" y="4655939"/>
            <a:ext cx="516731" cy="516731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2" name="Text 9"/>
          <p:cNvSpPr/>
          <p:nvPr/>
        </p:nvSpPr>
        <p:spPr>
          <a:xfrm>
            <a:off x="6462474" y="4742021"/>
            <a:ext cx="172164" cy="3444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3"/>
              </a:lnSpc>
              <a:buNone/>
            </a:pPr>
            <a:r>
              <a:rPr lang="en-US" sz="271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713" dirty="0"/>
          </a:p>
        </p:txBody>
      </p:sp>
      <p:sp>
        <p:nvSpPr>
          <p:cNvPr id="13" name="Text 10"/>
          <p:cNvSpPr/>
          <p:nvPr/>
        </p:nvSpPr>
        <p:spPr>
          <a:xfrm>
            <a:off x="7036475" y="4655939"/>
            <a:ext cx="2870716" cy="358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6"/>
              </a:lnSpc>
              <a:buNone/>
            </a:pPr>
            <a:r>
              <a:rPr lang="en-US" sz="226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Improvements</a:t>
            </a:r>
            <a:endParaRPr lang="en-US" sz="2260" dirty="0"/>
          </a:p>
        </p:txBody>
      </p:sp>
      <p:sp>
        <p:nvSpPr>
          <p:cNvPr id="14" name="Text 11"/>
          <p:cNvSpPr/>
          <p:nvPr/>
        </p:nvSpPr>
        <p:spPr>
          <a:xfrm>
            <a:off x="7036475" y="5152430"/>
            <a:ext cx="6790134" cy="7348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3"/>
              </a:lnSpc>
              <a:buNone/>
            </a:pPr>
            <a:r>
              <a:rPr lang="en-US" sz="18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Integrate AI-powered insights, enhance task prioritization, and expand communication features.</a:t>
            </a:r>
            <a:endParaRPr lang="en-US" sz="1808" dirty="0"/>
          </a:p>
        </p:txBody>
      </p:sp>
      <p:sp>
        <p:nvSpPr>
          <p:cNvPr id="15" name="Shape 12"/>
          <p:cNvSpPr/>
          <p:nvPr/>
        </p:nvSpPr>
        <p:spPr>
          <a:xfrm>
            <a:off x="6290191" y="6375202"/>
            <a:ext cx="516731" cy="516731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6" name="Text 13"/>
          <p:cNvSpPr/>
          <p:nvPr/>
        </p:nvSpPr>
        <p:spPr>
          <a:xfrm>
            <a:off x="6462474" y="6461284"/>
            <a:ext cx="172164" cy="3444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3"/>
              </a:lnSpc>
              <a:buNone/>
            </a:pPr>
            <a:r>
              <a:rPr lang="en-US" sz="271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713" dirty="0"/>
          </a:p>
        </p:txBody>
      </p:sp>
      <p:sp>
        <p:nvSpPr>
          <p:cNvPr id="17" name="Text 14"/>
          <p:cNvSpPr/>
          <p:nvPr/>
        </p:nvSpPr>
        <p:spPr>
          <a:xfrm>
            <a:off x="7036475" y="6375202"/>
            <a:ext cx="2870716" cy="358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6"/>
              </a:lnSpc>
              <a:buNone/>
            </a:pPr>
            <a:r>
              <a:rPr lang="en-US" sz="226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Feedback Welcome</a:t>
            </a:r>
            <a:endParaRPr lang="en-US" sz="2260" dirty="0"/>
          </a:p>
        </p:txBody>
      </p:sp>
      <p:sp>
        <p:nvSpPr>
          <p:cNvPr id="18" name="Text 15"/>
          <p:cNvSpPr/>
          <p:nvPr/>
        </p:nvSpPr>
        <p:spPr>
          <a:xfrm>
            <a:off x="7036475" y="6871692"/>
            <a:ext cx="6790134" cy="367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93"/>
              </a:lnSpc>
              <a:buNone/>
            </a:pPr>
            <a:r>
              <a:rPr lang="en-US" sz="180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 value your feedback and suggestions.</a:t>
            </a:r>
            <a:endParaRPr lang="en-US" sz="1808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735574"/>
            <a:ext cx="740675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Unveiling the Team Roles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24200"/>
            <a:ext cx="2773918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Makers</a:t>
            </a:r>
            <a:endParaRPr lang="en-US" sz="2916" dirty="0"/>
          </a:p>
        </p:txBody>
      </p:sp>
      <p:sp>
        <p:nvSpPr>
          <p:cNvPr id="6" name="Text 4"/>
          <p:cNvSpPr/>
          <p:nvPr/>
        </p:nvSpPr>
        <p:spPr>
          <a:xfrm>
            <a:off x="864037" y="3833813"/>
            <a:ext cx="27739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Sourav Chatterjee and Sameekshya Nanda craft the predictive models.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4247793" y="3124200"/>
            <a:ext cx="2773918" cy="925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Detectives</a:t>
            </a:r>
            <a:endParaRPr lang="en-US" sz="2916" dirty="0"/>
          </a:p>
        </p:txBody>
      </p:sp>
      <p:sp>
        <p:nvSpPr>
          <p:cNvPr id="8" name="Text 6"/>
          <p:cNvSpPr/>
          <p:nvPr/>
        </p:nvSpPr>
        <p:spPr>
          <a:xfrm>
            <a:off x="4247793" y="4296608"/>
            <a:ext cx="27739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Khushi, Ipsita, and Sameekshya uncover insights from the data.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7631549" y="3124200"/>
            <a:ext cx="2773918" cy="4627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Tech Wizards</a:t>
            </a:r>
            <a:endParaRPr lang="en-US" sz="2916" dirty="0"/>
          </a:p>
        </p:txBody>
      </p:sp>
      <p:sp>
        <p:nvSpPr>
          <p:cNvPr id="10" name="Text 8"/>
          <p:cNvSpPr/>
          <p:nvPr/>
        </p:nvSpPr>
        <p:spPr>
          <a:xfrm>
            <a:off x="7631549" y="3833813"/>
            <a:ext cx="27739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Ipsita, Khushi, Sourav, and Sameekshya bring the Streamlit app to life.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11015305" y="3124200"/>
            <a:ext cx="2773918" cy="925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645"/>
              </a:lnSpc>
              <a:buNone/>
            </a:pPr>
            <a:r>
              <a:rPr lang="en-US" sz="2916" b="1" dirty="0">
                <a:solidFill>
                  <a:srgbClr val="F94CA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Deployment Dynamos</a:t>
            </a:r>
            <a:endParaRPr lang="en-US" sz="2916" dirty="0"/>
          </a:p>
        </p:txBody>
      </p:sp>
      <p:sp>
        <p:nvSpPr>
          <p:cNvPr id="12" name="Text 10"/>
          <p:cNvSpPr/>
          <p:nvPr/>
        </p:nvSpPr>
        <p:spPr>
          <a:xfrm>
            <a:off x="11015305" y="4296608"/>
            <a:ext cx="277391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Ipsita and Sourav are the deployment wizards, ensuring the app is seamlessly implemented.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452</Words>
  <Application>Microsoft Office PowerPoint</Application>
  <PresentationFormat>Custom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sameekshya nanda</cp:lastModifiedBy>
  <cp:revision>2</cp:revision>
  <dcterms:created xsi:type="dcterms:W3CDTF">2024-08-19T17:05:11Z</dcterms:created>
  <dcterms:modified xsi:type="dcterms:W3CDTF">2024-08-19T17:49:43Z</dcterms:modified>
</cp:coreProperties>
</file>