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309" r:id="rId4"/>
    <p:sldId id="292" r:id="rId5"/>
    <p:sldId id="294" r:id="rId6"/>
    <p:sldId id="293" r:id="rId7"/>
    <p:sldId id="295" r:id="rId8"/>
    <p:sldId id="296" r:id="rId9"/>
    <p:sldId id="297" r:id="rId10"/>
    <p:sldId id="298" r:id="rId11"/>
    <p:sldId id="299" r:id="rId12"/>
    <p:sldId id="300" r:id="rId13"/>
    <p:sldId id="306" r:id="rId14"/>
    <p:sldId id="302" r:id="rId15"/>
    <p:sldId id="303" r:id="rId16"/>
    <p:sldId id="304" r:id="rId17"/>
    <p:sldId id="305" r:id="rId18"/>
    <p:sldId id="307" r:id="rId19"/>
    <p:sldId id="308" r:id="rId20"/>
    <p:sldId id="310" r:id="rId21"/>
    <p:sldId id="311" r:id="rId22"/>
    <p:sldId id="315" r:id="rId23"/>
    <p:sldId id="312" r:id="rId24"/>
    <p:sldId id="313" r:id="rId25"/>
    <p:sldId id="316" r:id="rId26"/>
    <p:sldId id="314" r:id="rId27"/>
    <p:sldId id="317" r:id="rId28"/>
    <p:sldId id="318" r:id="rId29"/>
    <p:sldId id="319" r:id="rId30"/>
    <p:sldId id="321"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69410badfa403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19"/>
    <a:srgbClr val="1D7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7" autoAdjust="0"/>
    <p:restoredTop sz="94660"/>
  </p:normalViewPr>
  <p:slideViewPr>
    <p:cSldViewPr>
      <p:cViewPr varScale="1">
        <p:scale>
          <a:sx n="69" d="100"/>
          <a:sy n="69"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a:t>Click icon to add picture</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12/31/2020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81000" y="5334000"/>
            <a:ext cx="1447800" cy="1347537"/>
          </a:xfrm>
          <a:prstGeom prst="rect">
            <a:avLst/>
          </a:prstGeom>
          <a:solidFill>
            <a:schemeClr val="accent1"/>
          </a:solidFill>
          <a:ln w="9525">
            <a:noFill/>
            <a:miter lim="800000"/>
            <a:headEnd/>
            <a:tailEnd/>
          </a:ln>
          <a:effectLst/>
        </p:spPr>
      </p:pic>
      <p:sp>
        <p:nvSpPr>
          <p:cNvPr id="5" name="TextBox 4"/>
          <p:cNvSpPr txBox="1"/>
          <p:nvPr/>
        </p:nvSpPr>
        <p:spPr>
          <a:xfrm>
            <a:off x="1752600" y="5486400"/>
            <a:ext cx="7304244" cy="1138773"/>
          </a:xfrm>
          <a:prstGeom prst="rect">
            <a:avLst/>
          </a:prstGeom>
          <a:noFill/>
        </p:spPr>
        <p:txBody>
          <a:bodyPr wrap="none" rtlCol="0">
            <a:spAutoFit/>
          </a:bodyPr>
          <a:lstStyle/>
          <a:p>
            <a:pPr algn="ctr"/>
            <a:r>
              <a:rPr lang="en-US" sz="2400" b="1" dirty="0">
                <a:latin typeface="Times New Roman" pitchFamily="18" charset="0"/>
                <a:cs typeface="Times New Roman" pitchFamily="18" charset="0"/>
              </a:rPr>
              <a:t>  Department of Information Technology</a:t>
            </a:r>
          </a:p>
          <a:p>
            <a:r>
              <a:rPr lang="en-US" sz="2400" b="1" dirty="0">
                <a:latin typeface="Times New Roman" pitchFamily="18" charset="0"/>
                <a:cs typeface="Times New Roman" pitchFamily="18" charset="0"/>
              </a:rPr>
              <a:t> SRKR Engineering College, Bhimavaram, AP-534204</a:t>
            </a:r>
          </a:p>
          <a:p>
            <a:endParaRPr lang="en-US" sz="2000" b="1" dirty="0">
              <a:latin typeface="Times New Roman" pitchFamily="18" charset="0"/>
              <a:cs typeface="Times New Roman" pitchFamily="18" charset="0"/>
            </a:endParaRPr>
          </a:p>
        </p:txBody>
      </p:sp>
      <p:sp>
        <p:nvSpPr>
          <p:cNvPr id="6" name="TextBox 5"/>
          <p:cNvSpPr txBox="1"/>
          <p:nvPr/>
        </p:nvSpPr>
        <p:spPr>
          <a:xfrm>
            <a:off x="1371600" y="381000"/>
            <a:ext cx="6567247" cy="769441"/>
          </a:xfrm>
          <a:prstGeom prst="rect">
            <a:avLst/>
          </a:prstGeom>
          <a:noFill/>
        </p:spPr>
        <p:txBody>
          <a:bodyPr wrap="none" rtlCol="0">
            <a:spAutoFit/>
          </a:bodyPr>
          <a:lstStyle/>
          <a:p>
            <a:r>
              <a:rPr lang="en-US" sz="4400" b="1" dirty="0">
                <a:latin typeface="Times New Roman" pitchFamily="18" charset="0"/>
                <a:cs typeface="Times New Roman" pitchFamily="18" charset="0"/>
              </a:rPr>
              <a:t>Advanced Data Structures</a:t>
            </a:r>
          </a:p>
        </p:txBody>
      </p:sp>
      <p:sp>
        <p:nvSpPr>
          <p:cNvPr id="7" name="Text Placeholder 1"/>
          <p:cNvSpPr txBox="1">
            <a:spLocks/>
          </p:cNvSpPr>
          <p:nvPr/>
        </p:nvSpPr>
        <p:spPr>
          <a:xfrm>
            <a:off x="990600" y="2667000"/>
            <a:ext cx="7123113" cy="1066800"/>
          </a:xfrm>
          <a:prstGeom prst="rect">
            <a:avLst/>
          </a:prstGeom>
        </p:spPr>
        <p:txBody>
          <a:bodyPr vert="horz" anchor="b">
            <a:normAutofit fontScale="25000" lnSpcReduction="2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Graphs             </a:t>
            </a:r>
            <a:r>
              <a:rPr kumimoji="0" lang="en-US" sz="40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Dense/Sparse Graph</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332509" y="1236519"/>
            <a:ext cx="8693727" cy="5333999"/>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0" lvl="1" indent="0" algn="just">
              <a:spcBef>
                <a:spcPts val="0"/>
              </a:spcBef>
              <a:buNone/>
            </a:pPr>
            <a:r>
              <a:rPr lang="en-US" dirty="0">
                <a:latin typeface="Times New Roman" pitchFamily="18" charset="0"/>
                <a:cs typeface="Times New Roman" pitchFamily="18" charset="0"/>
              </a:rPr>
              <a:t>Dense graph is a graph in which the number of edges is close to the maximal number of edges.</a:t>
            </a:r>
          </a:p>
          <a:p>
            <a:pPr marL="0" lvl="1" indent="0" algn="just">
              <a:spcBef>
                <a:spcPts val="0"/>
              </a:spcBef>
              <a:buNone/>
            </a:pPr>
            <a:r>
              <a:rPr lang="en-US" dirty="0">
                <a:latin typeface="Times New Roman" pitchFamily="18" charset="0"/>
                <a:cs typeface="Times New Roman" pitchFamily="18" charset="0"/>
              </a:rPr>
              <a:t>Sparse graph is a graph in which the number of edges is close to the minimal number of edges.</a:t>
            </a:r>
          </a:p>
          <a:p>
            <a:pPr marL="0" lvl="1" indent="0" algn="just">
              <a:spcBef>
                <a:spcPts val="0"/>
              </a:spcBef>
              <a:buNone/>
            </a:pPr>
            <a:endParaRPr lang="en-US" dirty="0">
              <a:latin typeface="Times New Roman" pitchFamily="18" charset="0"/>
              <a:cs typeface="Times New Roman" pitchFamily="18" charset="0"/>
            </a:endParaRPr>
          </a:p>
        </p:txBody>
      </p:sp>
      <p:sp>
        <p:nvSpPr>
          <p:cNvPr id="43" name="Rectangle 42">
            <a:extLst>
              <a:ext uri="{FF2B5EF4-FFF2-40B4-BE49-F238E27FC236}">
                <a16:creationId xmlns:a16="http://schemas.microsoft.com/office/drawing/2014/main" id="{442D3BD1-5172-48AE-9A00-A7487D5B0153}"/>
              </a:ext>
            </a:extLst>
          </p:cNvPr>
          <p:cNvSpPr/>
          <p:nvPr/>
        </p:nvSpPr>
        <p:spPr>
          <a:xfrm>
            <a:off x="1321402" y="6060989"/>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Dense Graph</a:t>
            </a:r>
          </a:p>
        </p:txBody>
      </p:sp>
      <p:sp>
        <p:nvSpPr>
          <p:cNvPr id="57" name="Rectangle 56">
            <a:extLst>
              <a:ext uri="{FF2B5EF4-FFF2-40B4-BE49-F238E27FC236}">
                <a16:creationId xmlns:a16="http://schemas.microsoft.com/office/drawing/2014/main" id="{C7A91628-2AD3-4BD4-9A98-9805F02F09A6}"/>
              </a:ext>
            </a:extLst>
          </p:cNvPr>
          <p:cNvSpPr/>
          <p:nvPr/>
        </p:nvSpPr>
        <p:spPr>
          <a:xfrm>
            <a:off x="5508885" y="5940432"/>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Sparse Graph</a:t>
            </a:r>
          </a:p>
        </p:txBody>
      </p:sp>
      <p:grpSp>
        <p:nvGrpSpPr>
          <p:cNvPr id="69" name="Group 68">
            <a:extLst>
              <a:ext uri="{FF2B5EF4-FFF2-40B4-BE49-F238E27FC236}">
                <a16:creationId xmlns:a16="http://schemas.microsoft.com/office/drawing/2014/main" id="{0054A619-36D3-4F04-B0FE-DAE74F1E1A71}"/>
              </a:ext>
            </a:extLst>
          </p:cNvPr>
          <p:cNvGrpSpPr/>
          <p:nvPr/>
        </p:nvGrpSpPr>
        <p:grpSpPr>
          <a:xfrm>
            <a:off x="1288473" y="3078047"/>
            <a:ext cx="2706202" cy="2649681"/>
            <a:chOff x="1288473" y="3078047"/>
            <a:chExt cx="2706202" cy="2649681"/>
          </a:xfrm>
        </p:grpSpPr>
        <p:grpSp>
          <p:nvGrpSpPr>
            <p:cNvPr id="33" name="Group 32">
              <a:extLst>
                <a:ext uri="{FF2B5EF4-FFF2-40B4-BE49-F238E27FC236}">
                  <a16:creationId xmlns:a16="http://schemas.microsoft.com/office/drawing/2014/main" id="{DF1B9C63-7856-4C62-B58C-8BD8E64F5272}"/>
                </a:ext>
              </a:extLst>
            </p:cNvPr>
            <p:cNvGrpSpPr/>
            <p:nvPr/>
          </p:nvGrpSpPr>
          <p:grpSpPr>
            <a:xfrm>
              <a:off x="1288473" y="3078047"/>
              <a:ext cx="2706202" cy="2649681"/>
              <a:chOff x="1502797" y="3120737"/>
              <a:chExt cx="3200574" cy="2938895"/>
            </a:xfrm>
          </p:grpSpPr>
          <p:sp>
            <p:nvSpPr>
              <p:cNvPr id="34" name="Oval 33">
                <a:extLst>
                  <a:ext uri="{FF2B5EF4-FFF2-40B4-BE49-F238E27FC236}">
                    <a16:creationId xmlns:a16="http://schemas.microsoft.com/office/drawing/2014/main" id="{B90C64B6-7150-4097-9C9F-F5469B64807D}"/>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35" name="Oval 34">
                <a:extLst>
                  <a:ext uri="{FF2B5EF4-FFF2-40B4-BE49-F238E27FC236}">
                    <a16:creationId xmlns:a16="http://schemas.microsoft.com/office/drawing/2014/main" id="{8412BE79-D6CA-463F-B7F5-4CE19924D2DA}"/>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36" name="Oval 35">
                <a:extLst>
                  <a:ext uri="{FF2B5EF4-FFF2-40B4-BE49-F238E27FC236}">
                    <a16:creationId xmlns:a16="http://schemas.microsoft.com/office/drawing/2014/main" id="{F5320AE8-D78F-4752-8E20-C9D8E909ACAD}"/>
                  </a:ext>
                </a:extLst>
              </p:cNvPr>
              <p:cNvSpPr/>
              <p:nvPr/>
            </p:nvSpPr>
            <p:spPr>
              <a:xfrm>
                <a:off x="1502797" y="4231863"/>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37" name="Oval 36">
                <a:extLst>
                  <a:ext uri="{FF2B5EF4-FFF2-40B4-BE49-F238E27FC236}">
                    <a16:creationId xmlns:a16="http://schemas.microsoft.com/office/drawing/2014/main" id="{3FEBF183-D5CF-4952-BE3A-A099205D8B62}"/>
                  </a:ext>
                </a:extLst>
              </p:cNvPr>
              <p:cNvSpPr/>
              <p:nvPr/>
            </p:nvSpPr>
            <p:spPr>
              <a:xfrm>
                <a:off x="4169971" y="4278068"/>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38" name="Oval 37">
                <a:extLst>
                  <a:ext uri="{FF2B5EF4-FFF2-40B4-BE49-F238E27FC236}">
                    <a16:creationId xmlns:a16="http://schemas.microsoft.com/office/drawing/2014/main" id="{5FA51D8E-82A5-4C4C-87FB-1F075E7BECC2}"/>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39" name="Straight Connector 38">
                <a:extLst>
                  <a:ext uri="{FF2B5EF4-FFF2-40B4-BE49-F238E27FC236}">
                    <a16:creationId xmlns:a16="http://schemas.microsoft.com/office/drawing/2014/main" id="{B3F97FDB-ED99-4491-86CC-37360E3D0C0E}"/>
                  </a:ext>
                </a:extLst>
              </p:cNvPr>
              <p:cNvCxnSpPr>
                <a:stCxn id="34" idx="3"/>
                <a:endCxn id="36" idx="7"/>
              </p:cNvCxnSpPr>
              <p:nvPr/>
            </p:nvCxnSpPr>
            <p:spPr>
              <a:xfrm flipH="1">
                <a:off x="1958082" y="3510982"/>
                <a:ext cx="939433" cy="787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CBAC5FB-02E1-4648-BE76-05DB5CDE6A24}"/>
                  </a:ext>
                </a:extLst>
              </p:cNvPr>
              <p:cNvCxnSpPr>
                <a:stCxn id="36" idx="4"/>
                <a:endCxn id="35" idx="0"/>
              </p:cNvCxnSpPr>
              <p:nvPr/>
            </p:nvCxnSpPr>
            <p:spPr>
              <a:xfrm>
                <a:off x="1769497" y="4689062"/>
                <a:ext cx="478403" cy="91337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85314B-03D4-413A-BEF5-433C2D919C45}"/>
                  </a:ext>
                </a:extLst>
              </p:cNvPr>
              <p:cNvCxnSpPr>
                <a:stCxn id="35" idx="6"/>
                <a:endCxn id="38"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72973C1-CE55-449F-909B-972CA76DC36F}"/>
                  </a:ext>
                </a:extLst>
              </p:cNvPr>
              <p:cNvCxnSpPr>
                <a:cxnSpLocks/>
                <a:endCxn id="38" idx="1"/>
              </p:cNvCxnSpPr>
              <p:nvPr/>
            </p:nvCxnSpPr>
            <p:spPr>
              <a:xfrm>
                <a:off x="2017361" y="4469519"/>
                <a:ext cx="1732208" cy="119986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A628B40-FC1C-4380-954B-1AE01EF2E7D3}"/>
                  </a:ext>
                </a:extLst>
              </p:cNvPr>
              <p:cNvCxnSpPr>
                <a:stCxn id="34" idx="5"/>
                <a:endCxn id="37" idx="1"/>
              </p:cNvCxnSpPr>
              <p:nvPr/>
            </p:nvCxnSpPr>
            <p:spPr>
              <a:xfrm>
                <a:off x="3274685" y="3510982"/>
                <a:ext cx="973401" cy="834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6EC9A9F6-D64D-476F-9090-B1D4AF114547}"/>
                </a:ext>
              </a:extLst>
            </p:cNvPr>
            <p:cNvCxnSpPr>
              <a:cxnSpLocks/>
              <a:stCxn id="37" idx="4"/>
            </p:cNvCxnSpPr>
            <p:nvPr/>
          </p:nvCxnSpPr>
          <p:spPr>
            <a:xfrm flipH="1">
              <a:off x="3363603" y="4533693"/>
              <a:ext cx="405568" cy="7898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7DFD726-D371-45C5-A348-B8BBDBFE1859}"/>
                </a:ext>
              </a:extLst>
            </p:cNvPr>
            <p:cNvCxnSpPr>
              <a:cxnSpLocks/>
              <a:stCxn id="36" idx="6"/>
              <a:endCxn id="37" idx="2"/>
            </p:cNvCxnSpPr>
            <p:nvPr/>
          </p:nvCxnSpPr>
          <p:spPr>
            <a:xfrm>
              <a:off x="1739482" y="4285932"/>
              <a:ext cx="1804184" cy="4165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2C99406D-29BE-4B24-9B34-DFBF1B99468A}"/>
                </a:ext>
              </a:extLst>
            </p:cNvPr>
            <p:cNvCxnSpPr>
              <a:stCxn id="35" idx="0"/>
              <a:endCxn id="34" idx="4"/>
            </p:cNvCxnSpPr>
            <p:nvPr/>
          </p:nvCxnSpPr>
          <p:spPr>
            <a:xfrm flipV="1">
              <a:off x="1918485" y="3490254"/>
              <a:ext cx="708729" cy="182526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BFCE8297-98CF-463C-B008-399F9AD8D3AA}"/>
                </a:ext>
              </a:extLst>
            </p:cNvPr>
            <p:cNvCxnSpPr>
              <a:stCxn id="34" idx="4"/>
              <a:endCxn id="38" idx="1"/>
            </p:cNvCxnSpPr>
            <p:nvPr/>
          </p:nvCxnSpPr>
          <p:spPr>
            <a:xfrm>
              <a:off x="2627214" y="3490254"/>
              <a:ext cx="560987" cy="188563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96860948-AD2E-4399-BFD2-EFF5BEF83655}"/>
                </a:ext>
              </a:extLst>
            </p:cNvPr>
            <p:cNvCxnSpPr>
              <a:stCxn id="35" idx="0"/>
              <a:endCxn id="37" idx="2"/>
            </p:cNvCxnSpPr>
            <p:nvPr/>
          </p:nvCxnSpPr>
          <p:spPr>
            <a:xfrm flipV="1">
              <a:off x="1918485" y="4327590"/>
              <a:ext cx="1625181" cy="987931"/>
            </a:xfrm>
            <a:prstGeom prst="line">
              <a:avLst/>
            </a:prstGeom>
          </p:spPr>
          <p:style>
            <a:lnRef idx="1">
              <a:schemeClr val="dk1"/>
            </a:lnRef>
            <a:fillRef idx="0">
              <a:schemeClr val="dk1"/>
            </a:fillRef>
            <a:effectRef idx="0">
              <a:schemeClr val="dk1"/>
            </a:effectRef>
            <a:fontRef idx="minor">
              <a:schemeClr val="tx1"/>
            </a:fontRef>
          </p:style>
        </p:cxnSp>
      </p:grpSp>
      <p:grpSp>
        <p:nvGrpSpPr>
          <p:cNvPr id="70" name="Group 69">
            <a:extLst>
              <a:ext uri="{FF2B5EF4-FFF2-40B4-BE49-F238E27FC236}">
                <a16:creationId xmlns:a16="http://schemas.microsoft.com/office/drawing/2014/main" id="{53F782CE-3F7F-4430-964B-50148E91797A}"/>
              </a:ext>
            </a:extLst>
          </p:cNvPr>
          <p:cNvGrpSpPr/>
          <p:nvPr/>
        </p:nvGrpSpPr>
        <p:grpSpPr>
          <a:xfrm>
            <a:off x="5170502" y="3039489"/>
            <a:ext cx="2919844" cy="2649681"/>
            <a:chOff x="1333500" y="3120737"/>
            <a:chExt cx="3453245" cy="2938895"/>
          </a:xfrm>
        </p:grpSpPr>
        <p:sp>
          <p:nvSpPr>
            <p:cNvPr id="71" name="Oval 70">
              <a:extLst>
                <a:ext uri="{FF2B5EF4-FFF2-40B4-BE49-F238E27FC236}">
                  <a16:creationId xmlns:a16="http://schemas.microsoft.com/office/drawing/2014/main" id="{6DE6A09B-235E-4416-8AC9-410F8D23E3C8}"/>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72" name="Oval 71">
              <a:extLst>
                <a:ext uri="{FF2B5EF4-FFF2-40B4-BE49-F238E27FC236}">
                  <a16:creationId xmlns:a16="http://schemas.microsoft.com/office/drawing/2014/main" id="{C6D339A3-8348-46EA-BB69-BB8A383C2630}"/>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73" name="Oval 72">
              <a:extLst>
                <a:ext uri="{FF2B5EF4-FFF2-40B4-BE49-F238E27FC236}">
                  <a16:creationId xmlns:a16="http://schemas.microsoft.com/office/drawing/2014/main" id="{D8706BF8-8901-4C9D-8CCF-C677768BBC9D}"/>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74" name="Oval 73">
              <a:extLst>
                <a:ext uri="{FF2B5EF4-FFF2-40B4-BE49-F238E27FC236}">
                  <a16:creationId xmlns:a16="http://schemas.microsoft.com/office/drawing/2014/main" id="{00B32A90-FF50-4418-A541-71C7F9AE0779}"/>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75" name="Oval 74">
              <a:extLst>
                <a:ext uri="{FF2B5EF4-FFF2-40B4-BE49-F238E27FC236}">
                  <a16:creationId xmlns:a16="http://schemas.microsoft.com/office/drawing/2014/main" id="{40931C09-343B-409A-9483-E29B3BE86AC4}"/>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76" name="Straight Connector 75">
              <a:extLst>
                <a:ext uri="{FF2B5EF4-FFF2-40B4-BE49-F238E27FC236}">
                  <a16:creationId xmlns:a16="http://schemas.microsoft.com/office/drawing/2014/main" id="{12451B0E-1AFB-43D8-A5FD-3B78B2DDAF7F}"/>
                </a:ext>
              </a:extLst>
            </p:cNvPr>
            <p:cNvCxnSpPr>
              <a:stCxn id="71" idx="3"/>
              <a:endCxn id="73" idx="7"/>
            </p:cNvCxnSpPr>
            <p:nvPr/>
          </p:nvCxnSpPr>
          <p:spPr>
            <a:xfrm flipH="1">
              <a:off x="1788785" y="3510982"/>
              <a:ext cx="1108730"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C0F051-496D-422C-8D96-60E8CBF4C769}"/>
                </a:ext>
              </a:extLst>
            </p:cNvPr>
            <p:cNvCxnSpPr>
              <a:stCxn id="73" idx="4"/>
              <a:endCxn id="72" idx="0"/>
            </p:cNvCxnSpPr>
            <p:nvPr/>
          </p:nvCxnSpPr>
          <p:spPr>
            <a:xfrm>
              <a:off x="1600200" y="4648200"/>
              <a:ext cx="647700" cy="954232"/>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5CA4D26E-5B34-4F4F-B4C6-FEBEBBA675EE}"/>
                </a:ext>
              </a:extLst>
            </p:cNvPr>
            <p:cNvCxnSpPr>
              <a:stCxn id="72" idx="6"/>
              <a:endCxn id="75"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AB7A08F-9E51-4D0B-B400-B6FF32DF6CAD}"/>
                </a:ext>
              </a:extLst>
            </p:cNvPr>
            <p:cNvCxnSpPr>
              <a:cxnSpLocks/>
              <a:stCxn id="74" idx="4"/>
            </p:cNvCxnSpPr>
            <p:nvPr/>
          </p:nvCxnSpPr>
          <p:spPr>
            <a:xfrm flipH="1">
              <a:off x="4030628" y="4648199"/>
              <a:ext cx="489417" cy="98156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ECA780A-0282-43F7-8769-9DED9097F440}"/>
                </a:ext>
              </a:extLst>
            </p:cNvPr>
            <p:cNvCxnSpPr>
              <a:stCxn id="71" idx="5"/>
              <a:endCxn id="74" idx="1"/>
            </p:cNvCxnSpPr>
            <p:nvPr/>
          </p:nvCxnSpPr>
          <p:spPr>
            <a:xfrm>
              <a:off x="3274685" y="3510982"/>
              <a:ext cx="1056775"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676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Simple/Complete Graph</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332509" y="1236519"/>
            <a:ext cx="8693727" cy="5333999"/>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0" lvl="1" indent="0" algn="just">
              <a:spcBef>
                <a:spcPts val="0"/>
              </a:spcBef>
              <a:buNone/>
            </a:pPr>
            <a:r>
              <a:rPr lang="en-US" dirty="0">
                <a:latin typeface="Times New Roman" pitchFamily="18" charset="0"/>
                <a:cs typeface="Times New Roman" pitchFamily="18" charset="0"/>
              </a:rPr>
              <a:t>Simple Graph-A graph without loops and without multiple edges between two nodes.</a:t>
            </a:r>
          </a:p>
          <a:p>
            <a:pPr marL="0" lvl="1" indent="0" algn="just">
              <a:spcBef>
                <a:spcPts val="0"/>
              </a:spcBef>
              <a:buNone/>
            </a:pPr>
            <a:r>
              <a:rPr lang="en-US" dirty="0">
                <a:latin typeface="Times New Roman" pitchFamily="18" charset="0"/>
                <a:cs typeface="Times New Roman" pitchFamily="18" charset="0"/>
              </a:rPr>
              <a:t>Complete Graph-A undirected graph in which every pair of distinct vertices is connected by a unique edge. A complete graph with n nodes will have n(n-1)/2 edges.</a:t>
            </a:r>
          </a:p>
          <a:p>
            <a:pPr marL="0" lvl="1" indent="0" algn="just">
              <a:spcBef>
                <a:spcPts val="0"/>
              </a:spcBef>
              <a:buNone/>
            </a:pPr>
            <a:endParaRPr lang="en-US" dirty="0">
              <a:latin typeface="Times New Roman" pitchFamily="18" charset="0"/>
              <a:cs typeface="Times New Roman" pitchFamily="18" charset="0"/>
            </a:endParaRPr>
          </a:p>
        </p:txBody>
      </p:sp>
      <p:sp>
        <p:nvSpPr>
          <p:cNvPr id="43" name="Rectangle 42">
            <a:extLst>
              <a:ext uri="{FF2B5EF4-FFF2-40B4-BE49-F238E27FC236}">
                <a16:creationId xmlns:a16="http://schemas.microsoft.com/office/drawing/2014/main" id="{442D3BD1-5172-48AE-9A00-A7487D5B0153}"/>
              </a:ext>
            </a:extLst>
          </p:cNvPr>
          <p:cNvSpPr/>
          <p:nvPr/>
        </p:nvSpPr>
        <p:spPr>
          <a:xfrm>
            <a:off x="1321402" y="6060989"/>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Complete Graph</a:t>
            </a:r>
          </a:p>
        </p:txBody>
      </p:sp>
      <p:sp>
        <p:nvSpPr>
          <p:cNvPr id="57" name="Rectangle 56">
            <a:extLst>
              <a:ext uri="{FF2B5EF4-FFF2-40B4-BE49-F238E27FC236}">
                <a16:creationId xmlns:a16="http://schemas.microsoft.com/office/drawing/2014/main" id="{C7A91628-2AD3-4BD4-9A98-9805F02F09A6}"/>
              </a:ext>
            </a:extLst>
          </p:cNvPr>
          <p:cNvSpPr/>
          <p:nvPr/>
        </p:nvSpPr>
        <p:spPr>
          <a:xfrm>
            <a:off x="5464692" y="6132106"/>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Simple Graph</a:t>
            </a:r>
          </a:p>
        </p:txBody>
      </p:sp>
      <p:grpSp>
        <p:nvGrpSpPr>
          <p:cNvPr id="69" name="Group 68">
            <a:extLst>
              <a:ext uri="{FF2B5EF4-FFF2-40B4-BE49-F238E27FC236}">
                <a16:creationId xmlns:a16="http://schemas.microsoft.com/office/drawing/2014/main" id="{0054A619-36D3-4F04-B0FE-DAE74F1E1A71}"/>
              </a:ext>
            </a:extLst>
          </p:cNvPr>
          <p:cNvGrpSpPr/>
          <p:nvPr/>
        </p:nvGrpSpPr>
        <p:grpSpPr>
          <a:xfrm>
            <a:off x="1288508" y="3429000"/>
            <a:ext cx="2706202" cy="2649681"/>
            <a:chOff x="1288473" y="3078047"/>
            <a:chExt cx="2706202" cy="2649681"/>
          </a:xfrm>
        </p:grpSpPr>
        <p:grpSp>
          <p:nvGrpSpPr>
            <p:cNvPr id="33" name="Group 32">
              <a:extLst>
                <a:ext uri="{FF2B5EF4-FFF2-40B4-BE49-F238E27FC236}">
                  <a16:creationId xmlns:a16="http://schemas.microsoft.com/office/drawing/2014/main" id="{DF1B9C63-7856-4C62-B58C-8BD8E64F5272}"/>
                </a:ext>
              </a:extLst>
            </p:cNvPr>
            <p:cNvGrpSpPr/>
            <p:nvPr/>
          </p:nvGrpSpPr>
          <p:grpSpPr>
            <a:xfrm>
              <a:off x="1288473" y="3078047"/>
              <a:ext cx="2706202" cy="2649681"/>
              <a:chOff x="1502797" y="3120737"/>
              <a:chExt cx="3200574" cy="2938895"/>
            </a:xfrm>
          </p:grpSpPr>
          <p:sp>
            <p:nvSpPr>
              <p:cNvPr id="34" name="Oval 33">
                <a:extLst>
                  <a:ext uri="{FF2B5EF4-FFF2-40B4-BE49-F238E27FC236}">
                    <a16:creationId xmlns:a16="http://schemas.microsoft.com/office/drawing/2014/main" id="{B90C64B6-7150-4097-9C9F-F5469B64807D}"/>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35" name="Oval 34">
                <a:extLst>
                  <a:ext uri="{FF2B5EF4-FFF2-40B4-BE49-F238E27FC236}">
                    <a16:creationId xmlns:a16="http://schemas.microsoft.com/office/drawing/2014/main" id="{8412BE79-D6CA-463F-B7F5-4CE19924D2DA}"/>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36" name="Oval 35">
                <a:extLst>
                  <a:ext uri="{FF2B5EF4-FFF2-40B4-BE49-F238E27FC236}">
                    <a16:creationId xmlns:a16="http://schemas.microsoft.com/office/drawing/2014/main" id="{F5320AE8-D78F-4752-8E20-C9D8E909ACAD}"/>
                  </a:ext>
                </a:extLst>
              </p:cNvPr>
              <p:cNvSpPr/>
              <p:nvPr/>
            </p:nvSpPr>
            <p:spPr>
              <a:xfrm>
                <a:off x="1502797" y="4231863"/>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37" name="Oval 36">
                <a:extLst>
                  <a:ext uri="{FF2B5EF4-FFF2-40B4-BE49-F238E27FC236}">
                    <a16:creationId xmlns:a16="http://schemas.microsoft.com/office/drawing/2014/main" id="{3FEBF183-D5CF-4952-BE3A-A099205D8B62}"/>
                  </a:ext>
                </a:extLst>
              </p:cNvPr>
              <p:cNvSpPr/>
              <p:nvPr/>
            </p:nvSpPr>
            <p:spPr>
              <a:xfrm>
                <a:off x="4169971" y="4278068"/>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38" name="Oval 37">
                <a:extLst>
                  <a:ext uri="{FF2B5EF4-FFF2-40B4-BE49-F238E27FC236}">
                    <a16:creationId xmlns:a16="http://schemas.microsoft.com/office/drawing/2014/main" id="{5FA51D8E-82A5-4C4C-87FB-1F075E7BECC2}"/>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39" name="Straight Connector 38">
                <a:extLst>
                  <a:ext uri="{FF2B5EF4-FFF2-40B4-BE49-F238E27FC236}">
                    <a16:creationId xmlns:a16="http://schemas.microsoft.com/office/drawing/2014/main" id="{B3F97FDB-ED99-4491-86CC-37360E3D0C0E}"/>
                  </a:ext>
                </a:extLst>
              </p:cNvPr>
              <p:cNvCxnSpPr>
                <a:stCxn id="34" idx="3"/>
                <a:endCxn id="36" idx="7"/>
              </p:cNvCxnSpPr>
              <p:nvPr/>
            </p:nvCxnSpPr>
            <p:spPr>
              <a:xfrm flipH="1">
                <a:off x="1958082" y="3510982"/>
                <a:ext cx="939433" cy="787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CBAC5FB-02E1-4648-BE76-05DB5CDE6A24}"/>
                  </a:ext>
                </a:extLst>
              </p:cNvPr>
              <p:cNvCxnSpPr>
                <a:stCxn id="36" idx="4"/>
                <a:endCxn id="35" idx="0"/>
              </p:cNvCxnSpPr>
              <p:nvPr/>
            </p:nvCxnSpPr>
            <p:spPr>
              <a:xfrm>
                <a:off x="1769497" y="4689062"/>
                <a:ext cx="478403" cy="91337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85314B-03D4-413A-BEF5-433C2D919C45}"/>
                  </a:ext>
                </a:extLst>
              </p:cNvPr>
              <p:cNvCxnSpPr>
                <a:stCxn id="35" idx="6"/>
                <a:endCxn id="38"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72973C1-CE55-449F-909B-972CA76DC36F}"/>
                  </a:ext>
                </a:extLst>
              </p:cNvPr>
              <p:cNvCxnSpPr>
                <a:cxnSpLocks/>
                <a:endCxn id="38" idx="1"/>
              </p:cNvCxnSpPr>
              <p:nvPr/>
            </p:nvCxnSpPr>
            <p:spPr>
              <a:xfrm>
                <a:off x="2017361" y="4469519"/>
                <a:ext cx="1732208" cy="119986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A628B40-FC1C-4380-954B-1AE01EF2E7D3}"/>
                  </a:ext>
                </a:extLst>
              </p:cNvPr>
              <p:cNvCxnSpPr>
                <a:stCxn id="34" idx="5"/>
                <a:endCxn id="37" idx="1"/>
              </p:cNvCxnSpPr>
              <p:nvPr/>
            </p:nvCxnSpPr>
            <p:spPr>
              <a:xfrm>
                <a:off x="3274685" y="3510982"/>
                <a:ext cx="973401" cy="834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6EC9A9F6-D64D-476F-9090-B1D4AF114547}"/>
                </a:ext>
              </a:extLst>
            </p:cNvPr>
            <p:cNvCxnSpPr>
              <a:cxnSpLocks/>
              <a:stCxn id="37" idx="4"/>
            </p:cNvCxnSpPr>
            <p:nvPr/>
          </p:nvCxnSpPr>
          <p:spPr>
            <a:xfrm flipH="1">
              <a:off x="3363603" y="4533693"/>
              <a:ext cx="405568" cy="7898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7DFD726-D371-45C5-A348-B8BBDBFE1859}"/>
                </a:ext>
              </a:extLst>
            </p:cNvPr>
            <p:cNvCxnSpPr>
              <a:cxnSpLocks/>
              <a:stCxn id="36" idx="6"/>
              <a:endCxn id="37" idx="2"/>
            </p:cNvCxnSpPr>
            <p:nvPr/>
          </p:nvCxnSpPr>
          <p:spPr>
            <a:xfrm>
              <a:off x="1739482" y="4285932"/>
              <a:ext cx="1804184" cy="4165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2C99406D-29BE-4B24-9B34-DFBF1B99468A}"/>
                </a:ext>
              </a:extLst>
            </p:cNvPr>
            <p:cNvCxnSpPr>
              <a:stCxn id="35" idx="0"/>
              <a:endCxn id="34" idx="4"/>
            </p:cNvCxnSpPr>
            <p:nvPr/>
          </p:nvCxnSpPr>
          <p:spPr>
            <a:xfrm flipV="1">
              <a:off x="1918485" y="3490254"/>
              <a:ext cx="708729" cy="182526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BFCE8297-98CF-463C-B008-399F9AD8D3AA}"/>
                </a:ext>
              </a:extLst>
            </p:cNvPr>
            <p:cNvCxnSpPr>
              <a:stCxn id="34" idx="4"/>
              <a:endCxn id="38" idx="1"/>
            </p:cNvCxnSpPr>
            <p:nvPr/>
          </p:nvCxnSpPr>
          <p:spPr>
            <a:xfrm>
              <a:off x="2627214" y="3490254"/>
              <a:ext cx="560987" cy="1885633"/>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96860948-AD2E-4399-BFD2-EFF5BEF83655}"/>
                </a:ext>
              </a:extLst>
            </p:cNvPr>
            <p:cNvCxnSpPr>
              <a:stCxn id="35" idx="0"/>
              <a:endCxn id="37" idx="2"/>
            </p:cNvCxnSpPr>
            <p:nvPr/>
          </p:nvCxnSpPr>
          <p:spPr>
            <a:xfrm flipV="1">
              <a:off x="1918485" y="4327590"/>
              <a:ext cx="1625181" cy="987931"/>
            </a:xfrm>
            <a:prstGeom prst="line">
              <a:avLst/>
            </a:prstGeom>
          </p:spPr>
          <p:style>
            <a:lnRef idx="1">
              <a:schemeClr val="dk1"/>
            </a:lnRef>
            <a:fillRef idx="0">
              <a:schemeClr val="dk1"/>
            </a:fillRef>
            <a:effectRef idx="0">
              <a:schemeClr val="dk1"/>
            </a:effectRef>
            <a:fontRef idx="minor">
              <a:schemeClr val="tx1"/>
            </a:fontRef>
          </p:style>
        </p:cxnSp>
      </p:grpSp>
      <p:grpSp>
        <p:nvGrpSpPr>
          <p:cNvPr id="70" name="Group 69">
            <a:extLst>
              <a:ext uri="{FF2B5EF4-FFF2-40B4-BE49-F238E27FC236}">
                <a16:creationId xmlns:a16="http://schemas.microsoft.com/office/drawing/2014/main" id="{53F782CE-3F7F-4430-964B-50148E91797A}"/>
              </a:ext>
            </a:extLst>
          </p:cNvPr>
          <p:cNvGrpSpPr/>
          <p:nvPr/>
        </p:nvGrpSpPr>
        <p:grpSpPr>
          <a:xfrm>
            <a:off x="5170520" y="3518147"/>
            <a:ext cx="2919844" cy="2649681"/>
            <a:chOff x="1333500" y="3120737"/>
            <a:chExt cx="3453245" cy="2938895"/>
          </a:xfrm>
        </p:grpSpPr>
        <p:sp>
          <p:nvSpPr>
            <p:cNvPr id="71" name="Oval 70">
              <a:extLst>
                <a:ext uri="{FF2B5EF4-FFF2-40B4-BE49-F238E27FC236}">
                  <a16:creationId xmlns:a16="http://schemas.microsoft.com/office/drawing/2014/main" id="{6DE6A09B-235E-4416-8AC9-410F8D23E3C8}"/>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72" name="Oval 71">
              <a:extLst>
                <a:ext uri="{FF2B5EF4-FFF2-40B4-BE49-F238E27FC236}">
                  <a16:creationId xmlns:a16="http://schemas.microsoft.com/office/drawing/2014/main" id="{C6D339A3-8348-46EA-BB69-BB8A383C2630}"/>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73" name="Oval 72">
              <a:extLst>
                <a:ext uri="{FF2B5EF4-FFF2-40B4-BE49-F238E27FC236}">
                  <a16:creationId xmlns:a16="http://schemas.microsoft.com/office/drawing/2014/main" id="{D8706BF8-8901-4C9D-8CCF-C677768BBC9D}"/>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74" name="Oval 73">
              <a:extLst>
                <a:ext uri="{FF2B5EF4-FFF2-40B4-BE49-F238E27FC236}">
                  <a16:creationId xmlns:a16="http://schemas.microsoft.com/office/drawing/2014/main" id="{00B32A90-FF50-4418-A541-71C7F9AE0779}"/>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75" name="Oval 74">
              <a:extLst>
                <a:ext uri="{FF2B5EF4-FFF2-40B4-BE49-F238E27FC236}">
                  <a16:creationId xmlns:a16="http://schemas.microsoft.com/office/drawing/2014/main" id="{40931C09-343B-409A-9483-E29B3BE86AC4}"/>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76" name="Straight Connector 75">
              <a:extLst>
                <a:ext uri="{FF2B5EF4-FFF2-40B4-BE49-F238E27FC236}">
                  <a16:creationId xmlns:a16="http://schemas.microsoft.com/office/drawing/2014/main" id="{12451B0E-1AFB-43D8-A5FD-3B78B2DDAF7F}"/>
                </a:ext>
              </a:extLst>
            </p:cNvPr>
            <p:cNvCxnSpPr>
              <a:stCxn id="71" idx="3"/>
              <a:endCxn id="73" idx="7"/>
            </p:cNvCxnSpPr>
            <p:nvPr/>
          </p:nvCxnSpPr>
          <p:spPr>
            <a:xfrm flipH="1">
              <a:off x="1788785" y="3510982"/>
              <a:ext cx="1108730"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FC0F051-496D-422C-8D96-60E8CBF4C769}"/>
                </a:ext>
              </a:extLst>
            </p:cNvPr>
            <p:cNvCxnSpPr>
              <a:stCxn id="73" idx="4"/>
              <a:endCxn id="72" idx="0"/>
            </p:cNvCxnSpPr>
            <p:nvPr/>
          </p:nvCxnSpPr>
          <p:spPr>
            <a:xfrm>
              <a:off x="1600200" y="4648200"/>
              <a:ext cx="647700" cy="954232"/>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5CA4D26E-5B34-4F4F-B4C6-FEBEBBA675EE}"/>
                </a:ext>
              </a:extLst>
            </p:cNvPr>
            <p:cNvCxnSpPr>
              <a:stCxn id="72" idx="6"/>
              <a:endCxn id="75"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AB7A08F-9E51-4D0B-B400-B6FF32DF6CAD}"/>
                </a:ext>
              </a:extLst>
            </p:cNvPr>
            <p:cNvCxnSpPr>
              <a:cxnSpLocks/>
              <a:stCxn id="74" idx="4"/>
            </p:cNvCxnSpPr>
            <p:nvPr/>
          </p:nvCxnSpPr>
          <p:spPr>
            <a:xfrm flipH="1">
              <a:off x="4030628" y="4648199"/>
              <a:ext cx="489417" cy="98156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925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155466D-2AC3-4C23-A641-76F020F523C8}"/>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CC8B2090-77C2-42A6-BD57-F8DD026F50D3}"/>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Strongly Connected Graph</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E785FC10-3B18-4A8F-A9FA-D65E5BB3D03A}"/>
              </a:ext>
            </a:extLst>
          </p:cNvPr>
          <p:cNvSpPr txBox="1">
            <a:spLocks/>
          </p:cNvSpPr>
          <p:nvPr/>
        </p:nvSpPr>
        <p:spPr>
          <a:xfrm>
            <a:off x="225136" y="1236519"/>
            <a:ext cx="8693727" cy="5333999"/>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dk1"/>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dk1"/>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dk1"/>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dk1"/>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dk1"/>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dk1"/>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dk1"/>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dk1"/>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dk1"/>
                </a:solidFill>
                <a:latin typeface="+mn-lt"/>
                <a:ea typeface="+mn-ea"/>
                <a:cs typeface="+mn-cs"/>
              </a:defRPr>
            </a:lvl9pPr>
          </a:lstStyle>
          <a:p>
            <a:pPr marL="0" lvl="1" indent="0" algn="just">
              <a:spcBef>
                <a:spcPts val="0"/>
              </a:spcBef>
              <a:buFont typeface="Wingdings 2"/>
              <a:buNone/>
            </a:pPr>
            <a:r>
              <a:rPr lang="en-US" dirty="0">
                <a:latin typeface="Times New Roman" pitchFamily="18" charset="0"/>
                <a:cs typeface="Times New Roman" pitchFamily="18" charset="0"/>
              </a:rPr>
              <a:t>A directed graph is called strongly connected if there is a path in each direction between each pair of vertices of a graph, i.e</a:t>
            </a:r>
            <a:r>
              <a:rPr lang="en-US" b="0" i="0" dirty="0">
                <a:solidFill>
                  <a:srgbClr val="202122"/>
                </a:solidFill>
                <a:effectLst/>
                <a:latin typeface="Arial" panose="020B0604020202020204" pitchFamily="34" charset="0"/>
              </a:rPr>
              <a:t>, </a:t>
            </a:r>
            <a:r>
              <a:rPr lang="en-US" dirty="0">
                <a:latin typeface="Times New Roman" pitchFamily="18" charset="0"/>
                <a:cs typeface="Times New Roman" pitchFamily="18" charset="0"/>
              </a:rPr>
              <a:t>a path exists from the first vertex in the pair to the second, and another path exists from the second vertex to the first.</a:t>
            </a:r>
          </a:p>
        </p:txBody>
      </p:sp>
      <p:grpSp>
        <p:nvGrpSpPr>
          <p:cNvPr id="58" name="Group 57">
            <a:extLst>
              <a:ext uri="{FF2B5EF4-FFF2-40B4-BE49-F238E27FC236}">
                <a16:creationId xmlns:a16="http://schemas.microsoft.com/office/drawing/2014/main" id="{5CEB2A6B-E809-45AC-A1AD-FEB3F1345674}"/>
              </a:ext>
            </a:extLst>
          </p:cNvPr>
          <p:cNvGrpSpPr/>
          <p:nvPr/>
        </p:nvGrpSpPr>
        <p:grpSpPr>
          <a:xfrm>
            <a:off x="2743200" y="3423453"/>
            <a:ext cx="2927682" cy="2502828"/>
            <a:chOff x="2743200" y="3423453"/>
            <a:chExt cx="2927682" cy="2502828"/>
          </a:xfrm>
        </p:grpSpPr>
        <p:sp>
          <p:nvSpPr>
            <p:cNvPr id="10" name="Oval 9">
              <a:extLst>
                <a:ext uri="{FF2B5EF4-FFF2-40B4-BE49-F238E27FC236}">
                  <a16:creationId xmlns:a16="http://schemas.microsoft.com/office/drawing/2014/main" id="{9B48CCC5-DAFF-44F7-8AD3-0BF1AD9ECA92}"/>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11" name="Oval 10">
              <a:extLst>
                <a:ext uri="{FF2B5EF4-FFF2-40B4-BE49-F238E27FC236}">
                  <a16:creationId xmlns:a16="http://schemas.microsoft.com/office/drawing/2014/main" id="{FBD03E3F-07BA-4C37-92B2-3B437B09064D}"/>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12" name="Oval 11">
              <a:extLst>
                <a:ext uri="{FF2B5EF4-FFF2-40B4-BE49-F238E27FC236}">
                  <a16:creationId xmlns:a16="http://schemas.microsoft.com/office/drawing/2014/main" id="{9A83A6B8-58AE-4FF5-98B1-318145685E70}"/>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3" name="Oval 12">
              <a:extLst>
                <a:ext uri="{FF2B5EF4-FFF2-40B4-BE49-F238E27FC236}">
                  <a16:creationId xmlns:a16="http://schemas.microsoft.com/office/drawing/2014/main" id="{2CFF8371-F4CE-405D-B5F0-4F5F184E6F53}"/>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34" name="Straight Arrow Connector 33">
              <a:extLst>
                <a:ext uri="{FF2B5EF4-FFF2-40B4-BE49-F238E27FC236}">
                  <a16:creationId xmlns:a16="http://schemas.microsoft.com/office/drawing/2014/main" id="{FFC4465D-831E-4A23-ABFA-B88B2CF3F2DA}"/>
                </a:ext>
              </a:extLst>
            </p:cNvPr>
            <p:cNvCxnSpPr>
              <a:stCxn id="12" idx="4"/>
              <a:endCxn id="11" idx="0"/>
            </p:cNvCxnSpPr>
            <p:nvPr/>
          </p:nvCxnSpPr>
          <p:spPr>
            <a:xfrm>
              <a:off x="2968705" y="3835660"/>
              <a:ext cx="0" cy="1678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FD92D6D-653D-4E6B-B29F-9B3C917B1ECC}"/>
                </a:ext>
              </a:extLst>
            </p:cNvPr>
            <p:cNvCxnSpPr>
              <a:stCxn id="11" idx="6"/>
              <a:endCxn id="13" idx="2"/>
            </p:cNvCxnSpPr>
            <p:nvPr/>
          </p:nvCxnSpPr>
          <p:spPr>
            <a:xfrm flipV="1">
              <a:off x="3194209" y="5720177"/>
              <a:ext cx="202566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5C3FAA4-E4CE-4854-8AFE-5F4DBF19CF59}"/>
                </a:ext>
              </a:extLst>
            </p:cNvPr>
            <p:cNvCxnSpPr>
              <a:stCxn id="13" idx="1"/>
              <a:endCxn id="12" idx="5"/>
            </p:cNvCxnSpPr>
            <p:nvPr/>
          </p:nvCxnSpPr>
          <p:spPr>
            <a:xfrm flipH="1" flipV="1">
              <a:off x="3128160" y="3775294"/>
              <a:ext cx="2157762" cy="179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666323C-0FF4-4630-A957-C7A850832206}"/>
                </a:ext>
              </a:extLst>
            </p:cNvPr>
            <p:cNvCxnSpPr>
              <a:stCxn id="12" idx="6"/>
            </p:cNvCxnSpPr>
            <p:nvPr/>
          </p:nvCxnSpPr>
          <p:spPr>
            <a:xfrm>
              <a:off x="3194209" y="3629557"/>
              <a:ext cx="2025662" cy="2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720719D-DEE2-4826-9CB2-30F3D31BAA54}"/>
                </a:ext>
              </a:extLst>
            </p:cNvPr>
            <p:cNvCxnSpPr>
              <a:stCxn id="10" idx="4"/>
            </p:cNvCxnSpPr>
            <p:nvPr/>
          </p:nvCxnSpPr>
          <p:spPr>
            <a:xfrm flipH="1">
              <a:off x="5445375" y="3858865"/>
              <a:ext cx="1" cy="171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0372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AC7E4-9B9A-460B-8D11-524956C78575}"/>
              </a:ext>
            </a:extLst>
          </p:cNvPr>
          <p:cNvSpPr>
            <a:spLocks noGrp="1"/>
          </p:cNvSpPr>
          <p:nvPr>
            <p:ph idx="1"/>
          </p:nvPr>
        </p:nvSpPr>
        <p:spPr>
          <a:xfrm>
            <a:off x="277091" y="1210915"/>
            <a:ext cx="8991600" cy="5295900"/>
          </a:xfrm>
        </p:spPr>
        <p:txBody>
          <a:bodyPr/>
          <a:lstStyle/>
          <a:p>
            <a:pPr marL="0" indent="0">
              <a:buNone/>
            </a:pPr>
            <a:r>
              <a:rPr lang="en-US" sz="2800" dirty="0">
                <a:solidFill>
                  <a:schemeClr val="dk1"/>
                </a:solidFill>
                <a:latin typeface="Times New Roman" pitchFamily="18" charset="0"/>
                <a:cs typeface="Times New Roman" pitchFamily="18" charset="0"/>
              </a:rPr>
              <a:t>Subgraph-A Subgraph g of graph G is a graph such that a set of vertices and edges of g are the proper set of Edges of G.</a:t>
            </a:r>
          </a:p>
          <a:p>
            <a:pPr marL="0" indent="0">
              <a:buNone/>
            </a:pPr>
            <a:r>
              <a:rPr lang="en-IN" sz="2800" dirty="0">
                <a:solidFill>
                  <a:schemeClr val="dk1"/>
                </a:solidFill>
                <a:latin typeface="Times New Roman" pitchFamily="18" charset="0"/>
                <a:cs typeface="Times New Roman" pitchFamily="18" charset="0"/>
              </a:rPr>
              <a:t>Components-</a:t>
            </a:r>
            <a:r>
              <a:rPr lang="en-US" sz="2800" dirty="0">
                <a:solidFill>
                  <a:schemeClr val="dk1"/>
                </a:solidFill>
                <a:latin typeface="Times New Roman" pitchFamily="18" charset="0"/>
                <a:cs typeface="Times New Roman" pitchFamily="18" charset="0"/>
              </a:rPr>
              <a:t>Sub graphs of a graph is called the components of a graph</a:t>
            </a:r>
            <a:endParaRPr lang="en-IN" sz="2800" dirty="0">
              <a:solidFill>
                <a:schemeClr val="dk1"/>
              </a:solidFill>
              <a:latin typeface="Times New Roman" pitchFamily="18" charset="0"/>
              <a:cs typeface="Times New Roman" pitchFamily="18" charset="0"/>
            </a:endParaRPr>
          </a:p>
          <a:p>
            <a:pPr marL="0" indent="0">
              <a:buNone/>
            </a:pPr>
            <a:endParaRPr lang="en-IN" sz="2800" dirty="0">
              <a:solidFill>
                <a:schemeClr val="dk1"/>
              </a:solidFill>
              <a:latin typeface="Times New Roman" pitchFamily="18" charset="0"/>
              <a:cs typeface="Times New Roman" pitchFamily="18" charset="0"/>
            </a:endParaRPr>
          </a:p>
          <a:p>
            <a:pPr marL="0" indent="0">
              <a:buNone/>
            </a:pPr>
            <a:endParaRPr lang="en-IN" dirty="0"/>
          </a:p>
        </p:txBody>
      </p:sp>
      <p:pic>
        <p:nvPicPr>
          <p:cNvPr id="4" name="Picture 2">
            <a:extLst>
              <a:ext uri="{FF2B5EF4-FFF2-40B4-BE49-F238E27FC236}">
                <a16:creationId xmlns:a16="http://schemas.microsoft.com/office/drawing/2014/main" id="{2E367869-A8FE-4CDA-987C-F522EF4062EF}"/>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304E3B9D-1F49-4D60-8749-544349B3D60E}"/>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Subgraph/Components</a:t>
            </a:r>
            <a:endParaRPr lang="en-US" sz="4400" b="1" dirty="0">
              <a:latin typeface="Times New Roman" pitchFamily="18" charset="0"/>
              <a:cs typeface="Times New Roman" pitchFamily="18" charset="0"/>
            </a:endParaRPr>
          </a:p>
        </p:txBody>
      </p:sp>
      <p:grpSp>
        <p:nvGrpSpPr>
          <p:cNvPr id="25" name="Group 24">
            <a:extLst>
              <a:ext uri="{FF2B5EF4-FFF2-40B4-BE49-F238E27FC236}">
                <a16:creationId xmlns:a16="http://schemas.microsoft.com/office/drawing/2014/main" id="{00C5F9FE-26ED-4000-B6BA-6EB2A4900267}"/>
              </a:ext>
            </a:extLst>
          </p:cNvPr>
          <p:cNvGrpSpPr/>
          <p:nvPr/>
        </p:nvGrpSpPr>
        <p:grpSpPr>
          <a:xfrm>
            <a:off x="1205346" y="3276600"/>
            <a:ext cx="1690254" cy="1447800"/>
            <a:chOff x="1205346" y="3276600"/>
            <a:chExt cx="2927682" cy="2502828"/>
          </a:xfrm>
        </p:grpSpPr>
        <p:grpSp>
          <p:nvGrpSpPr>
            <p:cNvPr id="6" name="Group 5">
              <a:extLst>
                <a:ext uri="{FF2B5EF4-FFF2-40B4-BE49-F238E27FC236}">
                  <a16:creationId xmlns:a16="http://schemas.microsoft.com/office/drawing/2014/main" id="{C81C4ED2-2F19-4184-B54E-62BE6C3989B0}"/>
                </a:ext>
              </a:extLst>
            </p:cNvPr>
            <p:cNvGrpSpPr/>
            <p:nvPr/>
          </p:nvGrpSpPr>
          <p:grpSpPr>
            <a:xfrm>
              <a:off x="1205346" y="3276600"/>
              <a:ext cx="2927682" cy="2502828"/>
              <a:chOff x="2743200" y="3423453"/>
              <a:chExt cx="2927682" cy="2502828"/>
            </a:xfrm>
          </p:grpSpPr>
          <p:sp>
            <p:nvSpPr>
              <p:cNvPr id="7" name="Oval 6">
                <a:extLst>
                  <a:ext uri="{FF2B5EF4-FFF2-40B4-BE49-F238E27FC236}">
                    <a16:creationId xmlns:a16="http://schemas.microsoft.com/office/drawing/2014/main" id="{8AC262E6-A756-4F32-8FE1-E281B3CB2B02}"/>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2</a:t>
                </a:r>
              </a:p>
            </p:txBody>
          </p:sp>
          <p:sp>
            <p:nvSpPr>
              <p:cNvPr id="8" name="Oval 7">
                <a:extLst>
                  <a:ext uri="{FF2B5EF4-FFF2-40B4-BE49-F238E27FC236}">
                    <a16:creationId xmlns:a16="http://schemas.microsoft.com/office/drawing/2014/main" id="{D09B4510-0D65-49B3-854F-CB07D4D3AD13}"/>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3</a:t>
                </a:r>
              </a:p>
            </p:txBody>
          </p:sp>
          <p:sp>
            <p:nvSpPr>
              <p:cNvPr id="9" name="Oval 8">
                <a:extLst>
                  <a:ext uri="{FF2B5EF4-FFF2-40B4-BE49-F238E27FC236}">
                    <a16:creationId xmlns:a16="http://schemas.microsoft.com/office/drawing/2014/main" id="{60E72A39-C5B9-4481-934F-909B974BD431}"/>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1</a:t>
                </a:r>
              </a:p>
            </p:txBody>
          </p:sp>
          <p:sp>
            <p:nvSpPr>
              <p:cNvPr id="10" name="Oval 9">
                <a:extLst>
                  <a:ext uri="{FF2B5EF4-FFF2-40B4-BE49-F238E27FC236}">
                    <a16:creationId xmlns:a16="http://schemas.microsoft.com/office/drawing/2014/main" id="{3CC35A24-0EC7-4A9A-9FB9-B4C3EC287BD3}"/>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4</a:t>
                </a:r>
              </a:p>
            </p:txBody>
          </p:sp>
        </p:grpSp>
        <p:cxnSp>
          <p:nvCxnSpPr>
            <p:cNvPr id="17" name="Straight Connector 16">
              <a:extLst>
                <a:ext uri="{FF2B5EF4-FFF2-40B4-BE49-F238E27FC236}">
                  <a16:creationId xmlns:a16="http://schemas.microsoft.com/office/drawing/2014/main" id="{EB3FF2D5-2D2C-4571-BE96-04F40D6AFD81}"/>
                </a:ext>
              </a:extLst>
            </p:cNvPr>
            <p:cNvCxnSpPr>
              <a:cxnSpLocks/>
              <a:stCxn id="9" idx="6"/>
            </p:cNvCxnSpPr>
            <p:nvPr/>
          </p:nvCxnSpPr>
          <p:spPr>
            <a:xfrm>
              <a:off x="1656355" y="3482704"/>
              <a:ext cx="2025662"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3474B3A-6DB4-4896-9C6E-1ADC2C7886BC}"/>
                </a:ext>
              </a:extLst>
            </p:cNvPr>
            <p:cNvCxnSpPr>
              <a:stCxn id="7" idx="4"/>
              <a:endCxn id="10" idx="0"/>
            </p:cNvCxnSpPr>
            <p:nvPr/>
          </p:nvCxnSpPr>
          <p:spPr>
            <a:xfrm>
              <a:off x="3907522" y="3712012"/>
              <a:ext cx="2" cy="165520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08C989B-1727-4021-BE0F-7878C05ABFB2}"/>
                </a:ext>
              </a:extLst>
            </p:cNvPr>
            <p:cNvCxnSpPr>
              <a:stCxn id="9" idx="4"/>
              <a:endCxn id="8" idx="0"/>
            </p:cNvCxnSpPr>
            <p:nvPr/>
          </p:nvCxnSpPr>
          <p:spPr>
            <a:xfrm>
              <a:off x="1430851" y="3688807"/>
              <a:ext cx="0" cy="16784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C7563AD-79C2-4EDA-997B-49038B987E46}"/>
                </a:ext>
              </a:extLst>
            </p:cNvPr>
            <p:cNvCxnSpPr>
              <a:stCxn id="8" idx="6"/>
              <a:endCxn id="10" idx="2"/>
            </p:cNvCxnSpPr>
            <p:nvPr/>
          </p:nvCxnSpPr>
          <p:spPr>
            <a:xfrm flipV="1">
              <a:off x="1656355" y="5573324"/>
              <a:ext cx="2025664" cy="1"/>
            </a:xfrm>
            <a:prstGeom prst="line">
              <a:avLst/>
            </a:prstGeom>
          </p:spPr>
          <p:style>
            <a:lnRef idx="1">
              <a:schemeClr val="dk1"/>
            </a:lnRef>
            <a:fillRef idx="0">
              <a:schemeClr val="dk1"/>
            </a:fillRef>
            <a:effectRef idx="0">
              <a:schemeClr val="dk1"/>
            </a:effectRef>
            <a:fontRef idx="minor">
              <a:schemeClr val="tx1"/>
            </a:fontRef>
          </p:style>
        </p:cxnSp>
      </p:grpSp>
      <p:grpSp>
        <p:nvGrpSpPr>
          <p:cNvPr id="63" name="Group 62">
            <a:extLst>
              <a:ext uri="{FF2B5EF4-FFF2-40B4-BE49-F238E27FC236}">
                <a16:creationId xmlns:a16="http://schemas.microsoft.com/office/drawing/2014/main" id="{2485675B-CCA6-4B71-A38B-87B21D49E970}"/>
              </a:ext>
            </a:extLst>
          </p:cNvPr>
          <p:cNvGrpSpPr/>
          <p:nvPr/>
        </p:nvGrpSpPr>
        <p:grpSpPr>
          <a:xfrm>
            <a:off x="3796346" y="3858865"/>
            <a:ext cx="1080454" cy="255935"/>
            <a:chOff x="3796346" y="3858865"/>
            <a:chExt cx="1080454" cy="255935"/>
          </a:xfrm>
        </p:grpSpPr>
        <p:sp>
          <p:nvSpPr>
            <p:cNvPr id="26" name="Oval 25">
              <a:extLst>
                <a:ext uri="{FF2B5EF4-FFF2-40B4-BE49-F238E27FC236}">
                  <a16:creationId xmlns:a16="http://schemas.microsoft.com/office/drawing/2014/main" id="{BF53CF06-63AC-45AB-AD13-CA25A7328125}"/>
                </a:ext>
              </a:extLst>
            </p:cNvPr>
            <p:cNvSpPr/>
            <p:nvPr/>
          </p:nvSpPr>
          <p:spPr>
            <a:xfrm>
              <a:off x="3796346" y="3858865"/>
              <a:ext cx="260383" cy="238448"/>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5</a:t>
              </a:r>
            </a:p>
          </p:txBody>
        </p:sp>
        <p:sp>
          <p:nvSpPr>
            <p:cNvPr id="27" name="Oval 26">
              <a:extLst>
                <a:ext uri="{FF2B5EF4-FFF2-40B4-BE49-F238E27FC236}">
                  <a16:creationId xmlns:a16="http://schemas.microsoft.com/office/drawing/2014/main" id="{508F52AA-CDAD-46E0-8D42-19E3D3BF9BEE}"/>
                </a:ext>
              </a:extLst>
            </p:cNvPr>
            <p:cNvSpPr/>
            <p:nvPr/>
          </p:nvSpPr>
          <p:spPr>
            <a:xfrm>
              <a:off x="4616417" y="3876352"/>
              <a:ext cx="260383" cy="238448"/>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6</a:t>
              </a:r>
            </a:p>
          </p:txBody>
        </p:sp>
        <p:cxnSp>
          <p:nvCxnSpPr>
            <p:cNvPr id="29" name="Straight Connector 28">
              <a:extLst>
                <a:ext uri="{FF2B5EF4-FFF2-40B4-BE49-F238E27FC236}">
                  <a16:creationId xmlns:a16="http://schemas.microsoft.com/office/drawing/2014/main" id="{C061605F-7EF7-4E71-A5F7-75033375B369}"/>
                </a:ext>
              </a:extLst>
            </p:cNvPr>
            <p:cNvCxnSpPr>
              <a:stCxn id="26" idx="6"/>
              <a:endCxn id="27" idx="2"/>
            </p:cNvCxnSpPr>
            <p:nvPr/>
          </p:nvCxnSpPr>
          <p:spPr>
            <a:xfrm>
              <a:off x="4056729" y="3978089"/>
              <a:ext cx="559688" cy="17487"/>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0C17D17-17D0-482D-A971-63D42DBBBF9A}"/>
              </a:ext>
            </a:extLst>
          </p:cNvPr>
          <p:cNvGrpSpPr/>
          <p:nvPr/>
        </p:nvGrpSpPr>
        <p:grpSpPr>
          <a:xfrm>
            <a:off x="5817583" y="3254189"/>
            <a:ext cx="1860688" cy="1447800"/>
            <a:chOff x="1205346" y="3276600"/>
            <a:chExt cx="3222889" cy="2502828"/>
          </a:xfrm>
        </p:grpSpPr>
        <p:grpSp>
          <p:nvGrpSpPr>
            <p:cNvPr id="31" name="Group 30">
              <a:extLst>
                <a:ext uri="{FF2B5EF4-FFF2-40B4-BE49-F238E27FC236}">
                  <a16:creationId xmlns:a16="http://schemas.microsoft.com/office/drawing/2014/main" id="{C8B08C0B-6314-4BE9-9EFB-EB236E2DC812}"/>
                </a:ext>
              </a:extLst>
            </p:cNvPr>
            <p:cNvGrpSpPr/>
            <p:nvPr/>
          </p:nvGrpSpPr>
          <p:grpSpPr>
            <a:xfrm>
              <a:off x="1205346" y="3276600"/>
              <a:ext cx="3222889" cy="2502828"/>
              <a:chOff x="2743200" y="3423453"/>
              <a:chExt cx="3222889" cy="2502828"/>
            </a:xfrm>
          </p:grpSpPr>
          <p:sp>
            <p:nvSpPr>
              <p:cNvPr id="36" name="Oval 35">
                <a:extLst>
                  <a:ext uri="{FF2B5EF4-FFF2-40B4-BE49-F238E27FC236}">
                    <a16:creationId xmlns:a16="http://schemas.microsoft.com/office/drawing/2014/main" id="{36C69AB7-117F-43A4-B189-6A89E28B5A0F}"/>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8</a:t>
                </a:r>
              </a:p>
            </p:txBody>
          </p:sp>
          <p:sp>
            <p:nvSpPr>
              <p:cNvPr id="37" name="Oval 36">
                <a:extLst>
                  <a:ext uri="{FF2B5EF4-FFF2-40B4-BE49-F238E27FC236}">
                    <a16:creationId xmlns:a16="http://schemas.microsoft.com/office/drawing/2014/main" id="{6A9B05D0-B983-4CD5-A11F-D4B4A6DF1D90}"/>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9</a:t>
                </a:r>
              </a:p>
            </p:txBody>
          </p:sp>
          <p:sp>
            <p:nvSpPr>
              <p:cNvPr id="38" name="Oval 37">
                <a:extLst>
                  <a:ext uri="{FF2B5EF4-FFF2-40B4-BE49-F238E27FC236}">
                    <a16:creationId xmlns:a16="http://schemas.microsoft.com/office/drawing/2014/main" id="{3DA0ADA4-B300-4FD1-8F10-147ABFC1606F}"/>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7</a:t>
                </a:r>
              </a:p>
            </p:txBody>
          </p:sp>
          <p:sp>
            <p:nvSpPr>
              <p:cNvPr id="39" name="Oval 38">
                <a:extLst>
                  <a:ext uri="{FF2B5EF4-FFF2-40B4-BE49-F238E27FC236}">
                    <a16:creationId xmlns:a16="http://schemas.microsoft.com/office/drawing/2014/main" id="{B34FD596-48EE-4284-9B97-B0FB5A60BE77}"/>
                  </a:ext>
                </a:extLst>
              </p:cNvPr>
              <p:cNvSpPr/>
              <p:nvPr/>
            </p:nvSpPr>
            <p:spPr>
              <a:xfrm>
                <a:off x="5219873" y="5552814"/>
                <a:ext cx="746216" cy="37346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ysClr val="windowText" lastClr="000000"/>
                    </a:solidFill>
                  </a:rPr>
                  <a:t>10</a:t>
                </a:r>
              </a:p>
            </p:txBody>
          </p:sp>
        </p:grpSp>
        <p:cxnSp>
          <p:nvCxnSpPr>
            <p:cNvPr id="32" name="Straight Connector 31">
              <a:extLst>
                <a:ext uri="{FF2B5EF4-FFF2-40B4-BE49-F238E27FC236}">
                  <a16:creationId xmlns:a16="http://schemas.microsoft.com/office/drawing/2014/main" id="{F3F5EE48-03FE-4F48-96A6-D928A66410E4}"/>
                </a:ext>
              </a:extLst>
            </p:cNvPr>
            <p:cNvCxnSpPr>
              <a:cxnSpLocks/>
              <a:stCxn id="38" idx="6"/>
            </p:cNvCxnSpPr>
            <p:nvPr/>
          </p:nvCxnSpPr>
          <p:spPr>
            <a:xfrm>
              <a:off x="1656355" y="3482704"/>
              <a:ext cx="2025662"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9ADF0FD-5449-4021-B46C-F9CBC5148B98}"/>
                </a:ext>
              </a:extLst>
            </p:cNvPr>
            <p:cNvCxnSpPr>
              <a:cxnSpLocks/>
              <a:stCxn id="36" idx="4"/>
              <a:endCxn id="39" idx="0"/>
            </p:cNvCxnSpPr>
            <p:nvPr/>
          </p:nvCxnSpPr>
          <p:spPr>
            <a:xfrm>
              <a:off x="3907522" y="3712012"/>
              <a:ext cx="147606" cy="169394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9DB5E20-26D0-4FBB-8237-EBBC94BF1773}"/>
                </a:ext>
              </a:extLst>
            </p:cNvPr>
            <p:cNvCxnSpPr>
              <a:stCxn id="38" idx="4"/>
              <a:endCxn id="37" idx="0"/>
            </p:cNvCxnSpPr>
            <p:nvPr/>
          </p:nvCxnSpPr>
          <p:spPr>
            <a:xfrm>
              <a:off x="1430851" y="3688807"/>
              <a:ext cx="0" cy="167841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1FE1AAF-FA8C-4036-AB65-068B8BCA4399}"/>
                </a:ext>
              </a:extLst>
            </p:cNvPr>
            <p:cNvCxnSpPr>
              <a:cxnSpLocks/>
              <a:stCxn id="37" idx="6"/>
              <a:endCxn id="39" idx="2"/>
            </p:cNvCxnSpPr>
            <p:nvPr/>
          </p:nvCxnSpPr>
          <p:spPr>
            <a:xfrm>
              <a:off x="1656354" y="5573324"/>
              <a:ext cx="2025665" cy="19370"/>
            </a:xfrm>
            <a:prstGeom prst="line">
              <a:avLst/>
            </a:prstGeom>
          </p:spPr>
          <p:style>
            <a:lnRef idx="1">
              <a:schemeClr val="dk1"/>
            </a:lnRef>
            <a:fillRef idx="0">
              <a:schemeClr val="dk1"/>
            </a:fillRef>
            <a:effectRef idx="0">
              <a:schemeClr val="dk1"/>
            </a:effectRef>
            <a:fontRef idx="minor">
              <a:schemeClr val="tx1"/>
            </a:fontRef>
          </p:style>
        </p:cxnSp>
      </p:grpSp>
      <p:grpSp>
        <p:nvGrpSpPr>
          <p:cNvPr id="86" name="Group 85">
            <a:extLst>
              <a:ext uri="{FF2B5EF4-FFF2-40B4-BE49-F238E27FC236}">
                <a16:creationId xmlns:a16="http://schemas.microsoft.com/office/drawing/2014/main" id="{D5963E96-C6A9-457A-92CB-28F7377EF6D5}"/>
              </a:ext>
            </a:extLst>
          </p:cNvPr>
          <p:cNvGrpSpPr/>
          <p:nvPr/>
        </p:nvGrpSpPr>
        <p:grpSpPr>
          <a:xfrm>
            <a:off x="1696419" y="5163522"/>
            <a:ext cx="5542581" cy="1465878"/>
            <a:chOff x="2635215" y="4971402"/>
            <a:chExt cx="5542581" cy="1465878"/>
          </a:xfrm>
        </p:grpSpPr>
        <p:grpSp>
          <p:nvGrpSpPr>
            <p:cNvPr id="52" name="Group 51">
              <a:extLst>
                <a:ext uri="{FF2B5EF4-FFF2-40B4-BE49-F238E27FC236}">
                  <a16:creationId xmlns:a16="http://schemas.microsoft.com/office/drawing/2014/main" id="{A0F49DEC-1293-4CEC-8E53-63694E0D4594}"/>
                </a:ext>
              </a:extLst>
            </p:cNvPr>
            <p:cNvGrpSpPr/>
            <p:nvPr/>
          </p:nvGrpSpPr>
          <p:grpSpPr>
            <a:xfrm>
              <a:off x="2635215" y="4989480"/>
              <a:ext cx="1690254" cy="1447800"/>
              <a:chOff x="1205346" y="3276600"/>
              <a:chExt cx="2927682" cy="2502828"/>
            </a:xfrm>
          </p:grpSpPr>
          <p:grpSp>
            <p:nvGrpSpPr>
              <p:cNvPr id="53" name="Group 52">
                <a:extLst>
                  <a:ext uri="{FF2B5EF4-FFF2-40B4-BE49-F238E27FC236}">
                    <a16:creationId xmlns:a16="http://schemas.microsoft.com/office/drawing/2014/main" id="{2DDE92B2-F19F-40BB-8DD6-51CB517E0120}"/>
                  </a:ext>
                </a:extLst>
              </p:cNvPr>
              <p:cNvGrpSpPr/>
              <p:nvPr/>
            </p:nvGrpSpPr>
            <p:grpSpPr>
              <a:xfrm>
                <a:off x="1205346" y="3276600"/>
                <a:ext cx="2927682" cy="2502828"/>
                <a:chOff x="2743200" y="3423453"/>
                <a:chExt cx="2927682" cy="2502828"/>
              </a:xfrm>
            </p:grpSpPr>
            <p:sp>
              <p:nvSpPr>
                <p:cNvPr id="58" name="Oval 57">
                  <a:extLst>
                    <a:ext uri="{FF2B5EF4-FFF2-40B4-BE49-F238E27FC236}">
                      <a16:creationId xmlns:a16="http://schemas.microsoft.com/office/drawing/2014/main" id="{994827FB-5589-4BD4-A529-266416EA4926}"/>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2</a:t>
                  </a:r>
                </a:p>
              </p:txBody>
            </p:sp>
            <p:sp>
              <p:nvSpPr>
                <p:cNvPr id="59" name="Oval 58">
                  <a:extLst>
                    <a:ext uri="{FF2B5EF4-FFF2-40B4-BE49-F238E27FC236}">
                      <a16:creationId xmlns:a16="http://schemas.microsoft.com/office/drawing/2014/main" id="{0417CDDE-6D8C-4F72-9AD8-A3163528A239}"/>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3</a:t>
                  </a:r>
                </a:p>
              </p:txBody>
            </p:sp>
            <p:sp>
              <p:nvSpPr>
                <p:cNvPr id="60" name="Oval 59">
                  <a:extLst>
                    <a:ext uri="{FF2B5EF4-FFF2-40B4-BE49-F238E27FC236}">
                      <a16:creationId xmlns:a16="http://schemas.microsoft.com/office/drawing/2014/main" id="{B1E710DC-CDCB-4725-9765-FAB981B3D300}"/>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1</a:t>
                  </a:r>
                </a:p>
              </p:txBody>
            </p:sp>
            <p:sp>
              <p:nvSpPr>
                <p:cNvPr id="61" name="Oval 60">
                  <a:extLst>
                    <a:ext uri="{FF2B5EF4-FFF2-40B4-BE49-F238E27FC236}">
                      <a16:creationId xmlns:a16="http://schemas.microsoft.com/office/drawing/2014/main" id="{6A3039DB-9792-49ED-985D-D291C232C39E}"/>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4</a:t>
                  </a:r>
                </a:p>
              </p:txBody>
            </p:sp>
          </p:grpSp>
          <p:cxnSp>
            <p:nvCxnSpPr>
              <p:cNvPr id="54" name="Straight Connector 53">
                <a:extLst>
                  <a:ext uri="{FF2B5EF4-FFF2-40B4-BE49-F238E27FC236}">
                    <a16:creationId xmlns:a16="http://schemas.microsoft.com/office/drawing/2014/main" id="{85F03D8A-EBB3-4F8B-B104-7F38C7A9CF21}"/>
                  </a:ext>
                </a:extLst>
              </p:cNvPr>
              <p:cNvCxnSpPr>
                <a:cxnSpLocks/>
                <a:stCxn id="60" idx="6"/>
              </p:cNvCxnSpPr>
              <p:nvPr/>
            </p:nvCxnSpPr>
            <p:spPr>
              <a:xfrm>
                <a:off x="1656355" y="3482704"/>
                <a:ext cx="2025662"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F04A809-D45C-4BB8-B29E-C70D5E5B21F6}"/>
                  </a:ext>
                </a:extLst>
              </p:cNvPr>
              <p:cNvCxnSpPr>
                <a:stCxn id="58" idx="4"/>
                <a:endCxn id="61" idx="0"/>
              </p:cNvCxnSpPr>
              <p:nvPr/>
            </p:nvCxnSpPr>
            <p:spPr>
              <a:xfrm>
                <a:off x="3907522" y="3712012"/>
                <a:ext cx="2" cy="165520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3D24235-4B48-46B8-95AF-7DFB5033BEC1}"/>
                  </a:ext>
                </a:extLst>
              </p:cNvPr>
              <p:cNvCxnSpPr>
                <a:stCxn id="60" idx="4"/>
                <a:endCxn id="59" idx="0"/>
              </p:cNvCxnSpPr>
              <p:nvPr/>
            </p:nvCxnSpPr>
            <p:spPr>
              <a:xfrm>
                <a:off x="1430851" y="3688807"/>
                <a:ext cx="0" cy="1678414"/>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79FFD93-0FB2-447E-9BFF-96664198FB5D}"/>
                  </a:ext>
                </a:extLst>
              </p:cNvPr>
              <p:cNvCxnSpPr>
                <a:stCxn id="59" idx="6"/>
                <a:endCxn id="61" idx="2"/>
              </p:cNvCxnSpPr>
              <p:nvPr/>
            </p:nvCxnSpPr>
            <p:spPr>
              <a:xfrm flipV="1">
                <a:off x="1656355" y="5573324"/>
                <a:ext cx="2025664" cy="1"/>
              </a:xfrm>
              <a:prstGeom prst="line">
                <a:avLst/>
              </a:prstGeom>
            </p:spPr>
            <p:style>
              <a:lnRef idx="1">
                <a:schemeClr val="dk1"/>
              </a:lnRef>
              <a:fillRef idx="0">
                <a:schemeClr val="dk1"/>
              </a:fillRef>
              <a:effectRef idx="0">
                <a:schemeClr val="dk1"/>
              </a:effectRef>
              <a:fontRef idx="minor">
                <a:schemeClr val="tx1"/>
              </a:fontRef>
            </p:style>
          </p:cxnSp>
        </p:grpSp>
        <p:grpSp>
          <p:nvGrpSpPr>
            <p:cNvPr id="64" name="Group 63">
              <a:extLst>
                <a:ext uri="{FF2B5EF4-FFF2-40B4-BE49-F238E27FC236}">
                  <a16:creationId xmlns:a16="http://schemas.microsoft.com/office/drawing/2014/main" id="{C1586FCE-24AE-4EFA-A302-F26A623340BB}"/>
                </a:ext>
              </a:extLst>
            </p:cNvPr>
            <p:cNvGrpSpPr/>
            <p:nvPr/>
          </p:nvGrpSpPr>
          <p:grpSpPr>
            <a:xfrm>
              <a:off x="4831873" y="5647085"/>
              <a:ext cx="1080454" cy="255935"/>
              <a:chOff x="3796346" y="3858865"/>
              <a:chExt cx="1080454" cy="255935"/>
            </a:xfrm>
          </p:grpSpPr>
          <p:sp>
            <p:nvSpPr>
              <p:cNvPr id="65" name="Oval 64">
                <a:extLst>
                  <a:ext uri="{FF2B5EF4-FFF2-40B4-BE49-F238E27FC236}">
                    <a16:creationId xmlns:a16="http://schemas.microsoft.com/office/drawing/2014/main" id="{00BB255F-B0A2-4E0F-8D05-01E854C352C5}"/>
                  </a:ext>
                </a:extLst>
              </p:cNvPr>
              <p:cNvSpPr/>
              <p:nvPr/>
            </p:nvSpPr>
            <p:spPr>
              <a:xfrm>
                <a:off x="3796346" y="3858865"/>
                <a:ext cx="260383" cy="238448"/>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5</a:t>
                </a:r>
              </a:p>
            </p:txBody>
          </p:sp>
          <p:sp>
            <p:nvSpPr>
              <p:cNvPr id="66" name="Oval 65">
                <a:extLst>
                  <a:ext uri="{FF2B5EF4-FFF2-40B4-BE49-F238E27FC236}">
                    <a16:creationId xmlns:a16="http://schemas.microsoft.com/office/drawing/2014/main" id="{4F606428-6705-4B90-8808-E27C7EF50E15}"/>
                  </a:ext>
                </a:extLst>
              </p:cNvPr>
              <p:cNvSpPr/>
              <p:nvPr/>
            </p:nvSpPr>
            <p:spPr>
              <a:xfrm>
                <a:off x="4616417" y="3876352"/>
                <a:ext cx="260383" cy="238448"/>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6</a:t>
                </a:r>
              </a:p>
            </p:txBody>
          </p:sp>
          <p:cxnSp>
            <p:nvCxnSpPr>
              <p:cNvPr id="67" name="Straight Connector 66">
                <a:extLst>
                  <a:ext uri="{FF2B5EF4-FFF2-40B4-BE49-F238E27FC236}">
                    <a16:creationId xmlns:a16="http://schemas.microsoft.com/office/drawing/2014/main" id="{FAE8E900-D2B4-46C8-AA4D-FCD0BCDEFE89}"/>
                  </a:ext>
                </a:extLst>
              </p:cNvPr>
              <p:cNvCxnSpPr>
                <a:stCxn id="65" idx="6"/>
                <a:endCxn id="66" idx="2"/>
              </p:cNvCxnSpPr>
              <p:nvPr/>
            </p:nvCxnSpPr>
            <p:spPr>
              <a:xfrm>
                <a:off x="4056729" y="3978089"/>
                <a:ext cx="559688" cy="17487"/>
              </a:xfrm>
              <a:prstGeom prst="line">
                <a:avLst/>
              </a:prstGeom>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F49BFF02-E115-42D1-A04B-01A718AA77FC}"/>
                </a:ext>
              </a:extLst>
            </p:cNvPr>
            <p:cNvGrpSpPr/>
            <p:nvPr/>
          </p:nvGrpSpPr>
          <p:grpSpPr>
            <a:xfrm>
              <a:off x="6317108" y="4971402"/>
              <a:ext cx="1860688" cy="1447800"/>
              <a:chOff x="1205346" y="3276600"/>
              <a:chExt cx="3222889" cy="2502828"/>
            </a:xfrm>
          </p:grpSpPr>
          <p:grpSp>
            <p:nvGrpSpPr>
              <p:cNvPr id="69" name="Group 68">
                <a:extLst>
                  <a:ext uri="{FF2B5EF4-FFF2-40B4-BE49-F238E27FC236}">
                    <a16:creationId xmlns:a16="http://schemas.microsoft.com/office/drawing/2014/main" id="{298D0562-6EB4-4282-AC80-9911AF3D70C4}"/>
                  </a:ext>
                </a:extLst>
              </p:cNvPr>
              <p:cNvGrpSpPr/>
              <p:nvPr/>
            </p:nvGrpSpPr>
            <p:grpSpPr>
              <a:xfrm>
                <a:off x="1205346" y="3276600"/>
                <a:ext cx="3222889" cy="2502828"/>
                <a:chOff x="2743200" y="3423453"/>
                <a:chExt cx="3222889" cy="2502828"/>
              </a:xfrm>
            </p:grpSpPr>
            <p:sp>
              <p:nvSpPr>
                <p:cNvPr id="74" name="Oval 73">
                  <a:extLst>
                    <a:ext uri="{FF2B5EF4-FFF2-40B4-BE49-F238E27FC236}">
                      <a16:creationId xmlns:a16="http://schemas.microsoft.com/office/drawing/2014/main" id="{B65DA60E-C826-42A1-A41F-33F5D1E6F41C}"/>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8</a:t>
                  </a:r>
                </a:p>
              </p:txBody>
            </p:sp>
            <p:sp>
              <p:nvSpPr>
                <p:cNvPr id="75" name="Oval 74">
                  <a:extLst>
                    <a:ext uri="{FF2B5EF4-FFF2-40B4-BE49-F238E27FC236}">
                      <a16:creationId xmlns:a16="http://schemas.microsoft.com/office/drawing/2014/main" id="{3C4B9FFB-96F2-419B-9CE0-5A930680B1A9}"/>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9</a:t>
                  </a:r>
                </a:p>
              </p:txBody>
            </p:sp>
            <p:sp>
              <p:nvSpPr>
                <p:cNvPr id="76" name="Oval 75">
                  <a:extLst>
                    <a:ext uri="{FF2B5EF4-FFF2-40B4-BE49-F238E27FC236}">
                      <a16:creationId xmlns:a16="http://schemas.microsoft.com/office/drawing/2014/main" id="{214CA915-0444-4DC6-ADB7-69CA53D312EA}"/>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7</a:t>
                  </a:r>
                </a:p>
              </p:txBody>
            </p:sp>
            <p:sp>
              <p:nvSpPr>
                <p:cNvPr id="77" name="Oval 76">
                  <a:extLst>
                    <a:ext uri="{FF2B5EF4-FFF2-40B4-BE49-F238E27FC236}">
                      <a16:creationId xmlns:a16="http://schemas.microsoft.com/office/drawing/2014/main" id="{281F2C6B-654F-4C54-BEB8-E8458E4EA62D}"/>
                    </a:ext>
                  </a:extLst>
                </p:cNvPr>
                <p:cNvSpPr/>
                <p:nvPr/>
              </p:nvSpPr>
              <p:spPr>
                <a:xfrm>
                  <a:off x="5219873" y="5552814"/>
                  <a:ext cx="746216" cy="37346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ysClr val="windowText" lastClr="000000"/>
                      </a:solidFill>
                    </a:rPr>
                    <a:t>10</a:t>
                  </a:r>
                </a:p>
              </p:txBody>
            </p:sp>
          </p:grpSp>
          <p:cxnSp>
            <p:nvCxnSpPr>
              <p:cNvPr id="70" name="Straight Connector 69">
                <a:extLst>
                  <a:ext uri="{FF2B5EF4-FFF2-40B4-BE49-F238E27FC236}">
                    <a16:creationId xmlns:a16="http://schemas.microsoft.com/office/drawing/2014/main" id="{B6BF5028-D0AC-4CEA-A7F1-14B28069B98D}"/>
                  </a:ext>
                </a:extLst>
              </p:cNvPr>
              <p:cNvCxnSpPr>
                <a:cxnSpLocks/>
                <a:stCxn id="76" idx="6"/>
              </p:cNvCxnSpPr>
              <p:nvPr/>
            </p:nvCxnSpPr>
            <p:spPr>
              <a:xfrm>
                <a:off x="1656355" y="3482704"/>
                <a:ext cx="2025662"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E4ADE145-482F-4942-A6EA-A4CF02BB676C}"/>
                  </a:ext>
                </a:extLst>
              </p:cNvPr>
              <p:cNvCxnSpPr>
                <a:cxnSpLocks/>
                <a:stCxn id="74" idx="4"/>
                <a:endCxn id="77" idx="0"/>
              </p:cNvCxnSpPr>
              <p:nvPr/>
            </p:nvCxnSpPr>
            <p:spPr>
              <a:xfrm>
                <a:off x="3907522" y="3712012"/>
                <a:ext cx="147606" cy="169394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5D5296F-2570-49E1-A57D-5A871704DE8F}"/>
                  </a:ext>
                </a:extLst>
              </p:cNvPr>
              <p:cNvCxnSpPr>
                <a:stCxn id="76" idx="4"/>
                <a:endCxn id="75" idx="0"/>
              </p:cNvCxnSpPr>
              <p:nvPr/>
            </p:nvCxnSpPr>
            <p:spPr>
              <a:xfrm>
                <a:off x="1430851" y="3688807"/>
                <a:ext cx="0" cy="1678414"/>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3FA490C-59BC-4CF1-8925-BF47A4271567}"/>
                  </a:ext>
                </a:extLst>
              </p:cNvPr>
              <p:cNvCxnSpPr>
                <a:cxnSpLocks/>
                <a:stCxn id="75" idx="6"/>
                <a:endCxn id="77" idx="2"/>
              </p:cNvCxnSpPr>
              <p:nvPr/>
            </p:nvCxnSpPr>
            <p:spPr>
              <a:xfrm>
                <a:off x="1656354" y="5573324"/>
                <a:ext cx="2025665" cy="19370"/>
              </a:xfrm>
              <a:prstGeom prst="line">
                <a:avLst/>
              </a:prstGeom>
            </p:spPr>
            <p:style>
              <a:lnRef idx="1">
                <a:schemeClr val="dk1"/>
              </a:lnRef>
              <a:fillRef idx="0">
                <a:schemeClr val="dk1"/>
              </a:fillRef>
              <a:effectRef idx="0">
                <a:schemeClr val="dk1"/>
              </a:effectRef>
              <a:fontRef idx="minor">
                <a:schemeClr val="tx1"/>
              </a:fontRef>
            </p:style>
          </p:cxnSp>
        </p:grpSp>
        <p:cxnSp>
          <p:nvCxnSpPr>
            <p:cNvPr id="79" name="Straight Connector 78">
              <a:extLst>
                <a:ext uri="{FF2B5EF4-FFF2-40B4-BE49-F238E27FC236}">
                  <a16:creationId xmlns:a16="http://schemas.microsoft.com/office/drawing/2014/main" id="{7AAF6149-FC21-477F-AC0D-E514954C6417}"/>
                </a:ext>
              </a:extLst>
            </p:cNvPr>
            <p:cNvCxnSpPr>
              <a:stCxn id="58" idx="5"/>
              <a:endCxn id="65" idx="1"/>
            </p:cNvCxnSpPr>
            <p:nvPr/>
          </p:nvCxnSpPr>
          <p:spPr>
            <a:xfrm>
              <a:off x="4287335" y="5206431"/>
              <a:ext cx="582670" cy="475574"/>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B31F5E9-805D-4F1E-9D73-48F8F7B1ACDB}"/>
                </a:ext>
              </a:extLst>
            </p:cNvPr>
            <p:cNvCxnSpPr>
              <a:stCxn id="61" idx="6"/>
              <a:endCxn id="65" idx="3"/>
            </p:cNvCxnSpPr>
            <p:nvPr/>
          </p:nvCxnSpPr>
          <p:spPr>
            <a:xfrm flipV="1">
              <a:off x="4325469" y="5850613"/>
              <a:ext cx="544536" cy="467443"/>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4FCC69-006B-4C2D-95A1-4BFF25159EAD}"/>
                </a:ext>
              </a:extLst>
            </p:cNvPr>
            <p:cNvCxnSpPr>
              <a:stCxn id="66" idx="7"/>
              <a:endCxn id="76" idx="3"/>
            </p:cNvCxnSpPr>
            <p:nvPr/>
          </p:nvCxnSpPr>
          <p:spPr>
            <a:xfrm flipV="1">
              <a:off x="5874195" y="5174930"/>
              <a:ext cx="481045" cy="524562"/>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70FF68A-7004-4014-BDC8-BC343E5A13AA}"/>
                </a:ext>
              </a:extLst>
            </p:cNvPr>
            <p:cNvCxnSpPr>
              <a:stCxn id="66" idx="5"/>
              <a:endCxn id="75" idx="1"/>
            </p:cNvCxnSpPr>
            <p:nvPr/>
          </p:nvCxnSpPr>
          <p:spPr>
            <a:xfrm>
              <a:off x="5874195" y="5868100"/>
              <a:ext cx="481045" cy="34757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0207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155466D-2AC3-4C23-A641-76F020F523C8}"/>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6" name="Content Placeholder 2">
            <a:extLst>
              <a:ext uri="{FF2B5EF4-FFF2-40B4-BE49-F238E27FC236}">
                <a16:creationId xmlns:a16="http://schemas.microsoft.com/office/drawing/2014/main" id="{E785FC10-3B18-4A8F-A9FA-D65E5BB3D03A}"/>
              </a:ext>
            </a:extLst>
          </p:cNvPr>
          <p:cNvSpPr txBox="1">
            <a:spLocks/>
          </p:cNvSpPr>
          <p:nvPr/>
        </p:nvSpPr>
        <p:spPr>
          <a:xfrm>
            <a:off x="225136" y="1236519"/>
            <a:ext cx="8693727" cy="5333999"/>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dk1"/>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dk1"/>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dk1"/>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dk1"/>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dk1"/>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dk1"/>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dk1"/>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dk1"/>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dk1"/>
                </a:solidFill>
                <a:latin typeface="+mn-lt"/>
                <a:ea typeface="+mn-ea"/>
                <a:cs typeface="+mn-cs"/>
              </a:defRPr>
            </a:lvl9pPr>
          </a:lstStyle>
          <a:p>
            <a:pPr marL="457200" lvl="1" indent="-457200"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Adjacency</a:t>
            </a:r>
          </a:p>
          <a:p>
            <a:pPr marL="457200" lvl="1" indent="-457200"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Degree</a:t>
            </a:r>
          </a:p>
          <a:p>
            <a:pPr marL="457200" lvl="1" indent="-457200"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Path</a:t>
            </a:r>
          </a:p>
          <a:p>
            <a:pPr marL="457200" lvl="1" indent="-457200"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Cycle</a:t>
            </a:r>
          </a:p>
          <a:p>
            <a:pPr marL="457200" lvl="1" indent="-457200" algn="just">
              <a:lnSpc>
                <a:spcPct val="150000"/>
              </a:lnSpc>
              <a:spcBef>
                <a:spcPts val="0"/>
              </a:spcBef>
              <a:buFont typeface="Wingdings" panose="05000000000000000000" pitchFamily="2" charset="2"/>
              <a:buChar char="Ø"/>
            </a:pPr>
            <a:r>
              <a:rPr lang="en-US" dirty="0">
                <a:latin typeface="Times New Roman" pitchFamily="18" charset="0"/>
                <a:cs typeface="Times New Roman" pitchFamily="18" charset="0"/>
              </a:rPr>
              <a:t>Walk</a:t>
            </a:r>
          </a:p>
          <a:p>
            <a:pPr marL="457200" lvl="1" indent="-457200" algn="just">
              <a:spcBef>
                <a:spcPts val="0"/>
              </a:spcBef>
              <a:buFont typeface="Wingdings" panose="05000000000000000000" pitchFamily="2" charset="2"/>
              <a:buChar char="Ø"/>
            </a:pPr>
            <a:endParaRPr lang="en-US" dirty="0">
              <a:latin typeface="Times New Roman" pitchFamily="18" charset="0"/>
              <a:cs typeface="Times New Roman" pitchFamily="18" charset="0"/>
            </a:endParaRPr>
          </a:p>
          <a:p>
            <a:pPr marL="0" lvl="1" indent="0" algn="just">
              <a:spcBef>
                <a:spcPts val="0"/>
              </a:spcBef>
              <a:buFont typeface="Wingdings 2"/>
              <a:buNone/>
            </a:pPr>
            <a:endParaRPr lang="en-US"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1FF0D5B4-6CA9-46E9-98EC-F891CD8A1CC1}"/>
              </a:ext>
            </a:extLst>
          </p:cNvPr>
          <p:cNvSpPr txBox="1"/>
          <p:nvPr/>
        </p:nvSpPr>
        <p:spPr>
          <a:xfrm>
            <a:off x="1371600" y="1524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Graph Terminology</a:t>
            </a:r>
          </a:p>
        </p:txBody>
      </p:sp>
    </p:spTree>
    <p:extLst>
      <p:ext uri="{BB962C8B-B14F-4D97-AF65-F5344CB8AC3E}">
        <p14:creationId xmlns:p14="http://schemas.microsoft.com/office/powerpoint/2010/main" val="4286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D4FC-4B75-4E52-855D-239A04EB8F35}"/>
              </a:ext>
            </a:extLst>
          </p:cNvPr>
          <p:cNvSpPr>
            <a:spLocks noGrp="1"/>
          </p:cNvSpPr>
          <p:nvPr>
            <p:ph idx="1"/>
          </p:nvPr>
        </p:nvSpPr>
        <p:spPr>
          <a:xfrm>
            <a:off x="0" y="1371600"/>
            <a:ext cx="9220200" cy="4525963"/>
          </a:xfrm>
        </p:spPr>
        <p:txBody>
          <a:bodyPr/>
          <a:lstStyle/>
          <a:p>
            <a:pPr marL="0" indent="0">
              <a:buNone/>
            </a:pPr>
            <a:r>
              <a:rPr lang="en-IN" sz="2800" dirty="0">
                <a:solidFill>
                  <a:schemeClr val="dk1"/>
                </a:solidFill>
                <a:latin typeface="Times New Roman" pitchFamily="18" charset="0"/>
                <a:cs typeface="Times New Roman" pitchFamily="18" charset="0"/>
              </a:rPr>
              <a:t>Adjacent Vertices- If there is an edge between the two vertices</a:t>
            </a:r>
          </a:p>
          <a:p>
            <a:pPr marL="0" indent="0">
              <a:buNone/>
            </a:pPr>
            <a:r>
              <a:rPr lang="en-IN" sz="2800" dirty="0">
                <a:solidFill>
                  <a:schemeClr val="dk1"/>
                </a:solidFill>
                <a:latin typeface="Times New Roman" pitchFamily="18" charset="0"/>
                <a:cs typeface="Times New Roman" pitchFamily="18" charset="0"/>
              </a:rPr>
              <a:t>Adjacent Edges-If there is a common vertex between the two edges</a:t>
            </a:r>
          </a:p>
        </p:txBody>
      </p:sp>
      <p:pic>
        <p:nvPicPr>
          <p:cNvPr id="4" name="Picture 2">
            <a:extLst>
              <a:ext uri="{FF2B5EF4-FFF2-40B4-BE49-F238E27FC236}">
                <a16:creationId xmlns:a16="http://schemas.microsoft.com/office/drawing/2014/main" id="{586F21E8-7F76-41C7-9B25-ED6EB8B0C3E0}"/>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D8E74F8B-46B0-4320-9643-677E9021063B}"/>
              </a:ext>
            </a:extLst>
          </p:cNvPr>
          <p:cNvSpPr txBox="1"/>
          <p:nvPr/>
        </p:nvSpPr>
        <p:spPr>
          <a:xfrm>
            <a:off x="1371600" y="1524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Adjacency</a:t>
            </a:r>
          </a:p>
        </p:txBody>
      </p:sp>
      <p:sp>
        <p:nvSpPr>
          <p:cNvPr id="7" name="Oval 6">
            <a:extLst>
              <a:ext uri="{FF2B5EF4-FFF2-40B4-BE49-F238E27FC236}">
                <a16:creationId xmlns:a16="http://schemas.microsoft.com/office/drawing/2014/main" id="{E70285FC-D584-4343-A27C-2A3D55B04795}"/>
              </a:ext>
            </a:extLst>
          </p:cNvPr>
          <p:cNvSpPr/>
          <p:nvPr/>
        </p:nvSpPr>
        <p:spPr>
          <a:xfrm>
            <a:off x="4838871" y="3147405"/>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8" name="Oval 7">
            <a:extLst>
              <a:ext uri="{FF2B5EF4-FFF2-40B4-BE49-F238E27FC236}">
                <a16:creationId xmlns:a16="http://schemas.microsoft.com/office/drawing/2014/main" id="{87453B17-BA90-4F2F-ADFE-26ED5A6AA2DC}"/>
              </a:ext>
            </a:extLst>
          </p:cNvPr>
          <p:cNvSpPr/>
          <p:nvPr/>
        </p:nvSpPr>
        <p:spPr>
          <a:xfrm>
            <a:off x="2362200" y="5214821"/>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9" name="Oval 8">
            <a:extLst>
              <a:ext uri="{FF2B5EF4-FFF2-40B4-BE49-F238E27FC236}">
                <a16:creationId xmlns:a16="http://schemas.microsoft.com/office/drawing/2014/main" id="{C8AE1983-5174-40B7-9DD2-BCD73D1226FE}"/>
              </a:ext>
            </a:extLst>
          </p:cNvPr>
          <p:cNvSpPr/>
          <p:nvPr/>
        </p:nvSpPr>
        <p:spPr>
          <a:xfrm>
            <a:off x="2362200" y="3124200"/>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0" name="Oval 9">
            <a:extLst>
              <a:ext uri="{FF2B5EF4-FFF2-40B4-BE49-F238E27FC236}">
                <a16:creationId xmlns:a16="http://schemas.microsoft.com/office/drawing/2014/main" id="{21EAFDC6-BAE8-4723-917C-839BECCB6EA8}"/>
              </a:ext>
            </a:extLst>
          </p:cNvPr>
          <p:cNvSpPr/>
          <p:nvPr/>
        </p:nvSpPr>
        <p:spPr>
          <a:xfrm>
            <a:off x="4838873" y="5214820"/>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19" name="Straight Connector 18">
            <a:extLst>
              <a:ext uri="{FF2B5EF4-FFF2-40B4-BE49-F238E27FC236}">
                <a16:creationId xmlns:a16="http://schemas.microsoft.com/office/drawing/2014/main" id="{5DB54414-3A2A-49CE-9229-2951554298B3}"/>
              </a:ext>
            </a:extLst>
          </p:cNvPr>
          <p:cNvCxnSpPr>
            <a:stCxn id="9" idx="6"/>
            <a:endCxn id="7" idx="2"/>
          </p:cNvCxnSpPr>
          <p:nvPr/>
        </p:nvCxnSpPr>
        <p:spPr>
          <a:xfrm>
            <a:off x="2813209" y="3330304"/>
            <a:ext cx="2025662" cy="2320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59FD6E9-C136-4A54-88B0-8153EA55ADE8}"/>
              </a:ext>
            </a:extLst>
          </p:cNvPr>
          <p:cNvCxnSpPr>
            <a:stCxn id="9" idx="4"/>
            <a:endCxn id="8" idx="0"/>
          </p:cNvCxnSpPr>
          <p:nvPr/>
        </p:nvCxnSpPr>
        <p:spPr>
          <a:xfrm>
            <a:off x="2587705" y="3536407"/>
            <a:ext cx="0" cy="16784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89F0D7F-CB1D-4CA8-96CF-29EF602DA98C}"/>
              </a:ext>
            </a:extLst>
          </p:cNvPr>
          <p:cNvCxnSpPr>
            <a:stCxn id="8" idx="6"/>
            <a:endCxn id="10" idx="2"/>
          </p:cNvCxnSpPr>
          <p:nvPr/>
        </p:nvCxnSpPr>
        <p:spPr>
          <a:xfrm flipV="1">
            <a:off x="2813209" y="5420924"/>
            <a:ext cx="2025664" cy="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59B2816-C379-4E52-9FEA-1FF86C4BA7CE}"/>
              </a:ext>
            </a:extLst>
          </p:cNvPr>
          <p:cNvCxnSpPr>
            <a:stCxn id="7" idx="4"/>
            <a:endCxn id="10" idx="0"/>
          </p:cNvCxnSpPr>
          <p:nvPr/>
        </p:nvCxnSpPr>
        <p:spPr>
          <a:xfrm>
            <a:off x="5064376" y="3559612"/>
            <a:ext cx="2" cy="1655208"/>
          </a:xfrm>
          <a:prstGeom prst="line">
            <a:avLst/>
          </a:prstGeom>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DAC1134C-1DC1-4864-A06B-6B1AD1C019F8}"/>
              </a:ext>
            </a:extLst>
          </p:cNvPr>
          <p:cNvSpPr/>
          <p:nvPr/>
        </p:nvSpPr>
        <p:spPr>
          <a:xfrm>
            <a:off x="5289880" y="3886200"/>
            <a:ext cx="37017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Adjacent Vertices-&lt;A,B&gt;,&lt;A,D&gt;</a:t>
            </a:r>
          </a:p>
          <a:p>
            <a:pPr algn="ctr"/>
            <a:r>
              <a:rPr lang="en-IN" dirty="0">
                <a:solidFill>
                  <a:sysClr val="windowText" lastClr="000000"/>
                </a:solidFill>
              </a:rPr>
              <a:t>Adjacent edges-&lt;AB,BC&gt; &lt;AD,DC&gt;</a:t>
            </a:r>
          </a:p>
        </p:txBody>
      </p:sp>
    </p:spTree>
    <p:extLst>
      <p:ext uri="{BB962C8B-B14F-4D97-AF65-F5344CB8AC3E}">
        <p14:creationId xmlns:p14="http://schemas.microsoft.com/office/powerpoint/2010/main" val="200067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D4FC-4B75-4E52-855D-239A04EB8F35}"/>
              </a:ext>
            </a:extLst>
          </p:cNvPr>
          <p:cNvSpPr>
            <a:spLocks noGrp="1"/>
          </p:cNvSpPr>
          <p:nvPr>
            <p:ph idx="1"/>
          </p:nvPr>
        </p:nvSpPr>
        <p:spPr>
          <a:xfrm>
            <a:off x="152400" y="1166018"/>
            <a:ext cx="8991600" cy="5691982"/>
          </a:xfrm>
        </p:spPr>
        <p:txBody>
          <a:bodyPr/>
          <a:lstStyle/>
          <a:p>
            <a:pPr marL="0" indent="0">
              <a:buNone/>
            </a:pPr>
            <a:r>
              <a:rPr lang="en-IN" sz="2800" dirty="0">
                <a:solidFill>
                  <a:schemeClr val="dk1"/>
                </a:solidFill>
                <a:latin typeface="Times New Roman" pitchFamily="18" charset="0"/>
                <a:cs typeface="Times New Roman" pitchFamily="18" charset="0"/>
              </a:rPr>
              <a:t>For undirected graph:</a:t>
            </a:r>
          </a:p>
          <a:p>
            <a:pPr marL="0" indent="0">
              <a:buNone/>
            </a:pPr>
            <a:r>
              <a:rPr lang="en-IN" sz="2800" dirty="0">
                <a:solidFill>
                  <a:schemeClr val="dk1"/>
                </a:solidFill>
                <a:latin typeface="Times New Roman" pitchFamily="18" charset="0"/>
                <a:cs typeface="Times New Roman" pitchFamily="18" charset="0"/>
              </a:rPr>
              <a:t>       Degree-Number of vertices adjacent to the vertex V.</a:t>
            </a:r>
          </a:p>
          <a:p>
            <a:pPr marL="0" indent="0">
              <a:buNone/>
            </a:pPr>
            <a:r>
              <a:rPr lang="en-IN" sz="2800" dirty="0">
                <a:solidFill>
                  <a:schemeClr val="dk1"/>
                </a:solidFill>
                <a:latin typeface="Times New Roman" pitchFamily="18" charset="0"/>
                <a:cs typeface="Times New Roman" pitchFamily="18" charset="0"/>
              </a:rPr>
              <a:t>For directed graph:</a:t>
            </a:r>
          </a:p>
          <a:p>
            <a:pPr marL="0" indent="0">
              <a:buNone/>
            </a:pPr>
            <a:r>
              <a:rPr lang="en-IN" sz="2800" dirty="0">
                <a:solidFill>
                  <a:schemeClr val="dk1"/>
                </a:solidFill>
                <a:latin typeface="Times New Roman" pitchFamily="18" charset="0"/>
                <a:cs typeface="Times New Roman" pitchFamily="18" charset="0"/>
              </a:rPr>
              <a:t>       Indegree-Number of incoming edges into the vertex V.</a:t>
            </a:r>
          </a:p>
          <a:p>
            <a:pPr marL="0" indent="0">
              <a:buNone/>
            </a:pPr>
            <a:r>
              <a:rPr lang="en-IN" sz="2800" dirty="0">
                <a:solidFill>
                  <a:schemeClr val="dk1"/>
                </a:solidFill>
                <a:latin typeface="Times New Roman" pitchFamily="18" charset="0"/>
                <a:cs typeface="Times New Roman" pitchFamily="18" charset="0"/>
              </a:rPr>
              <a:t>      Outdegree-Number of outgoing edges from the Vertex V.</a:t>
            </a:r>
          </a:p>
          <a:p>
            <a:pPr marL="0" indent="0">
              <a:buNone/>
            </a:pPr>
            <a:r>
              <a:rPr lang="en-IN" sz="2800" dirty="0">
                <a:solidFill>
                  <a:schemeClr val="dk1"/>
                </a:solidFill>
                <a:latin typeface="Times New Roman" pitchFamily="18" charset="0"/>
                <a:cs typeface="Times New Roman" pitchFamily="18" charset="0"/>
              </a:rPr>
              <a:t>	</a:t>
            </a:r>
          </a:p>
        </p:txBody>
      </p:sp>
      <p:pic>
        <p:nvPicPr>
          <p:cNvPr id="4" name="Picture 2">
            <a:extLst>
              <a:ext uri="{FF2B5EF4-FFF2-40B4-BE49-F238E27FC236}">
                <a16:creationId xmlns:a16="http://schemas.microsoft.com/office/drawing/2014/main" id="{586F21E8-7F76-41C7-9B25-ED6EB8B0C3E0}"/>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D8E74F8B-46B0-4320-9643-677E9021063B}"/>
              </a:ext>
            </a:extLst>
          </p:cNvPr>
          <p:cNvSpPr txBox="1"/>
          <p:nvPr/>
        </p:nvSpPr>
        <p:spPr>
          <a:xfrm>
            <a:off x="1371600" y="1524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Degree</a:t>
            </a:r>
          </a:p>
        </p:txBody>
      </p:sp>
      <p:grpSp>
        <p:nvGrpSpPr>
          <p:cNvPr id="36" name="Group 35">
            <a:extLst>
              <a:ext uri="{FF2B5EF4-FFF2-40B4-BE49-F238E27FC236}">
                <a16:creationId xmlns:a16="http://schemas.microsoft.com/office/drawing/2014/main" id="{05ACDC19-72D0-4E8D-8B2C-82D9ED83EB9A}"/>
              </a:ext>
            </a:extLst>
          </p:cNvPr>
          <p:cNvGrpSpPr/>
          <p:nvPr/>
        </p:nvGrpSpPr>
        <p:grpSpPr>
          <a:xfrm>
            <a:off x="914400" y="3920837"/>
            <a:ext cx="3352800" cy="2251363"/>
            <a:chOff x="914400" y="3962400"/>
            <a:chExt cx="4244104" cy="2502828"/>
          </a:xfrm>
        </p:grpSpPr>
        <p:grpSp>
          <p:nvGrpSpPr>
            <p:cNvPr id="15" name="Group 14">
              <a:extLst>
                <a:ext uri="{FF2B5EF4-FFF2-40B4-BE49-F238E27FC236}">
                  <a16:creationId xmlns:a16="http://schemas.microsoft.com/office/drawing/2014/main" id="{2A4010E9-4482-4FB5-BDBA-A90304F20D45}"/>
                </a:ext>
              </a:extLst>
            </p:cNvPr>
            <p:cNvGrpSpPr/>
            <p:nvPr/>
          </p:nvGrpSpPr>
          <p:grpSpPr>
            <a:xfrm>
              <a:off x="914400" y="3962400"/>
              <a:ext cx="2927682" cy="2502828"/>
              <a:chOff x="2743200" y="3423453"/>
              <a:chExt cx="2927682" cy="2502828"/>
            </a:xfrm>
          </p:grpSpPr>
          <p:sp>
            <p:nvSpPr>
              <p:cNvPr id="16" name="Oval 15">
                <a:extLst>
                  <a:ext uri="{FF2B5EF4-FFF2-40B4-BE49-F238E27FC236}">
                    <a16:creationId xmlns:a16="http://schemas.microsoft.com/office/drawing/2014/main" id="{D0A2D7EF-49F6-428C-B10B-7CD386FA2113}"/>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7" name="Oval 16">
                <a:extLst>
                  <a:ext uri="{FF2B5EF4-FFF2-40B4-BE49-F238E27FC236}">
                    <a16:creationId xmlns:a16="http://schemas.microsoft.com/office/drawing/2014/main" id="{038DB211-FCA1-4699-AD06-EE383296E5C3}"/>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18" name="Oval 17">
                <a:extLst>
                  <a:ext uri="{FF2B5EF4-FFF2-40B4-BE49-F238E27FC236}">
                    <a16:creationId xmlns:a16="http://schemas.microsoft.com/office/drawing/2014/main" id="{2A14028C-258E-4C34-8218-7FD82A942210}"/>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20" name="Oval 19">
                <a:extLst>
                  <a:ext uri="{FF2B5EF4-FFF2-40B4-BE49-F238E27FC236}">
                    <a16:creationId xmlns:a16="http://schemas.microsoft.com/office/drawing/2014/main" id="{28B36A20-91B1-4D10-98E4-3506E305B0BC}"/>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22" name="Straight Arrow Connector 21">
                <a:extLst>
                  <a:ext uri="{FF2B5EF4-FFF2-40B4-BE49-F238E27FC236}">
                    <a16:creationId xmlns:a16="http://schemas.microsoft.com/office/drawing/2014/main" id="{A7366564-EBAD-4157-B453-94383BE379D4}"/>
                  </a:ext>
                </a:extLst>
              </p:cNvPr>
              <p:cNvCxnSpPr>
                <a:stCxn id="18" idx="4"/>
                <a:endCxn id="17" idx="0"/>
              </p:cNvCxnSpPr>
              <p:nvPr/>
            </p:nvCxnSpPr>
            <p:spPr>
              <a:xfrm>
                <a:off x="2968705" y="3835660"/>
                <a:ext cx="0" cy="1678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4B477C9-B0F1-44C3-BF70-B42AA4FEA962}"/>
                  </a:ext>
                </a:extLst>
              </p:cNvPr>
              <p:cNvCxnSpPr>
                <a:stCxn id="17" idx="6"/>
                <a:endCxn id="20" idx="2"/>
              </p:cNvCxnSpPr>
              <p:nvPr/>
            </p:nvCxnSpPr>
            <p:spPr>
              <a:xfrm flipV="1">
                <a:off x="3194209" y="5720177"/>
                <a:ext cx="202566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FBEFB7C-D36A-406A-AD01-2E8FB554777C}"/>
                  </a:ext>
                </a:extLst>
              </p:cNvPr>
              <p:cNvCxnSpPr>
                <a:stCxn id="18" idx="6"/>
              </p:cNvCxnSpPr>
              <p:nvPr/>
            </p:nvCxnSpPr>
            <p:spPr>
              <a:xfrm>
                <a:off x="3194209" y="3629557"/>
                <a:ext cx="2025662" cy="2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067BA96-15FC-4D39-B16C-33407BAB094E}"/>
                  </a:ext>
                </a:extLst>
              </p:cNvPr>
              <p:cNvCxnSpPr>
                <a:stCxn id="16" idx="4"/>
              </p:cNvCxnSpPr>
              <p:nvPr/>
            </p:nvCxnSpPr>
            <p:spPr>
              <a:xfrm flipH="1">
                <a:off x="5445375" y="3858865"/>
                <a:ext cx="1" cy="171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DDA135BA-E227-4ED9-B885-75847EABC625}"/>
                </a:ext>
              </a:extLst>
            </p:cNvPr>
            <p:cNvSpPr/>
            <p:nvPr/>
          </p:nvSpPr>
          <p:spPr>
            <a:xfrm>
              <a:off x="4707495" y="5007709"/>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cxnSp>
          <p:nvCxnSpPr>
            <p:cNvPr id="11" name="Straight Arrow Connector 10">
              <a:extLst>
                <a:ext uri="{FF2B5EF4-FFF2-40B4-BE49-F238E27FC236}">
                  <a16:creationId xmlns:a16="http://schemas.microsoft.com/office/drawing/2014/main" id="{5617A064-2650-48DD-A24E-D0B4FFE595ED}"/>
                </a:ext>
              </a:extLst>
            </p:cNvPr>
            <p:cNvCxnSpPr>
              <a:stCxn id="16" idx="5"/>
              <a:endCxn id="30" idx="1"/>
            </p:cNvCxnSpPr>
            <p:nvPr/>
          </p:nvCxnSpPr>
          <p:spPr>
            <a:xfrm>
              <a:off x="3776031" y="4337446"/>
              <a:ext cx="997513" cy="730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3C34BB9-3E12-437D-832A-29D09BA044B5}"/>
                </a:ext>
              </a:extLst>
            </p:cNvPr>
            <p:cNvCxnSpPr>
              <a:cxnSpLocks/>
              <a:stCxn id="20" idx="7"/>
              <a:endCxn id="30" idx="3"/>
            </p:cNvCxnSpPr>
            <p:nvPr/>
          </p:nvCxnSpPr>
          <p:spPr>
            <a:xfrm flipV="1">
              <a:off x="3776033" y="5359550"/>
              <a:ext cx="997511" cy="75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1DCF510-7840-4DED-8732-9D45E9259960}"/>
                </a:ext>
              </a:extLst>
            </p:cNvPr>
            <p:cNvCxnSpPr>
              <a:stCxn id="18" idx="5"/>
              <a:endCxn id="20" idx="1"/>
            </p:cNvCxnSpPr>
            <p:nvPr/>
          </p:nvCxnSpPr>
          <p:spPr>
            <a:xfrm>
              <a:off x="1299360" y="4314241"/>
              <a:ext cx="2157762" cy="179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aphicFrame>
        <p:nvGraphicFramePr>
          <p:cNvPr id="37" name="Table 37">
            <a:extLst>
              <a:ext uri="{FF2B5EF4-FFF2-40B4-BE49-F238E27FC236}">
                <a16:creationId xmlns:a16="http://schemas.microsoft.com/office/drawing/2014/main" id="{9AFB6F0B-9CCB-421F-8C6D-386859343FC1}"/>
              </a:ext>
            </a:extLst>
          </p:cNvPr>
          <p:cNvGraphicFramePr>
            <a:graphicFrameLocks noGrp="1"/>
          </p:cNvGraphicFramePr>
          <p:nvPr>
            <p:extLst>
              <p:ext uri="{D42A27DB-BD31-4B8C-83A1-F6EECF244321}">
                <p14:modId xmlns:p14="http://schemas.microsoft.com/office/powerpoint/2010/main" val="3648265411"/>
              </p:ext>
            </p:extLst>
          </p:nvPr>
        </p:nvGraphicFramePr>
        <p:xfrm>
          <a:off x="4471201" y="4237328"/>
          <a:ext cx="4139399" cy="2194560"/>
        </p:xfrm>
        <a:graphic>
          <a:graphicData uri="http://schemas.openxmlformats.org/drawingml/2006/table">
            <a:tbl>
              <a:tblPr firstRow="1" bandRow="1">
                <a:tableStyleId>{2D5ABB26-0587-4C30-8999-92F81FD0307C}</a:tableStyleId>
              </a:tblPr>
              <a:tblGrid>
                <a:gridCol w="848743">
                  <a:extLst>
                    <a:ext uri="{9D8B030D-6E8A-4147-A177-3AD203B41FA5}">
                      <a16:colId xmlns:a16="http://schemas.microsoft.com/office/drawing/2014/main" val="3695861524"/>
                    </a:ext>
                  </a:extLst>
                </a:gridCol>
                <a:gridCol w="1080856">
                  <a:extLst>
                    <a:ext uri="{9D8B030D-6E8A-4147-A177-3AD203B41FA5}">
                      <a16:colId xmlns:a16="http://schemas.microsoft.com/office/drawing/2014/main" val="144983141"/>
                    </a:ext>
                  </a:extLst>
                </a:gridCol>
                <a:gridCol w="1204533">
                  <a:extLst>
                    <a:ext uri="{9D8B030D-6E8A-4147-A177-3AD203B41FA5}">
                      <a16:colId xmlns:a16="http://schemas.microsoft.com/office/drawing/2014/main" val="321059246"/>
                    </a:ext>
                  </a:extLst>
                </a:gridCol>
                <a:gridCol w="1005267">
                  <a:extLst>
                    <a:ext uri="{9D8B030D-6E8A-4147-A177-3AD203B41FA5}">
                      <a16:colId xmlns:a16="http://schemas.microsoft.com/office/drawing/2014/main" val="3196487427"/>
                    </a:ext>
                  </a:extLst>
                </a:gridCol>
              </a:tblGrid>
              <a:tr h="226536">
                <a:tc>
                  <a:txBody>
                    <a:bodyPr/>
                    <a:lstStyle/>
                    <a:p>
                      <a:pPr algn="ctr"/>
                      <a:r>
                        <a:rPr lang="en-IN" dirty="0"/>
                        <a:t>Vertex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Indegree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Outdegree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Degree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7575164"/>
                  </a:ext>
                </a:extLst>
              </a:tr>
              <a:tr h="226536">
                <a:tc>
                  <a:txBody>
                    <a:bodyPr/>
                    <a:lstStyle/>
                    <a:p>
                      <a:pPr algn="ctr"/>
                      <a:r>
                        <a:rPr lang="en-IN"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8820738"/>
                  </a:ext>
                </a:extLst>
              </a:tr>
              <a:tr h="226536">
                <a:tc>
                  <a:txBody>
                    <a:bodyPr/>
                    <a:lstStyle/>
                    <a:p>
                      <a:pPr algn="ctr"/>
                      <a:r>
                        <a:rPr lang="en-IN"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276523"/>
                  </a:ext>
                </a:extLst>
              </a:tr>
              <a:tr h="226536">
                <a:tc>
                  <a:txBody>
                    <a:bodyPr/>
                    <a:lstStyle/>
                    <a:p>
                      <a:pPr algn="ctr"/>
                      <a:r>
                        <a:rPr lang="en-IN"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0587745"/>
                  </a:ext>
                </a:extLst>
              </a:tr>
              <a:tr h="226536">
                <a:tc>
                  <a:txBody>
                    <a:bodyPr/>
                    <a:lstStyle/>
                    <a:p>
                      <a:pPr algn="ctr"/>
                      <a:r>
                        <a:rPr lang="en-IN"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3794973"/>
                  </a:ext>
                </a:extLst>
              </a:tr>
              <a:tr h="226536">
                <a:tc>
                  <a:txBody>
                    <a:bodyPr/>
                    <a:lstStyle/>
                    <a:p>
                      <a:pPr algn="ctr"/>
                      <a:r>
                        <a:rPr lang="en-IN"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910972"/>
                  </a:ext>
                </a:extLst>
              </a:tr>
            </a:tbl>
          </a:graphicData>
        </a:graphic>
      </p:graphicFrame>
    </p:spTree>
    <p:extLst>
      <p:ext uri="{BB962C8B-B14F-4D97-AF65-F5344CB8AC3E}">
        <p14:creationId xmlns:p14="http://schemas.microsoft.com/office/powerpoint/2010/main" val="145720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D4FC-4B75-4E52-855D-239A04EB8F35}"/>
              </a:ext>
            </a:extLst>
          </p:cNvPr>
          <p:cNvSpPr>
            <a:spLocks noGrp="1"/>
          </p:cNvSpPr>
          <p:nvPr>
            <p:ph idx="1"/>
          </p:nvPr>
        </p:nvSpPr>
        <p:spPr>
          <a:xfrm>
            <a:off x="297873" y="1166018"/>
            <a:ext cx="8617527" cy="5597950"/>
          </a:xfrm>
        </p:spPr>
        <p:txBody>
          <a:bodyPr/>
          <a:lstStyle/>
          <a:p>
            <a:pPr marL="0" indent="0" algn="just">
              <a:buNone/>
            </a:pPr>
            <a:r>
              <a:rPr lang="en-IN" sz="2800" dirty="0">
                <a:solidFill>
                  <a:schemeClr val="dk1"/>
                </a:solidFill>
                <a:latin typeface="Times New Roman" pitchFamily="18" charset="0"/>
                <a:cs typeface="Times New Roman" pitchFamily="18" charset="0"/>
              </a:rPr>
              <a:t>Path: A path is defined as a sequence of distinct vertices such that two consecutive vertices are adjacent.</a:t>
            </a:r>
          </a:p>
          <a:p>
            <a:pPr marL="0" indent="0">
              <a:buNone/>
            </a:pPr>
            <a:endParaRPr lang="en-IN" sz="2800" dirty="0">
              <a:solidFill>
                <a:schemeClr val="dk1"/>
              </a:solidFill>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586F21E8-7F76-41C7-9B25-ED6EB8B0C3E0}"/>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D8E74F8B-46B0-4320-9643-677E9021063B}"/>
              </a:ext>
            </a:extLst>
          </p:cNvPr>
          <p:cNvSpPr txBox="1"/>
          <p:nvPr/>
        </p:nvSpPr>
        <p:spPr>
          <a:xfrm>
            <a:off x="1371600" y="1524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Path</a:t>
            </a:r>
          </a:p>
        </p:txBody>
      </p:sp>
      <p:cxnSp>
        <p:nvCxnSpPr>
          <p:cNvPr id="39" name="Straight Connector 38">
            <a:extLst>
              <a:ext uri="{FF2B5EF4-FFF2-40B4-BE49-F238E27FC236}">
                <a16:creationId xmlns:a16="http://schemas.microsoft.com/office/drawing/2014/main" id="{764412C6-0914-4424-AB5E-141A537944E5}"/>
              </a:ext>
            </a:extLst>
          </p:cNvPr>
          <p:cNvCxnSpPr>
            <a:cxnSpLocks/>
          </p:cNvCxnSpPr>
          <p:nvPr/>
        </p:nvCxnSpPr>
        <p:spPr>
          <a:xfrm flipV="1">
            <a:off x="2438400" y="6511636"/>
            <a:ext cx="0" cy="36278"/>
          </a:xfrm>
          <a:prstGeom prst="line">
            <a:avLst/>
          </a:prstGeom>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ED759C11-660A-4F41-B767-DB023E06B16F}"/>
              </a:ext>
            </a:extLst>
          </p:cNvPr>
          <p:cNvGrpSpPr/>
          <p:nvPr/>
        </p:nvGrpSpPr>
        <p:grpSpPr>
          <a:xfrm>
            <a:off x="2438400" y="3012503"/>
            <a:ext cx="2312839" cy="2251363"/>
            <a:chOff x="914400" y="3962400"/>
            <a:chExt cx="2927682" cy="2502828"/>
          </a:xfrm>
        </p:grpSpPr>
        <p:grpSp>
          <p:nvGrpSpPr>
            <p:cNvPr id="83" name="Group 82">
              <a:extLst>
                <a:ext uri="{FF2B5EF4-FFF2-40B4-BE49-F238E27FC236}">
                  <a16:creationId xmlns:a16="http://schemas.microsoft.com/office/drawing/2014/main" id="{8AD9D5A9-9B58-43E0-AF95-91BCDFA308A2}"/>
                </a:ext>
              </a:extLst>
            </p:cNvPr>
            <p:cNvGrpSpPr/>
            <p:nvPr/>
          </p:nvGrpSpPr>
          <p:grpSpPr>
            <a:xfrm>
              <a:off x="914400" y="3962400"/>
              <a:ext cx="2927682" cy="2502828"/>
              <a:chOff x="2743200" y="3423453"/>
              <a:chExt cx="2927682" cy="2502828"/>
            </a:xfrm>
          </p:grpSpPr>
          <p:sp>
            <p:nvSpPr>
              <p:cNvPr id="88" name="Oval 87">
                <a:extLst>
                  <a:ext uri="{FF2B5EF4-FFF2-40B4-BE49-F238E27FC236}">
                    <a16:creationId xmlns:a16="http://schemas.microsoft.com/office/drawing/2014/main" id="{57C9D4BA-A2FE-428C-8A0B-AB40ED58A1B2}"/>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sp>
            <p:nvSpPr>
              <p:cNvPr id="89" name="Oval 88">
                <a:extLst>
                  <a:ext uri="{FF2B5EF4-FFF2-40B4-BE49-F238E27FC236}">
                    <a16:creationId xmlns:a16="http://schemas.microsoft.com/office/drawing/2014/main" id="{19F6D040-E5DF-44EA-A1A8-C801B908998D}"/>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90" name="Oval 89">
                <a:extLst>
                  <a:ext uri="{FF2B5EF4-FFF2-40B4-BE49-F238E27FC236}">
                    <a16:creationId xmlns:a16="http://schemas.microsoft.com/office/drawing/2014/main" id="{839D855C-CC75-456C-9551-3EE12BC85D58}"/>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91" name="Oval 90">
                <a:extLst>
                  <a:ext uri="{FF2B5EF4-FFF2-40B4-BE49-F238E27FC236}">
                    <a16:creationId xmlns:a16="http://schemas.microsoft.com/office/drawing/2014/main" id="{9D7CD65F-B399-41C3-9794-FB60E47B764B}"/>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cxnSp>
            <p:nvCxnSpPr>
              <p:cNvPr id="92" name="Straight Arrow Connector 91">
                <a:extLst>
                  <a:ext uri="{FF2B5EF4-FFF2-40B4-BE49-F238E27FC236}">
                    <a16:creationId xmlns:a16="http://schemas.microsoft.com/office/drawing/2014/main" id="{AD572D57-8AE1-43B0-8F84-CF4BB4407BE8}"/>
                  </a:ext>
                </a:extLst>
              </p:cNvPr>
              <p:cNvCxnSpPr>
                <a:cxnSpLocks/>
                <a:stCxn id="89" idx="0"/>
                <a:endCxn id="90" idx="4"/>
              </p:cNvCxnSpPr>
              <p:nvPr/>
            </p:nvCxnSpPr>
            <p:spPr>
              <a:xfrm flipV="1">
                <a:off x="2968705" y="3835660"/>
                <a:ext cx="0" cy="167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4DD5E39A-1C62-4C00-B913-022560793B5A}"/>
                  </a:ext>
                </a:extLst>
              </p:cNvPr>
              <p:cNvCxnSpPr>
                <a:cxnSpLocks/>
              </p:cNvCxnSpPr>
              <p:nvPr/>
            </p:nvCxnSpPr>
            <p:spPr>
              <a:xfrm flipH="1">
                <a:off x="3194210" y="5732924"/>
                <a:ext cx="20168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E1A435D0-0B37-4FD5-BFA6-E92371E45D42}"/>
                  </a:ext>
                </a:extLst>
              </p:cNvPr>
              <p:cNvCxnSpPr>
                <a:stCxn id="90" idx="6"/>
              </p:cNvCxnSpPr>
              <p:nvPr/>
            </p:nvCxnSpPr>
            <p:spPr>
              <a:xfrm>
                <a:off x="3194209" y="3629557"/>
                <a:ext cx="2025662" cy="2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DEF97BC3-01C4-4E21-BF63-FF9AA6FFF712}"/>
                  </a:ext>
                </a:extLst>
              </p:cNvPr>
              <p:cNvCxnSpPr>
                <a:stCxn id="88" idx="4"/>
              </p:cNvCxnSpPr>
              <p:nvPr/>
            </p:nvCxnSpPr>
            <p:spPr>
              <a:xfrm flipH="1">
                <a:off x="5445375" y="3858865"/>
                <a:ext cx="1" cy="171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7" name="Straight Arrow Connector 86">
              <a:extLst>
                <a:ext uri="{FF2B5EF4-FFF2-40B4-BE49-F238E27FC236}">
                  <a16:creationId xmlns:a16="http://schemas.microsoft.com/office/drawing/2014/main" id="{8A4EB157-4DCD-4A6D-B104-920C79E9D9C5}"/>
                </a:ext>
              </a:extLst>
            </p:cNvPr>
            <p:cNvCxnSpPr>
              <a:stCxn id="90" idx="5"/>
              <a:endCxn id="91" idx="1"/>
            </p:cNvCxnSpPr>
            <p:nvPr/>
          </p:nvCxnSpPr>
          <p:spPr>
            <a:xfrm>
              <a:off x="1299360" y="4314241"/>
              <a:ext cx="2157762" cy="179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3" name="Rectangle 102">
            <a:extLst>
              <a:ext uri="{FF2B5EF4-FFF2-40B4-BE49-F238E27FC236}">
                <a16:creationId xmlns:a16="http://schemas.microsoft.com/office/drawing/2014/main" id="{4BD00101-0EA0-48A9-9284-54F73E7536B2}"/>
              </a:ext>
            </a:extLst>
          </p:cNvPr>
          <p:cNvSpPr/>
          <p:nvPr/>
        </p:nvSpPr>
        <p:spPr>
          <a:xfrm>
            <a:off x="5562600" y="3328994"/>
            <a:ext cx="3047998" cy="1319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ysClr val="windowText" lastClr="000000"/>
                </a:solidFill>
              </a:rPr>
              <a:t>A-B-C-D</a:t>
            </a:r>
          </a:p>
          <a:p>
            <a:pPr algn="ctr"/>
            <a:r>
              <a:rPr lang="en-IN" sz="2000" dirty="0">
                <a:solidFill>
                  <a:sysClr val="windowText" lastClr="000000"/>
                </a:solidFill>
              </a:rPr>
              <a:t>A-C-D</a:t>
            </a:r>
          </a:p>
          <a:p>
            <a:pPr algn="ctr"/>
            <a:r>
              <a:rPr lang="en-IN" sz="2000" dirty="0">
                <a:solidFill>
                  <a:sysClr val="windowText" lastClr="000000"/>
                </a:solidFill>
              </a:rPr>
              <a:t>A-B-C</a:t>
            </a:r>
          </a:p>
          <a:p>
            <a:pPr algn="ctr"/>
            <a:endParaRPr lang="en-IN" dirty="0">
              <a:solidFill>
                <a:sysClr val="windowText" lastClr="000000"/>
              </a:solidFill>
            </a:endParaRPr>
          </a:p>
        </p:txBody>
      </p:sp>
    </p:spTree>
    <p:extLst>
      <p:ext uri="{BB962C8B-B14F-4D97-AF65-F5344CB8AC3E}">
        <p14:creationId xmlns:p14="http://schemas.microsoft.com/office/powerpoint/2010/main" val="398973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D4FC-4B75-4E52-855D-239A04EB8F35}"/>
              </a:ext>
            </a:extLst>
          </p:cNvPr>
          <p:cNvSpPr>
            <a:spLocks noGrp="1"/>
          </p:cNvSpPr>
          <p:nvPr>
            <p:ph idx="1"/>
          </p:nvPr>
        </p:nvSpPr>
        <p:spPr>
          <a:xfrm>
            <a:off x="297873" y="1166018"/>
            <a:ext cx="8617527" cy="5597950"/>
          </a:xfrm>
        </p:spPr>
        <p:txBody>
          <a:bodyPr/>
          <a:lstStyle/>
          <a:p>
            <a:pPr marL="0" indent="0" algn="just">
              <a:buNone/>
            </a:pPr>
            <a:r>
              <a:rPr lang="en-IN" sz="2800" dirty="0">
                <a:solidFill>
                  <a:schemeClr val="dk1"/>
                </a:solidFill>
                <a:latin typeface="Times New Roman" pitchFamily="18" charset="0"/>
                <a:cs typeface="Times New Roman" pitchFamily="18" charset="0"/>
              </a:rPr>
              <a:t>Cycle: A closed path is called a cycle. i.e. a path in which the only repeated vertices are the first and the last vertices</a:t>
            </a:r>
          </a:p>
          <a:p>
            <a:pPr marL="0" indent="0">
              <a:buNone/>
            </a:pPr>
            <a:endParaRPr lang="en-IN" sz="2800" dirty="0">
              <a:solidFill>
                <a:schemeClr val="dk1"/>
              </a:solidFill>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586F21E8-7F76-41C7-9B25-ED6EB8B0C3E0}"/>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D8E74F8B-46B0-4320-9643-677E9021063B}"/>
              </a:ext>
            </a:extLst>
          </p:cNvPr>
          <p:cNvSpPr txBox="1"/>
          <p:nvPr/>
        </p:nvSpPr>
        <p:spPr>
          <a:xfrm>
            <a:off x="1371600" y="1524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Path</a:t>
            </a:r>
          </a:p>
        </p:txBody>
      </p:sp>
      <p:cxnSp>
        <p:nvCxnSpPr>
          <p:cNvPr id="39" name="Straight Connector 38">
            <a:extLst>
              <a:ext uri="{FF2B5EF4-FFF2-40B4-BE49-F238E27FC236}">
                <a16:creationId xmlns:a16="http://schemas.microsoft.com/office/drawing/2014/main" id="{764412C6-0914-4424-AB5E-141A537944E5}"/>
              </a:ext>
            </a:extLst>
          </p:cNvPr>
          <p:cNvCxnSpPr>
            <a:cxnSpLocks/>
          </p:cNvCxnSpPr>
          <p:nvPr/>
        </p:nvCxnSpPr>
        <p:spPr>
          <a:xfrm flipV="1">
            <a:off x="2438400" y="6511636"/>
            <a:ext cx="0" cy="36278"/>
          </a:xfrm>
          <a:prstGeom prst="line">
            <a:avLst/>
          </a:prstGeom>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11F2293D-D313-4427-9432-767334A62E88}"/>
              </a:ext>
            </a:extLst>
          </p:cNvPr>
          <p:cNvGrpSpPr/>
          <p:nvPr/>
        </p:nvGrpSpPr>
        <p:grpSpPr>
          <a:xfrm>
            <a:off x="2438400" y="3012503"/>
            <a:ext cx="2312839" cy="2251363"/>
            <a:chOff x="914400" y="3962400"/>
            <a:chExt cx="2927682" cy="2502828"/>
          </a:xfrm>
        </p:grpSpPr>
        <p:grpSp>
          <p:nvGrpSpPr>
            <p:cNvPr id="83" name="Group 82">
              <a:extLst>
                <a:ext uri="{FF2B5EF4-FFF2-40B4-BE49-F238E27FC236}">
                  <a16:creationId xmlns:a16="http://schemas.microsoft.com/office/drawing/2014/main" id="{95AD6BE5-F9D0-4B74-A102-FB66A6C42FFB}"/>
                </a:ext>
              </a:extLst>
            </p:cNvPr>
            <p:cNvGrpSpPr/>
            <p:nvPr/>
          </p:nvGrpSpPr>
          <p:grpSpPr>
            <a:xfrm>
              <a:off x="914400" y="3962400"/>
              <a:ext cx="2927682" cy="2502828"/>
              <a:chOff x="2743200" y="3423453"/>
              <a:chExt cx="2927682" cy="2502828"/>
            </a:xfrm>
          </p:grpSpPr>
          <p:sp>
            <p:nvSpPr>
              <p:cNvPr id="85" name="Oval 84">
                <a:extLst>
                  <a:ext uri="{FF2B5EF4-FFF2-40B4-BE49-F238E27FC236}">
                    <a16:creationId xmlns:a16="http://schemas.microsoft.com/office/drawing/2014/main" id="{66563E29-7FDE-40B0-A91A-6E51918DAFDB}"/>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sp>
            <p:nvSpPr>
              <p:cNvPr id="86" name="Oval 85">
                <a:extLst>
                  <a:ext uri="{FF2B5EF4-FFF2-40B4-BE49-F238E27FC236}">
                    <a16:creationId xmlns:a16="http://schemas.microsoft.com/office/drawing/2014/main" id="{67B4718B-981C-4AB3-B2E6-CF4936C54828}"/>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87" name="Oval 86">
                <a:extLst>
                  <a:ext uri="{FF2B5EF4-FFF2-40B4-BE49-F238E27FC236}">
                    <a16:creationId xmlns:a16="http://schemas.microsoft.com/office/drawing/2014/main" id="{A19244A7-CAD2-4EF8-86AF-54780993C3F4}"/>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88" name="Oval 87">
                <a:extLst>
                  <a:ext uri="{FF2B5EF4-FFF2-40B4-BE49-F238E27FC236}">
                    <a16:creationId xmlns:a16="http://schemas.microsoft.com/office/drawing/2014/main" id="{E9E5F864-B7DB-45C2-B9EE-CB351DE6C18D}"/>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cxnSp>
            <p:nvCxnSpPr>
              <p:cNvPr id="89" name="Straight Arrow Connector 88">
                <a:extLst>
                  <a:ext uri="{FF2B5EF4-FFF2-40B4-BE49-F238E27FC236}">
                    <a16:creationId xmlns:a16="http://schemas.microsoft.com/office/drawing/2014/main" id="{FAD30466-7186-409B-A287-C3837CEB04D1}"/>
                  </a:ext>
                </a:extLst>
              </p:cNvPr>
              <p:cNvCxnSpPr>
                <a:cxnSpLocks/>
                <a:stCxn id="86" idx="0"/>
                <a:endCxn id="87" idx="4"/>
              </p:cNvCxnSpPr>
              <p:nvPr/>
            </p:nvCxnSpPr>
            <p:spPr>
              <a:xfrm flipV="1">
                <a:off x="2968705" y="3835660"/>
                <a:ext cx="0" cy="1678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7D754F6E-8968-4C75-918C-D2B8E135B8D4}"/>
                  </a:ext>
                </a:extLst>
              </p:cNvPr>
              <p:cNvCxnSpPr>
                <a:cxnSpLocks/>
              </p:cNvCxnSpPr>
              <p:nvPr/>
            </p:nvCxnSpPr>
            <p:spPr>
              <a:xfrm flipH="1">
                <a:off x="3194210" y="5732924"/>
                <a:ext cx="20168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04C1950F-AEA0-471D-BF65-04EDDDCBE744}"/>
                  </a:ext>
                </a:extLst>
              </p:cNvPr>
              <p:cNvCxnSpPr>
                <a:stCxn id="87" idx="6"/>
              </p:cNvCxnSpPr>
              <p:nvPr/>
            </p:nvCxnSpPr>
            <p:spPr>
              <a:xfrm>
                <a:off x="3194209" y="3629557"/>
                <a:ext cx="2025662" cy="23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7D3C1B2-59E1-4512-9C04-76C7ACDCC878}"/>
                  </a:ext>
                </a:extLst>
              </p:cNvPr>
              <p:cNvCxnSpPr>
                <a:stCxn id="85" idx="4"/>
              </p:cNvCxnSpPr>
              <p:nvPr/>
            </p:nvCxnSpPr>
            <p:spPr>
              <a:xfrm flipH="1">
                <a:off x="5445375" y="3858865"/>
                <a:ext cx="1" cy="171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4" name="Straight Arrow Connector 83">
              <a:extLst>
                <a:ext uri="{FF2B5EF4-FFF2-40B4-BE49-F238E27FC236}">
                  <a16:creationId xmlns:a16="http://schemas.microsoft.com/office/drawing/2014/main" id="{32E3E0A3-7674-4EE0-B850-2C61B1D800BA}"/>
                </a:ext>
              </a:extLst>
            </p:cNvPr>
            <p:cNvCxnSpPr>
              <a:stCxn id="87" idx="5"/>
              <a:endCxn id="88" idx="1"/>
            </p:cNvCxnSpPr>
            <p:nvPr/>
          </p:nvCxnSpPr>
          <p:spPr>
            <a:xfrm>
              <a:off x="1299360" y="4314241"/>
              <a:ext cx="2157762" cy="179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3" name="Rectangle 92">
            <a:extLst>
              <a:ext uri="{FF2B5EF4-FFF2-40B4-BE49-F238E27FC236}">
                <a16:creationId xmlns:a16="http://schemas.microsoft.com/office/drawing/2014/main" id="{48B1E532-919F-4274-BD96-89C97677938D}"/>
              </a:ext>
            </a:extLst>
          </p:cNvPr>
          <p:cNvSpPr/>
          <p:nvPr/>
        </p:nvSpPr>
        <p:spPr>
          <a:xfrm>
            <a:off x="5562600" y="3328994"/>
            <a:ext cx="3047998" cy="1319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ysClr val="windowText" lastClr="000000"/>
                </a:solidFill>
              </a:rPr>
              <a:t>A-B-C-D-A</a:t>
            </a:r>
          </a:p>
          <a:p>
            <a:pPr algn="ctr"/>
            <a:r>
              <a:rPr lang="en-IN" sz="2000" dirty="0">
                <a:solidFill>
                  <a:sysClr val="windowText" lastClr="000000"/>
                </a:solidFill>
              </a:rPr>
              <a:t>A-C-D-A</a:t>
            </a:r>
          </a:p>
          <a:p>
            <a:pPr algn="ctr"/>
            <a:endParaRPr lang="en-IN" dirty="0">
              <a:solidFill>
                <a:sysClr val="windowText" lastClr="000000"/>
              </a:solidFill>
            </a:endParaRPr>
          </a:p>
        </p:txBody>
      </p:sp>
    </p:spTree>
    <p:extLst>
      <p:ext uri="{BB962C8B-B14F-4D97-AF65-F5344CB8AC3E}">
        <p14:creationId xmlns:p14="http://schemas.microsoft.com/office/powerpoint/2010/main" val="2357672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D4FC-4B75-4E52-855D-239A04EB8F35}"/>
              </a:ext>
            </a:extLst>
          </p:cNvPr>
          <p:cNvSpPr>
            <a:spLocks noGrp="1"/>
          </p:cNvSpPr>
          <p:nvPr>
            <p:ph idx="1"/>
          </p:nvPr>
        </p:nvSpPr>
        <p:spPr>
          <a:xfrm>
            <a:off x="297873" y="1166018"/>
            <a:ext cx="8617527" cy="5597950"/>
          </a:xfrm>
        </p:spPr>
        <p:txBody>
          <a:bodyPr/>
          <a:lstStyle/>
          <a:p>
            <a:pPr marL="0" indent="0" algn="just">
              <a:buNone/>
            </a:pPr>
            <a:r>
              <a:rPr lang="en-IN" sz="2800" dirty="0">
                <a:solidFill>
                  <a:schemeClr val="dk1"/>
                </a:solidFill>
                <a:latin typeface="Times New Roman" pitchFamily="18" charset="0"/>
                <a:cs typeface="Times New Roman" pitchFamily="18" charset="0"/>
              </a:rPr>
              <a:t>Walk: A walk is a sequence of vertices and edges of a graph i.e. if we traverse a graph then we get a walk. Vertex and edges can be repeated.</a:t>
            </a:r>
          </a:p>
          <a:p>
            <a:pPr marL="0" indent="0">
              <a:buNone/>
            </a:pPr>
            <a:endParaRPr lang="en-IN" sz="2800" dirty="0">
              <a:solidFill>
                <a:schemeClr val="dk1"/>
              </a:solidFill>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586F21E8-7F76-41C7-9B25-ED6EB8B0C3E0}"/>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D8E74F8B-46B0-4320-9643-677E9021063B}"/>
              </a:ext>
            </a:extLst>
          </p:cNvPr>
          <p:cNvSpPr txBox="1"/>
          <p:nvPr/>
        </p:nvSpPr>
        <p:spPr>
          <a:xfrm>
            <a:off x="1371600" y="1524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Walk</a:t>
            </a:r>
          </a:p>
        </p:txBody>
      </p:sp>
      <p:cxnSp>
        <p:nvCxnSpPr>
          <p:cNvPr id="39" name="Straight Connector 38">
            <a:extLst>
              <a:ext uri="{FF2B5EF4-FFF2-40B4-BE49-F238E27FC236}">
                <a16:creationId xmlns:a16="http://schemas.microsoft.com/office/drawing/2014/main" id="{764412C6-0914-4424-AB5E-141A537944E5}"/>
              </a:ext>
            </a:extLst>
          </p:cNvPr>
          <p:cNvCxnSpPr>
            <a:cxnSpLocks/>
          </p:cNvCxnSpPr>
          <p:nvPr/>
        </p:nvCxnSpPr>
        <p:spPr>
          <a:xfrm flipV="1">
            <a:off x="2438400" y="6511636"/>
            <a:ext cx="0" cy="36278"/>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00E0896A-92C7-4511-AA24-69BFB6B7FE93}"/>
              </a:ext>
            </a:extLst>
          </p:cNvPr>
          <p:cNvGrpSpPr/>
          <p:nvPr/>
        </p:nvGrpSpPr>
        <p:grpSpPr>
          <a:xfrm>
            <a:off x="2590800" y="3245161"/>
            <a:ext cx="2829639" cy="1486872"/>
            <a:chOff x="990600" y="4578927"/>
            <a:chExt cx="3352800" cy="2251363"/>
          </a:xfrm>
        </p:grpSpPr>
        <p:grpSp>
          <p:nvGrpSpPr>
            <p:cNvPr id="67" name="Group 66">
              <a:extLst>
                <a:ext uri="{FF2B5EF4-FFF2-40B4-BE49-F238E27FC236}">
                  <a16:creationId xmlns:a16="http://schemas.microsoft.com/office/drawing/2014/main" id="{8FCCC5DF-146D-4D70-9B91-51A20719C241}"/>
                </a:ext>
              </a:extLst>
            </p:cNvPr>
            <p:cNvGrpSpPr/>
            <p:nvPr/>
          </p:nvGrpSpPr>
          <p:grpSpPr>
            <a:xfrm>
              <a:off x="990600" y="4578927"/>
              <a:ext cx="3352800" cy="2251363"/>
              <a:chOff x="914400" y="3962400"/>
              <a:chExt cx="4244104" cy="2502828"/>
            </a:xfrm>
          </p:grpSpPr>
          <p:grpSp>
            <p:nvGrpSpPr>
              <p:cNvPr id="75" name="Group 74">
                <a:extLst>
                  <a:ext uri="{FF2B5EF4-FFF2-40B4-BE49-F238E27FC236}">
                    <a16:creationId xmlns:a16="http://schemas.microsoft.com/office/drawing/2014/main" id="{2E929F93-DC70-45F4-8AD2-F10248C56598}"/>
                  </a:ext>
                </a:extLst>
              </p:cNvPr>
              <p:cNvGrpSpPr/>
              <p:nvPr/>
            </p:nvGrpSpPr>
            <p:grpSpPr>
              <a:xfrm>
                <a:off x="914400" y="3962400"/>
                <a:ext cx="2927682" cy="2502828"/>
                <a:chOff x="2743200" y="3423453"/>
                <a:chExt cx="2927682" cy="2502828"/>
              </a:xfrm>
            </p:grpSpPr>
            <p:sp>
              <p:nvSpPr>
                <p:cNvPr id="77" name="Oval 76">
                  <a:extLst>
                    <a:ext uri="{FF2B5EF4-FFF2-40B4-BE49-F238E27FC236}">
                      <a16:creationId xmlns:a16="http://schemas.microsoft.com/office/drawing/2014/main" id="{53DB28CC-80D6-44A1-BDC8-A1935B711152}"/>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sp>
              <p:nvSpPr>
                <p:cNvPr id="78" name="Oval 77">
                  <a:extLst>
                    <a:ext uri="{FF2B5EF4-FFF2-40B4-BE49-F238E27FC236}">
                      <a16:creationId xmlns:a16="http://schemas.microsoft.com/office/drawing/2014/main" id="{9588A196-1941-4220-B5FB-476517670920}"/>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79" name="Oval 78">
                  <a:extLst>
                    <a:ext uri="{FF2B5EF4-FFF2-40B4-BE49-F238E27FC236}">
                      <a16:creationId xmlns:a16="http://schemas.microsoft.com/office/drawing/2014/main" id="{9BF5315D-9F24-43C5-9C5D-A17173B15C3A}"/>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80" name="Oval 79">
                  <a:extLst>
                    <a:ext uri="{FF2B5EF4-FFF2-40B4-BE49-F238E27FC236}">
                      <a16:creationId xmlns:a16="http://schemas.microsoft.com/office/drawing/2014/main" id="{425AAF34-8F52-43FF-B21D-8A416062F7BD}"/>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grpSp>
          <p:sp>
            <p:nvSpPr>
              <p:cNvPr id="76" name="Oval 75">
                <a:extLst>
                  <a:ext uri="{FF2B5EF4-FFF2-40B4-BE49-F238E27FC236}">
                    <a16:creationId xmlns:a16="http://schemas.microsoft.com/office/drawing/2014/main" id="{1C29F44A-2F72-42DC-8162-4377C16744C2}"/>
                  </a:ext>
                </a:extLst>
              </p:cNvPr>
              <p:cNvSpPr/>
              <p:nvPr/>
            </p:nvSpPr>
            <p:spPr>
              <a:xfrm>
                <a:off x="4707495" y="5007709"/>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grpSp>
        <p:cxnSp>
          <p:nvCxnSpPr>
            <p:cNvPr id="68" name="Straight Connector 67">
              <a:extLst>
                <a:ext uri="{FF2B5EF4-FFF2-40B4-BE49-F238E27FC236}">
                  <a16:creationId xmlns:a16="http://schemas.microsoft.com/office/drawing/2014/main" id="{CC419593-0EA1-45AF-9504-C57F0E3003D4}"/>
                </a:ext>
              </a:extLst>
            </p:cNvPr>
            <p:cNvCxnSpPr>
              <a:stCxn id="79" idx="6"/>
            </p:cNvCxnSpPr>
            <p:nvPr/>
          </p:nvCxnSpPr>
          <p:spPr>
            <a:xfrm>
              <a:off x="1346893" y="4764323"/>
              <a:ext cx="1600253"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18B8863-648D-4024-A01A-3817F542E6AC}"/>
                </a:ext>
              </a:extLst>
            </p:cNvPr>
            <p:cNvCxnSpPr>
              <a:stCxn id="79" idx="5"/>
              <a:endCxn id="80" idx="1"/>
            </p:cNvCxnSpPr>
            <p:nvPr/>
          </p:nvCxnSpPr>
          <p:spPr>
            <a:xfrm>
              <a:off x="1294715" y="4895418"/>
              <a:ext cx="1704610" cy="161838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91645A9-D7C0-405A-AB31-4EE8C8A368C8}"/>
                </a:ext>
              </a:extLst>
            </p:cNvPr>
            <p:cNvCxnSpPr>
              <a:stCxn id="77" idx="3"/>
              <a:endCxn id="78" idx="7"/>
            </p:cNvCxnSpPr>
            <p:nvPr/>
          </p:nvCxnSpPr>
          <p:spPr>
            <a:xfrm flipH="1">
              <a:off x="1294715" y="4916292"/>
              <a:ext cx="1704609" cy="1597507"/>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4B42A9F-CEBF-456E-B90B-63E70F412F62}"/>
                </a:ext>
              </a:extLst>
            </p:cNvPr>
            <p:cNvCxnSpPr>
              <a:stCxn id="79" idx="4"/>
              <a:endCxn id="78" idx="0"/>
            </p:cNvCxnSpPr>
            <p:nvPr/>
          </p:nvCxnSpPr>
          <p:spPr>
            <a:xfrm>
              <a:off x="1168747" y="4949719"/>
              <a:ext cx="0" cy="15097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78D8924D-BAE5-456E-9E30-BC07FBBAEDF9}"/>
                </a:ext>
              </a:extLst>
            </p:cNvPr>
            <p:cNvCxnSpPr>
              <a:stCxn id="78" idx="6"/>
              <a:endCxn id="80" idx="2"/>
            </p:cNvCxnSpPr>
            <p:nvPr/>
          </p:nvCxnSpPr>
          <p:spPr>
            <a:xfrm>
              <a:off x="1346893" y="6644894"/>
              <a:ext cx="1600254"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52A31D-1768-481C-B3B7-036DAD8711E1}"/>
                </a:ext>
              </a:extLst>
            </p:cNvPr>
            <p:cNvCxnSpPr>
              <a:stCxn id="77" idx="5"/>
              <a:endCxn id="76" idx="1"/>
            </p:cNvCxnSpPr>
            <p:nvPr/>
          </p:nvCxnSpPr>
          <p:spPr>
            <a:xfrm>
              <a:off x="3251261" y="4916292"/>
              <a:ext cx="788024" cy="65722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9E3B9493-C0AB-473E-9231-549941EF3D06}"/>
                </a:ext>
              </a:extLst>
            </p:cNvPr>
            <p:cNvCxnSpPr>
              <a:cxnSpLocks/>
              <a:stCxn id="80" idx="7"/>
              <a:endCxn id="76" idx="3"/>
            </p:cNvCxnSpPr>
            <p:nvPr/>
          </p:nvCxnSpPr>
          <p:spPr>
            <a:xfrm flipV="1">
              <a:off x="3251262" y="5835702"/>
              <a:ext cx="788023" cy="678097"/>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grpSp>
      <p:sp>
        <p:nvSpPr>
          <p:cNvPr id="82" name="Rectangle 81">
            <a:extLst>
              <a:ext uri="{FF2B5EF4-FFF2-40B4-BE49-F238E27FC236}">
                <a16:creationId xmlns:a16="http://schemas.microsoft.com/office/drawing/2014/main" id="{FB6E3DE5-D812-46C0-A34D-85D527A2B1C1}"/>
              </a:ext>
            </a:extLst>
          </p:cNvPr>
          <p:cNvSpPr/>
          <p:nvPr/>
        </p:nvSpPr>
        <p:spPr>
          <a:xfrm>
            <a:off x="5562600" y="3328994"/>
            <a:ext cx="3047998" cy="1319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ysClr val="windowText" lastClr="000000"/>
                </a:solidFill>
              </a:rPr>
              <a:t>A-B-C-D-E-B-C-D-A</a:t>
            </a:r>
          </a:p>
          <a:p>
            <a:pPr algn="ctr"/>
            <a:endParaRPr lang="en-IN" dirty="0">
              <a:solidFill>
                <a:sysClr val="windowText" lastClr="000000"/>
              </a:solidFill>
            </a:endParaRPr>
          </a:p>
        </p:txBody>
      </p:sp>
    </p:spTree>
    <p:extLst>
      <p:ext uri="{BB962C8B-B14F-4D97-AF65-F5344CB8AC3E}">
        <p14:creationId xmlns:p14="http://schemas.microsoft.com/office/powerpoint/2010/main" val="183777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15400" cy="5486400"/>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193675" lvl="1" indent="-193675" algn="just">
              <a:spcBef>
                <a:spcPts val="0"/>
              </a:spcBef>
              <a:buFont typeface="Wingdings" panose="05000000000000000000" pitchFamily="2" charset="2"/>
              <a:buChar char="Ø"/>
            </a:pPr>
            <a:r>
              <a:rPr lang="en-US" sz="2400" dirty="0">
                <a:latin typeface="Times New Roman" pitchFamily="18" charset="0"/>
                <a:cs typeface="Times New Roman" pitchFamily="18" charset="0"/>
              </a:rPr>
              <a:t>Graph is a non-linear data structure. </a:t>
            </a:r>
          </a:p>
          <a:p>
            <a:pPr marL="193675" lvl="1" indent="-193675" algn="just">
              <a:spcBef>
                <a:spcPts val="0"/>
              </a:spcBef>
              <a:buFont typeface="Wingdings" panose="05000000000000000000" pitchFamily="2" charset="2"/>
              <a:buChar char="Ø"/>
            </a:pPr>
            <a:r>
              <a:rPr lang="en-US" sz="2400" dirty="0">
                <a:latin typeface="Times New Roman" pitchFamily="18" charset="0"/>
                <a:cs typeface="Times New Roman" pitchFamily="18" charset="0"/>
              </a:rPr>
              <a:t>A data Structure that consists of a set of Vertices (nodes) and a set of edges connecting them</a:t>
            </a:r>
          </a:p>
          <a:p>
            <a:pPr marL="193675" lvl="1" indent="-193675" algn="just">
              <a:spcBef>
                <a:spcPts val="0"/>
              </a:spcBef>
              <a:buFont typeface="Wingdings" panose="05000000000000000000" pitchFamily="2" charset="2"/>
              <a:buChar char="Ø"/>
            </a:pPr>
            <a:r>
              <a:rPr lang="en-US" sz="2400" dirty="0">
                <a:latin typeface="Times New Roman" pitchFamily="18" charset="0"/>
                <a:cs typeface="Times New Roman" pitchFamily="18" charset="0"/>
              </a:rPr>
              <a:t> The set of edges describes the relationships among the vertices.</a:t>
            </a:r>
          </a:p>
          <a:p>
            <a:pPr marL="193675" lvl="1" indent="-193675" algn="just">
              <a:spcBef>
                <a:spcPts val="0"/>
              </a:spcBef>
              <a:buFont typeface="Wingdings" panose="05000000000000000000" pitchFamily="2" charset="2"/>
              <a:buChar char="Ø"/>
            </a:pPr>
            <a:r>
              <a:rPr lang="en-US" sz="2400" dirty="0">
                <a:latin typeface="Times New Roman" pitchFamily="18" charset="0"/>
                <a:cs typeface="Times New Roman" pitchFamily="18" charset="0"/>
              </a:rPr>
              <a:t>A graph G is defined as follows</a:t>
            </a:r>
          </a:p>
          <a:p>
            <a:pPr marL="0" lvl="1" indent="0" algn="just">
              <a:spcBef>
                <a:spcPts val="0"/>
              </a:spcBef>
              <a:buNone/>
            </a:pPr>
            <a:r>
              <a:rPr lang="en-US" sz="2400" dirty="0">
                <a:latin typeface="Times New Roman" pitchFamily="18" charset="0"/>
                <a:cs typeface="Times New Roman" pitchFamily="18" charset="0"/>
              </a:rPr>
              <a:t>            	  G=(V,E)</a:t>
            </a:r>
          </a:p>
          <a:p>
            <a:pPr marL="0" lvl="1" indent="0" algn="just">
              <a:spcBef>
                <a:spcPts val="0"/>
              </a:spcBef>
              <a:buNone/>
            </a:pPr>
            <a:r>
              <a:rPr lang="en-US" sz="2400" dirty="0">
                <a:latin typeface="Times New Roman" pitchFamily="18" charset="0"/>
                <a:cs typeface="Times New Roman" pitchFamily="18" charset="0"/>
              </a:rPr>
              <a:t>   	V: set of vertices.</a:t>
            </a:r>
          </a:p>
          <a:p>
            <a:pPr marL="0" lvl="1" indent="0" algn="just">
              <a:spcBef>
                <a:spcPts val="0"/>
              </a:spcBef>
              <a:buNone/>
            </a:pPr>
            <a:r>
              <a:rPr lang="en-US" sz="2400" dirty="0">
                <a:latin typeface="Times New Roman" pitchFamily="18" charset="0"/>
                <a:cs typeface="Times New Roman" pitchFamily="18" charset="0"/>
              </a:rPr>
              <a:t>   	E: set of edges connecting the vertices in V	</a:t>
            </a:r>
          </a:p>
          <a:p>
            <a:pPr marL="193675" lvl="1" indent="-193675" algn="just">
              <a:spcBef>
                <a:spcPts val="0"/>
              </a:spcBef>
              <a:buFont typeface="Wingdings" panose="05000000000000000000" pitchFamily="2" charset="2"/>
              <a:buChar char="Ø"/>
            </a:pPr>
            <a:r>
              <a:rPr lang="en-US" sz="2400" dirty="0">
                <a:latin typeface="Times New Roman" pitchFamily="18" charset="0"/>
                <a:cs typeface="Times New Roman" pitchFamily="18" charset="0"/>
              </a:rPr>
              <a:t>An edge e=(u ,v) is a pair of vertices</a:t>
            </a:r>
          </a:p>
        </p:txBody>
      </p:sp>
      <p:pic>
        <p:nvPicPr>
          <p:cNvPr id="4" name="Picture 2"/>
          <p:cNvPicPr>
            <a:picLocks noChangeAspect="1" noChangeArrowheads="1"/>
          </p:cNvPicPr>
          <p:nvPr/>
        </p:nvPicPr>
        <p:blipFill>
          <a:blip r:embed="rId2"/>
          <a:srcRect/>
          <a:stretch>
            <a:fillRect/>
          </a:stretch>
        </p:blipFill>
        <p:spPr bwMode="auto">
          <a:xfrm>
            <a:off x="228600" y="76200"/>
            <a:ext cx="990600" cy="914400"/>
          </a:xfrm>
          <a:prstGeom prst="rect">
            <a:avLst/>
          </a:prstGeom>
          <a:solidFill>
            <a:schemeClr val="accent1"/>
          </a:solidFill>
          <a:ln w="9525">
            <a:noFill/>
            <a:miter lim="800000"/>
            <a:headEnd/>
            <a:tailEnd/>
          </a:ln>
          <a:effectLst/>
        </p:spPr>
      </p:pic>
      <p:sp>
        <p:nvSpPr>
          <p:cNvPr id="5" name="TextBox 4"/>
          <p:cNvSpPr txBox="1"/>
          <p:nvPr/>
        </p:nvSpPr>
        <p:spPr>
          <a:xfrm>
            <a:off x="1828800" y="259259"/>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Introduction</a:t>
            </a:r>
          </a:p>
        </p:txBody>
      </p:sp>
      <p:pic>
        <p:nvPicPr>
          <p:cNvPr id="1026" name="Picture 2">
            <a:extLst>
              <a:ext uri="{FF2B5EF4-FFF2-40B4-BE49-F238E27FC236}">
                <a16:creationId xmlns:a16="http://schemas.microsoft.com/office/drawing/2014/main" id="{35C0A9EB-A068-4FEA-BBAC-4E7377BA4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098" y="4390622"/>
            <a:ext cx="4152902" cy="18385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62E13C-B6A2-4B15-94A3-8D5594E2B586}"/>
              </a:ext>
            </a:extLst>
          </p:cNvPr>
          <p:cNvSpPr txBox="1"/>
          <p:nvPr/>
        </p:nvSpPr>
        <p:spPr>
          <a:xfrm>
            <a:off x="0" y="4648200"/>
            <a:ext cx="5486400" cy="1323439"/>
          </a:xfrm>
          <a:prstGeom prst="rect">
            <a:avLst/>
          </a:prstGeom>
          <a:noFill/>
        </p:spPr>
        <p:txBody>
          <a:bodyPr wrap="square">
            <a:spAutoFit/>
          </a:bodyPr>
          <a:lstStyle/>
          <a:p>
            <a:r>
              <a:rPr lang="en-US" sz="2000" dirty="0">
                <a:solidFill>
                  <a:schemeClr val="dk1"/>
                </a:solidFill>
                <a:latin typeface="Times New Roman" pitchFamily="18" charset="0"/>
                <a:cs typeface="Times New Roman" pitchFamily="18" charset="0"/>
              </a:rPr>
              <a:t>The following is a graph with 5 vertices and 7 edges. This graph G can be defined as G = ( V , E )</a:t>
            </a:r>
            <a:br>
              <a:rPr lang="en-US" sz="2000" dirty="0">
                <a:solidFill>
                  <a:schemeClr val="dk1"/>
                </a:solidFill>
                <a:latin typeface="Times New Roman" pitchFamily="18" charset="0"/>
                <a:cs typeface="Times New Roman" pitchFamily="18" charset="0"/>
              </a:rPr>
            </a:br>
            <a:r>
              <a:rPr lang="en-US" sz="2000" dirty="0">
                <a:solidFill>
                  <a:schemeClr val="dk1"/>
                </a:solidFill>
                <a:latin typeface="Times New Roman" pitchFamily="18" charset="0"/>
                <a:cs typeface="Times New Roman" pitchFamily="18" charset="0"/>
              </a:rPr>
              <a:t>Where V = {A,B,C,D,E} and </a:t>
            </a:r>
          </a:p>
          <a:p>
            <a:r>
              <a:rPr lang="en-US" sz="2000" dirty="0">
                <a:solidFill>
                  <a:schemeClr val="dk1"/>
                </a:solidFill>
                <a:latin typeface="Times New Roman" pitchFamily="18" charset="0"/>
                <a:cs typeface="Times New Roman" pitchFamily="18" charset="0"/>
              </a:rPr>
              <a:t>E = {(A,B),(A,C)(A,D),(B,D),(C,D),(B,E),(E,D)}.</a:t>
            </a:r>
            <a:endParaRPr lang="en-IN" sz="2000" dirty="0">
              <a:solidFill>
                <a:schemeClr val="dk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3F904B6-9253-4D12-958A-8B7E553E82A7}"/>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F68AD0B7-F8C2-452A-B679-F0CC23E16721}"/>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sp>
        <p:nvSpPr>
          <p:cNvPr id="8" name="Content Placeholder 2">
            <a:extLst>
              <a:ext uri="{FF2B5EF4-FFF2-40B4-BE49-F238E27FC236}">
                <a16:creationId xmlns:a16="http://schemas.microsoft.com/office/drawing/2014/main" id="{BF2EA173-5E83-4C18-AB95-EF56C866230D}"/>
              </a:ext>
            </a:extLst>
          </p:cNvPr>
          <p:cNvSpPr>
            <a:spLocks noGrp="1"/>
          </p:cNvSpPr>
          <p:nvPr>
            <p:ph idx="1"/>
          </p:nvPr>
        </p:nvSpPr>
        <p:spPr>
          <a:xfrm>
            <a:off x="297873" y="1166018"/>
            <a:ext cx="8617527" cy="5597950"/>
          </a:xfrm>
        </p:spPr>
        <p:txBody>
          <a:bodyPr/>
          <a:lstStyle/>
          <a:p>
            <a:pPr marL="0" marR="0" indent="0" algn="just">
              <a:buNone/>
            </a:pPr>
            <a:r>
              <a:rPr lang="en-US" sz="2800" dirty="0">
                <a:solidFill>
                  <a:schemeClr val="dk1"/>
                </a:solidFill>
                <a:latin typeface="Times New Roman" pitchFamily="18" charset="0"/>
                <a:cs typeface="Times New Roman" pitchFamily="18" charset="0"/>
              </a:rPr>
              <a:t>There are two ways of representing digraphs. They are: </a:t>
            </a:r>
          </a:p>
          <a:p>
            <a:pPr marL="1081088" marR="0" indent="0" algn="l">
              <a:buNone/>
            </a:pPr>
            <a:r>
              <a:rPr lang="en-IN" sz="2800" dirty="0">
                <a:solidFill>
                  <a:schemeClr val="dk1"/>
                </a:solidFill>
                <a:latin typeface="Times New Roman" pitchFamily="18" charset="0"/>
                <a:cs typeface="Times New Roman" pitchFamily="18" charset="0"/>
              </a:rPr>
              <a:t>• Adjacency matrix. </a:t>
            </a:r>
          </a:p>
          <a:p>
            <a:pPr marL="1081088" marR="0" indent="0" algn="l">
              <a:buNone/>
            </a:pPr>
            <a:r>
              <a:rPr lang="en-IN" sz="2800" dirty="0">
                <a:solidFill>
                  <a:schemeClr val="dk1"/>
                </a:solidFill>
                <a:latin typeface="Times New Roman" pitchFamily="18" charset="0"/>
                <a:cs typeface="Times New Roman" pitchFamily="18" charset="0"/>
              </a:rPr>
              <a:t>• Adjacency List. </a:t>
            </a:r>
          </a:p>
          <a:p>
            <a:pPr marL="0" indent="0">
              <a:buNone/>
            </a:pPr>
            <a:r>
              <a:rPr lang="en-IN" sz="2800" u="sng" dirty="0">
                <a:solidFill>
                  <a:schemeClr val="dk1"/>
                </a:solidFill>
                <a:latin typeface="Times New Roman" pitchFamily="18" charset="0"/>
                <a:cs typeface="Times New Roman" pitchFamily="18" charset="0"/>
              </a:rPr>
              <a:t>Adjacency matrix:</a:t>
            </a:r>
          </a:p>
          <a:p>
            <a:pPr marL="0" indent="0">
              <a:buNone/>
            </a:pPr>
            <a:r>
              <a:rPr lang="en-US" sz="2400" dirty="0">
                <a:solidFill>
                  <a:schemeClr val="dk1"/>
                </a:solidFill>
                <a:latin typeface="Times New Roman" pitchFamily="18" charset="0"/>
                <a:cs typeface="Times New Roman" pitchFamily="18" charset="0"/>
              </a:rPr>
              <a:t>In this representation, the adjacency matrix of a graph G is a two dimensional n x n matrix, say A = (a</a:t>
            </a:r>
            <a:r>
              <a:rPr lang="en-US" sz="1600" dirty="0">
                <a:solidFill>
                  <a:schemeClr val="dk1"/>
                </a:solidFill>
                <a:latin typeface="Times New Roman" pitchFamily="18" charset="0"/>
                <a:cs typeface="Times New Roman" pitchFamily="18" charset="0"/>
              </a:rPr>
              <a:t>i,j</a:t>
            </a:r>
            <a:r>
              <a:rPr lang="en-US" sz="2400" dirty="0">
                <a:solidFill>
                  <a:schemeClr val="dk1"/>
                </a:solidFill>
                <a:latin typeface="Times New Roman" pitchFamily="18" charset="0"/>
                <a:cs typeface="Times New Roman" pitchFamily="18" charset="0"/>
              </a:rPr>
              <a:t>), where </a:t>
            </a:r>
            <a:r>
              <a:rPr lang="en-US" sz="2400" dirty="0">
                <a:effectLst/>
                <a:latin typeface="Times New Roman" panose="02020603050405020304" pitchFamily="18" charset="0"/>
                <a:ea typeface="Calibri" panose="020F0502020204030204" pitchFamily="34" charset="0"/>
              </a:rPr>
              <a:t>a</a:t>
            </a:r>
            <a:r>
              <a:rPr lang="en-US" sz="2400" baseline="-25000" dirty="0">
                <a:effectLst/>
                <a:latin typeface="Times New Roman" panose="02020603050405020304" pitchFamily="18" charset="0"/>
                <a:ea typeface="Calibri" panose="020F0502020204030204" pitchFamily="34" charset="0"/>
              </a:rPr>
              <a:t>i,j </a:t>
            </a:r>
            <a:r>
              <a:rPr lang="en-US" sz="2400" dirty="0">
                <a:solidFill>
                  <a:schemeClr val="dk1"/>
                </a:solidFill>
                <a:latin typeface="Times New Roman" pitchFamily="18" charset="0"/>
                <a:cs typeface="Times New Roman" pitchFamily="18" charset="0"/>
              </a:rPr>
              <a:t>= 1 if there is an edge from v</a:t>
            </a:r>
            <a:r>
              <a:rPr lang="en-US" sz="1800" dirty="0">
                <a:solidFill>
                  <a:schemeClr val="dk1"/>
                </a:solidFill>
                <a:latin typeface="Times New Roman" pitchFamily="18" charset="0"/>
                <a:cs typeface="Times New Roman" pitchFamily="18" charset="0"/>
              </a:rPr>
              <a:t>i</a:t>
            </a:r>
            <a:r>
              <a:rPr lang="en-US" sz="2400" dirty="0">
                <a:solidFill>
                  <a:schemeClr val="dk1"/>
                </a:solidFill>
                <a:latin typeface="Times New Roman" pitchFamily="18" charset="0"/>
                <a:cs typeface="Times New Roman" pitchFamily="18" charset="0"/>
              </a:rPr>
              <a:t> to v</a:t>
            </a:r>
            <a:r>
              <a:rPr lang="en-US" sz="2000" dirty="0">
                <a:solidFill>
                  <a:schemeClr val="dk1"/>
                </a:solidFill>
                <a:latin typeface="Times New Roman" pitchFamily="18" charset="0"/>
                <a:cs typeface="Times New Roman" pitchFamily="18" charset="0"/>
              </a:rPr>
              <a:t>j </a:t>
            </a:r>
            <a:r>
              <a:rPr lang="en-US" sz="2400" dirty="0">
                <a:solidFill>
                  <a:schemeClr val="dk1"/>
                </a:solidFill>
                <a:latin typeface="Times New Roman" pitchFamily="18" charset="0"/>
                <a:cs typeface="Times New Roman" pitchFamily="18" charset="0"/>
              </a:rPr>
              <a:t>otherwise 0</a:t>
            </a:r>
            <a:endParaRPr lang="en-IN" sz="2400" dirty="0"/>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r>
              <a:rPr lang="en-US" sz="2400" dirty="0">
                <a:solidFill>
                  <a:schemeClr val="dk1"/>
                </a:solidFill>
                <a:latin typeface="Times New Roman" pitchFamily="18" charset="0"/>
                <a:cs typeface="Times New Roman" pitchFamily="18" charset="0"/>
              </a:rPr>
              <a:t>      </a:t>
            </a:r>
            <a:r>
              <a:rPr lang="en-US" sz="1800" dirty="0">
                <a:effectLst/>
                <a:latin typeface="Times New Roman" panose="02020603050405020304" pitchFamily="18" charset="0"/>
                <a:ea typeface="Calibri" panose="020F0502020204030204" pitchFamily="34" charset="0"/>
              </a:rPr>
              <a:t> </a:t>
            </a:r>
            <a:r>
              <a:rPr lang="en-US" sz="2800" baseline="-25000" dirty="0">
                <a:effectLst/>
                <a:latin typeface="Times New Roman" panose="02020603050405020304" pitchFamily="18" charset="0"/>
                <a:ea typeface="Calibri" panose="020F0502020204030204" pitchFamily="34" charset="0"/>
              </a:rPr>
              <a:t> </a:t>
            </a:r>
          </a:p>
          <a:p>
            <a:pPr marL="0" indent="0" algn="l">
              <a:buNone/>
            </a:pPr>
            <a:r>
              <a:rPr lang="en-US" sz="2800" baseline="-25000" dirty="0">
                <a:solidFill>
                  <a:schemeClr val="dk1"/>
                </a:solidFill>
                <a:latin typeface="Times New Roman" panose="02020603050405020304" pitchFamily="18" charset="0"/>
                <a:cs typeface="Times New Roman" pitchFamily="18" charset="0"/>
              </a:rPr>
              <a:t>                  </a:t>
            </a:r>
          </a:p>
          <a:p>
            <a:pPr marL="0" indent="0" algn="l">
              <a:buNone/>
            </a:pPr>
            <a:endParaRPr lang="en-IN" sz="2400" dirty="0">
              <a:solidFill>
                <a:schemeClr val="dk1"/>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EC0C9259-EC4D-47D2-B922-C24E7CB20474}"/>
              </a:ext>
            </a:extLst>
          </p:cNvPr>
          <p:cNvGrpSpPr/>
          <p:nvPr/>
        </p:nvGrpSpPr>
        <p:grpSpPr>
          <a:xfrm>
            <a:off x="609600" y="4572000"/>
            <a:ext cx="2829639" cy="1486872"/>
            <a:chOff x="990600" y="4578927"/>
            <a:chExt cx="3352800" cy="2251363"/>
          </a:xfrm>
        </p:grpSpPr>
        <p:grpSp>
          <p:nvGrpSpPr>
            <p:cNvPr id="10" name="Group 9">
              <a:extLst>
                <a:ext uri="{FF2B5EF4-FFF2-40B4-BE49-F238E27FC236}">
                  <a16:creationId xmlns:a16="http://schemas.microsoft.com/office/drawing/2014/main" id="{E128D8E8-0E2F-48C7-8550-3A1501E42EE6}"/>
                </a:ext>
              </a:extLst>
            </p:cNvPr>
            <p:cNvGrpSpPr/>
            <p:nvPr/>
          </p:nvGrpSpPr>
          <p:grpSpPr>
            <a:xfrm>
              <a:off x="990600" y="4578927"/>
              <a:ext cx="3352800" cy="2251363"/>
              <a:chOff x="914400" y="3962400"/>
              <a:chExt cx="4244104" cy="2502828"/>
            </a:xfrm>
          </p:grpSpPr>
          <p:grpSp>
            <p:nvGrpSpPr>
              <p:cNvPr id="18" name="Group 17">
                <a:extLst>
                  <a:ext uri="{FF2B5EF4-FFF2-40B4-BE49-F238E27FC236}">
                    <a16:creationId xmlns:a16="http://schemas.microsoft.com/office/drawing/2014/main" id="{C1071914-E664-4337-A7CA-20FF6561FB5B}"/>
                  </a:ext>
                </a:extLst>
              </p:cNvPr>
              <p:cNvGrpSpPr/>
              <p:nvPr/>
            </p:nvGrpSpPr>
            <p:grpSpPr>
              <a:xfrm>
                <a:off x="914400" y="3962400"/>
                <a:ext cx="2927682" cy="2502828"/>
                <a:chOff x="2743200" y="3423453"/>
                <a:chExt cx="2927682" cy="2502828"/>
              </a:xfrm>
            </p:grpSpPr>
            <p:sp>
              <p:nvSpPr>
                <p:cNvPr id="20" name="Oval 19">
                  <a:extLst>
                    <a:ext uri="{FF2B5EF4-FFF2-40B4-BE49-F238E27FC236}">
                      <a16:creationId xmlns:a16="http://schemas.microsoft.com/office/drawing/2014/main" id="{7938C185-32A5-439F-8736-69FAF8AFB1AC}"/>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a:t>
                  </a:r>
                </a:p>
              </p:txBody>
            </p:sp>
            <p:sp>
              <p:nvSpPr>
                <p:cNvPr id="21" name="Oval 20">
                  <a:extLst>
                    <a:ext uri="{FF2B5EF4-FFF2-40B4-BE49-F238E27FC236}">
                      <a16:creationId xmlns:a16="http://schemas.microsoft.com/office/drawing/2014/main" id="{C159091F-EA1D-4987-8D01-8519A6707D3F}"/>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4</a:t>
                  </a:r>
                </a:p>
              </p:txBody>
            </p:sp>
            <p:sp>
              <p:nvSpPr>
                <p:cNvPr id="22" name="Oval 21">
                  <a:extLst>
                    <a:ext uri="{FF2B5EF4-FFF2-40B4-BE49-F238E27FC236}">
                      <a16:creationId xmlns:a16="http://schemas.microsoft.com/office/drawing/2014/main" id="{FBCA9BF4-22B4-4C95-9BB0-6433328FB7BF}"/>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0</a:t>
                  </a:r>
                </a:p>
              </p:txBody>
            </p:sp>
            <p:sp>
              <p:nvSpPr>
                <p:cNvPr id="23" name="Oval 22">
                  <a:extLst>
                    <a:ext uri="{FF2B5EF4-FFF2-40B4-BE49-F238E27FC236}">
                      <a16:creationId xmlns:a16="http://schemas.microsoft.com/office/drawing/2014/main" id="{BD0E77F2-9F08-47E2-841A-7A983D267AB2}"/>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3</a:t>
                  </a:r>
                </a:p>
              </p:txBody>
            </p:sp>
          </p:grpSp>
          <p:sp>
            <p:nvSpPr>
              <p:cNvPr id="19" name="Oval 18">
                <a:extLst>
                  <a:ext uri="{FF2B5EF4-FFF2-40B4-BE49-F238E27FC236}">
                    <a16:creationId xmlns:a16="http://schemas.microsoft.com/office/drawing/2014/main" id="{D429B7B1-CDBE-4022-94E1-13DFC491B54D}"/>
                  </a:ext>
                </a:extLst>
              </p:cNvPr>
              <p:cNvSpPr/>
              <p:nvPr/>
            </p:nvSpPr>
            <p:spPr>
              <a:xfrm>
                <a:off x="4707495" y="5007709"/>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grpSp>
        <p:cxnSp>
          <p:nvCxnSpPr>
            <p:cNvPr id="11" name="Straight Connector 10">
              <a:extLst>
                <a:ext uri="{FF2B5EF4-FFF2-40B4-BE49-F238E27FC236}">
                  <a16:creationId xmlns:a16="http://schemas.microsoft.com/office/drawing/2014/main" id="{FAE28CC8-8B88-4E77-9EFC-61526F002054}"/>
                </a:ext>
              </a:extLst>
            </p:cNvPr>
            <p:cNvCxnSpPr>
              <a:stCxn id="22" idx="6"/>
            </p:cNvCxnSpPr>
            <p:nvPr/>
          </p:nvCxnSpPr>
          <p:spPr>
            <a:xfrm>
              <a:off x="1346893" y="4764323"/>
              <a:ext cx="160025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C0A8747-2147-4515-A348-300153AFD4E7}"/>
                </a:ext>
              </a:extLst>
            </p:cNvPr>
            <p:cNvCxnSpPr>
              <a:cxnSpLocks/>
              <a:endCxn id="23" idx="0"/>
            </p:cNvCxnSpPr>
            <p:nvPr/>
          </p:nvCxnSpPr>
          <p:spPr>
            <a:xfrm>
              <a:off x="3111828" y="4949615"/>
              <a:ext cx="13465" cy="150988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9A96D9-477E-4F65-B5F3-27CF93CAE9F0}"/>
                </a:ext>
              </a:extLst>
            </p:cNvPr>
            <p:cNvCxnSpPr>
              <a:stCxn id="20" idx="3"/>
              <a:endCxn id="21" idx="7"/>
            </p:cNvCxnSpPr>
            <p:nvPr/>
          </p:nvCxnSpPr>
          <p:spPr>
            <a:xfrm flipH="1">
              <a:off x="1294715" y="4916292"/>
              <a:ext cx="1704609" cy="159750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48CD050-3FCF-4F73-8FEA-DDB7B687DC16}"/>
                </a:ext>
              </a:extLst>
            </p:cNvPr>
            <p:cNvCxnSpPr>
              <a:stCxn id="22" idx="4"/>
              <a:endCxn id="21" idx="0"/>
            </p:cNvCxnSpPr>
            <p:nvPr/>
          </p:nvCxnSpPr>
          <p:spPr>
            <a:xfrm>
              <a:off x="1168747" y="4949719"/>
              <a:ext cx="0" cy="15097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31D1639-2AC3-41C8-B0B1-B9221E1883A9}"/>
                </a:ext>
              </a:extLst>
            </p:cNvPr>
            <p:cNvCxnSpPr>
              <a:stCxn id="21" idx="6"/>
              <a:endCxn id="23" idx="2"/>
            </p:cNvCxnSpPr>
            <p:nvPr/>
          </p:nvCxnSpPr>
          <p:spPr>
            <a:xfrm>
              <a:off x="1346893" y="6644894"/>
              <a:ext cx="16002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006BD59-C47C-402F-A41E-95F533CD8214}"/>
                </a:ext>
              </a:extLst>
            </p:cNvPr>
            <p:cNvCxnSpPr>
              <a:stCxn id="20" idx="5"/>
              <a:endCxn id="19" idx="1"/>
            </p:cNvCxnSpPr>
            <p:nvPr/>
          </p:nvCxnSpPr>
          <p:spPr>
            <a:xfrm>
              <a:off x="3251261" y="4916292"/>
              <a:ext cx="788024" cy="6572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03C4AB0-F9C9-48E9-B081-8D4212CDF0EB}"/>
                </a:ext>
              </a:extLst>
            </p:cNvPr>
            <p:cNvCxnSpPr>
              <a:cxnSpLocks/>
              <a:stCxn id="23" idx="7"/>
              <a:endCxn id="19" idx="3"/>
            </p:cNvCxnSpPr>
            <p:nvPr/>
          </p:nvCxnSpPr>
          <p:spPr>
            <a:xfrm flipV="1">
              <a:off x="3251262" y="5835702"/>
              <a:ext cx="788023" cy="678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 name="Arrow: Right 5">
            <a:extLst>
              <a:ext uri="{FF2B5EF4-FFF2-40B4-BE49-F238E27FC236}">
                <a16:creationId xmlns:a16="http://schemas.microsoft.com/office/drawing/2014/main" id="{17EB5061-5F47-4167-80F2-2FE5BE4D88B2}"/>
              </a:ext>
            </a:extLst>
          </p:cNvPr>
          <p:cNvSpPr/>
          <p:nvPr/>
        </p:nvSpPr>
        <p:spPr>
          <a:xfrm>
            <a:off x="3810000" y="5181600"/>
            <a:ext cx="665063"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4" name="Table 24">
            <a:extLst>
              <a:ext uri="{FF2B5EF4-FFF2-40B4-BE49-F238E27FC236}">
                <a16:creationId xmlns:a16="http://schemas.microsoft.com/office/drawing/2014/main" id="{FEE9058A-EF88-4FC6-9B93-389E7962F3D0}"/>
              </a:ext>
            </a:extLst>
          </p:cNvPr>
          <p:cNvGraphicFramePr>
            <a:graphicFrameLocks noGrp="1"/>
          </p:cNvGraphicFramePr>
          <p:nvPr>
            <p:extLst>
              <p:ext uri="{D42A27DB-BD31-4B8C-83A1-F6EECF244321}">
                <p14:modId xmlns:p14="http://schemas.microsoft.com/office/powerpoint/2010/main" val="2409962803"/>
              </p:ext>
            </p:extLst>
          </p:nvPr>
        </p:nvGraphicFramePr>
        <p:xfrm>
          <a:off x="5073678" y="4523477"/>
          <a:ext cx="3442810" cy="1828800"/>
        </p:xfrm>
        <a:graphic>
          <a:graphicData uri="http://schemas.openxmlformats.org/drawingml/2006/table">
            <a:tbl>
              <a:tblPr firstRow="1" bandRow="1">
                <a:tableStyleId>{2D5ABB26-0587-4C30-8999-92F81FD0307C}</a:tableStyleId>
              </a:tblPr>
              <a:tblGrid>
                <a:gridCol w="688562">
                  <a:extLst>
                    <a:ext uri="{9D8B030D-6E8A-4147-A177-3AD203B41FA5}">
                      <a16:colId xmlns:a16="http://schemas.microsoft.com/office/drawing/2014/main" val="2850624192"/>
                    </a:ext>
                  </a:extLst>
                </a:gridCol>
                <a:gridCol w="688562">
                  <a:extLst>
                    <a:ext uri="{9D8B030D-6E8A-4147-A177-3AD203B41FA5}">
                      <a16:colId xmlns:a16="http://schemas.microsoft.com/office/drawing/2014/main" val="3161951821"/>
                    </a:ext>
                  </a:extLst>
                </a:gridCol>
                <a:gridCol w="688562">
                  <a:extLst>
                    <a:ext uri="{9D8B030D-6E8A-4147-A177-3AD203B41FA5}">
                      <a16:colId xmlns:a16="http://schemas.microsoft.com/office/drawing/2014/main" val="1813230451"/>
                    </a:ext>
                  </a:extLst>
                </a:gridCol>
                <a:gridCol w="688562">
                  <a:extLst>
                    <a:ext uri="{9D8B030D-6E8A-4147-A177-3AD203B41FA5}">
                      <a16:colId xmlns:a16="http://schemas.microsoft.com/office/drawing/2014/main" val="2060247931"/>
                    </a:ext>
                  </a:extLst>
                </a:gridCol>
                <a:gridCol w="688562">
                  <a:extLst>
                    <a:ext uri="{9D8B030D-6E8A-4147-A177-3AD203B41FA5}">
                      <a16:colId xmlns:a16="http://schemas.microsoft.com/office/drawing/2014/main" val="1823532893"/>
                    </a:ext>
                  </a:extLst>
                </a:gridCol>
              </a:tblGrid>
              <a:tr h="360172">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956768"/>
                  </a:ext>
                </a:extLst>
              </a:tr>
              <a:tr h="360172">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912995"/>
                  </a:ext>
                </a:extLst>
              </a:tr>
              <a:tr h="360172">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5002794"/>
                  </a:ext>
                </a:extLst>
              </a:tr>
              <a:tr h="360172">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65202"/>
                  </a:ext>
                </a:extLst>
              </a:tr>
              <a:tr h="360172">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639062"/>
                  </a:ext>
                </a:extLst>
              </a:tr>
            </a:tbl>
          </a:graphicData>
        </a:graphic>
      </p:graphicFrame>
      <p:sp>
        <p:nvSpPr>
          <p:cNvPr id="25" name="Rectangle 24">
            <a:extLst>
              <a:ext uri="{FF2B5EF4-FFF2-40B4-BE49-F238E27FC236}">
                <a16:creationId xmlns:a16="http://schemas.microsoft.com/office/drawing/2014/main" id="{B3281427-E9CD-4BDE-AB5B-C7EC72702758}"/>
              </a:ext>
            </a:extLst>
          </p:cNvPr>
          <p:cNvSpPr/>
          <p:nvPr/>
        </p:nvSpPr>
        <p:spPr>
          <a:xfrm>
            <a:off x="4606636" y="4537332"/>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0</a:t>
            </a:r>
          </a:p>
        </p:txBody>
      </p:sp>
      <p:sp>
        <p:nvSpPr>
          <p:cNvPr id="26" name="Rectangle 25">
            <a:extLst>
              <a:ext uri="{FF2B5EF4-FFF2-40B4-BE49-F238E27FC236}">
                <a16:creationId xmlns:a16="http://schemas.microsoft.com/office/drawing/2014/main" id="{FC21F7C7-3FA6-4333-8EA8-182620912C67}"/>
              </a:ext>
            </a:extLst>
          </p:cNvPr>
          <p:cNvSpPr/>
          <p:nvPr/>
        </p:nvSpPr>
        <p:spPr>
          <a:xfrm>
            <a:off x="4592739" y="4876800"/>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a:t>
            </a:r>
          </a:p>
        </p:txBody>
      </p:sp>
      <p:sp>
        <p:nvSpPr>
          <p:cNvPr id="27" name="Rectangle 26">
            <a:extLst>
              <a:ext uri="{FF2B5EF4-FFF2-40B4-BE49-F238E27FC236}">
                <a16:creationId xmlns:a16="http://schemas.microsoft.com/office/drawing/2014/main" id="{724E2C72-547D-4CCA-ACF9-5944D3CF6CA1}"/>
              </a:ext>
            </a:extLst>
          </p:cNvPr>
          <p:cNvSpPr/>
          <p:nvPr/>
        </p:nvSpPr>
        <p:spPr>
          <a:xfrm>
            <a:off x="4592739" y="5257800"/>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sp>
        <p:nvSpPr>
          <p:cNvPr id="28" name="Rectangle 27">
            <a:extLst>
              <a:ext uri="{FF2B5EF4-FFF2-40B4-BE49-F238E27FC236}">
                <a16:creationId xmlns:a16="http://schemas.microsoft.com/office/drawing/2014/main" id="{F7686795-3CF7-4C56-B81A-F55670E9B66A}"/>
              </a:ext>
            </a:extLst>
          </p:cNvPr>
          <p:cNvSpPr/>
          <p:nvPr/>
        </p:nvSpPr>
        <p:spPr>
          <a:xfrm>
            <a:off x="4592739" y="5638800"/>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3</a:t>
            </a:r>
          </a:p>
        </p:txBody>
      </p:sp>
      <p:sp>
        <p:nvSpPr>
          <p:cNvPr id="29" name="Rectangle 28">
            <a:extLst>
              <a:ext uri="{FF2B5EF4-FFF2-40B4-BE49-F238E27FC236}">
                <a16:creationId xmlns:a16="http://schemas.microsoft.com/office/drawing/2014/main" id="{FC7DABC9-83F3-4624-8792-C0056B29CB91}"/>
              </a:ext>
            </a:extLst>
          </p:cNvPr>
          <p:cNvSpPr/>
          <p:nvPr/>
        </p:nvSpPr>
        <p:spPr>
          <a:xfrm>
            <a:off x="4592739" y="6019800"/>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4</a:t>
            </a:r>
          </a:p>
        </p:txBody>
      </p:sp>
      <p:sp>
        <p:nvSpPr>
          <p:cNvPr id="30" name="Rectangle 29">
            <a:extLst>
              <a:ext uri="{FF2B5EF4-FFF2-40B4-BE49-F238E27FC236}">
                <a16:creationId xmlns:a16="http://schemas.microsoft.com/office/drawing/2014/main" id="{2D6A1387-2E26-4F55-91B5-C75C84DE50C0}"/>
              </a:ext>
            </a:extLst>
          </p:cNvPr>
          <p:cNvSpPr/>
          <p:nvPr/>
        </p:nvSpPr>
        <p:spPr>
          <a:xfrm>
            <a:off x="5119297" y="4147681"/>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0</a:t>
            </a:r>
          </a:p>
        </p:txBody>
      </p:sp>
      <p:sp>
        <p:nvSpPr>
          <p:cNvPr id="31" name="Rectangle 30">
            <a:extLst>
              <a:ext uri="{FF2B5EF4-FFF2-40B4-BE49-F238E27FC236}">
                <a16:creationId xmlns:a16="http://schemas.microsoft.com/office/drawing/2014/main" id="{FBFE9ABE-BD94-4311-9AFD-90B0BEEF11C1}"/>
              </a:ext>
            </a:extLst>
          </p:cNvPr>
          <p:cNvSpPr/>
          <p:nvPr/>
        </p:nvSpPr>
        <p:spPr>
          <a:xfrm>
            <a:off x="5856566" y="4114800"/>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a:t>
            </a:r>
          </a:p>
        </p:txBody>
      </p:sp>
      <p:sp>
        <p:nvSpPr>
          <p:cNvPr id="32" name="Rectangle 31">
            <a:extLst>
              <a:ext uri="{FF2B5EF4-FFF2-40B4-BE49-F238E27FC236}">
                <a16:creationId xmlns:a16="http://schemas.microsoft.com/office/drawing/2014/main" id="{1DA355AA-2868-4288-9A18-B1858CBC3A08}"/>
              </a:ext>
            </a:extLst>
          </p:cNvPr>
          <p:cNvSpPr/>
          <p:nvPr/>
        </p:nvSpPr>
        <p:spPr>
          <a:xfrm>
            <a:off x="6538752" y="4114800"/>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sp>
        <p:nvSpPr>
          <p:cNvPr id="33" name="Rectangle 32">
            <a:extLst>
              <a:ext uri="{FF2B5EF4-FFF2-40B4-BE49-F238E27FC236}">
                <a16:creationId xmlns:a16="http://schemas.microsoft.com/office/drawing/2014/main" id="{BBA99E7E-399C-4B3E-BEA7-E6ACA66C71FD}"/>
              </a:ext>
            </a:extLst>
          </p:cNvPr>
          <p:cNvSpPr/>
          <p:nvPr/>
        </p:nvSpPr>
        <p:spPr>
          <a:xfrm>
            <a:off x="7220938" y="4147681"/>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3</a:t>
            </a:r>
          </a:p>
        </p:txBody>
      </p:sp>
      <p:sp>
        <p:nvSpPr>
          <p:cNvPr id="34" name="Rectangle 33">
            <a:extLst>
              <a:ext uri="{FF2B5EF4-FFF2-40B4-BE49-F238E27FC236}">
                <a16:creationId xmlns:a16="http://schemas.microsoft.com/office/drawing/2014/main" id="{224DCEC0-935F-4E61-98D5-005E044C0F4B}"/>
              </a:ext>
            </a:extLst>
          </p:cNvPr>
          <p:cNvSpPr/>
          <p:nvPr/>
        </p:nvSpPr>
        <p:spPr>
          <a:xfrm>
            <a:off x="7944310" y="4148559"/>
            <a:ext cx="51266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4</a:t>
            </a:r>
          </a:p>
        </p:txBody>
      </p:sp>
      <p:sp>
        <p:nvSpPr>
          <p:cNvPr id="37" name="Rectangle 36">
            <a:extLst>
              <a:ext uri="{FF2B5EF4-FFF2-40B4-BE49-F238E27FC236}">
                <a16:creationId xmlns:a16="http://schemas.microsoft.com/office/drawing/2014/main" id="{E3B7CE23-6A54-46BC-B7C7-B0792530A96B}"/>
              </a:ext>
            </a:extLst>
          </p:cNvPr>
          <p:cNvSpPr/>
          <p:nvPr/>
        </p:nvSpPr>
        <p:spPr>
          <a:xfrm>
            <a:off x="609393" y="6135583"/>
            <a:ext cx="2059451" cy="395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Graph</a:t>
            </a:r>
          </a:p>
        </p:txBody>
      </p:sp>
      <p:sp>
        <p:nvSpPr>
          <p:cNvPr id="38" name="Rectangle 37">
            <a:extLst>
              <a:ext uri="{FF2B5EF4-FFF2-40B4-BE49-F238E27FC236}">
                <a16:creationId xmlns:a16="http://schemas.microsoft.com/office/drawing/2014/main" id="{20D65B18-B226-4386-B69B-A505D91A3A25}"/>
              </a:ext>
            </a:extLst>
          </p:cNvPr>
          <p:cNvSpPr/>
          <p:nvPr/>
        </p:nvSpPr>
        <p:spPr>
          <a:xfrm>
            <a:off x="5616563" y="6400800"/>
            <a:ext cx="2059451" cy="395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Adjacency Matrix</a:t>
            </a:r>
          </a:p>
        </p:txBody>
      </p:sp>
    </p:spTree>
    <p:extLst>
      <p:ext uri="{BB962C8B-B14F-4D97-AF65-F5344CB8AC3E}">
        <p14:creationId xmlns:p14="http://schemas.microsoft.com/office/powerpoint/2010/main" val="114328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F6350A5-0B5D-435E-9885-A4EAD3170BBF}"/>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6DDF3E08-B30F-48D2-8841-C756296FFEF0}"/>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sp>
        <p:nvSpPr>
          <p:cNvPr id="6" name="Content Placeholder 2">
            <a:extLst>
              <a:ext uri="{FF2B5EF4-FFF2-40B4-BE49-F238E27FC236}">
                <a16:creationId xmlns:a16="http://schemas.microsoft.com/office/drawing/2014/main" id="{DC042FB9-843C-4080-BE8F-6BDCC4457D1F}"/>
              </a:ext>
            </a:extLst>
          </p:cNvPr>
          <p:cNvSpPr>
            <a:spLocks noGrp="1"/>
          </p:cNvSpPr>
          <p:nvPr>
            <p:ph idx="1"/>
          </p:nvPr>
        </p:nvSpPr>
        <p:spPr>
          <a:xfrm>
            <a:off x="297873" y="1166018"/>
            <a:ext cx="8617527" cy="4929982"/>
          </a:xfrm>
        </p:spPr>
        <p:txBody>
          <a:bodyPr>
            <a:normAutofit fontScale="85000" lnSpcReduction="10000"/>
          </a:bodyPr>
          <a:lstStyle/>
          <a:p>
            <a:pPr marL="0" indent="0" algn="just">
              <a:buNone/>
            </a:pPr>
            <a:r>
              <a:rPr lang="en-US" sz="2400" dirty="0">
                <a:solidFill>
                  <a:schemeClr val="dk1"/>
                </a:solidFill>
                <a:latin typeface="Times New Roman" pitchFamily="18" charset="0"/>
                <a:cs typeface="Times New Roman" pitchFamily="18" charset="0"/>
              </a:rPr>
              <a:t>The matrix is symmetric in case of undirected graph, while it may be asymmetric if the graph is directed. This matrix is also called as Boolean matrix or bit matrix.</a:t>
            </a:r>
          </a:p>
          <a:p>
            <a:pPr marL="0" indent="0" algn="just">
              <a:buNone/>
            </a:pPr>
            <a:endParaRPr lang="en-US" sz="2000" dirty="0">
              <a:solidFill>
                <a:schemeClr val="dk1"/>
              </a:solidFill>
              <a:latin typeface="Times New Roman" pitchFamily="18" charset="0"/>
              <a:cs typeface="Times New Roman" pitchFamily="18" charset="0"/>
            </a:endParaRPr>
          </a:p>
          <a:p>
            <a:pPr marL="0" indent="0" algn="just">
              <a:buNone/>
            </a:pPr>
            <a:endParaRPr lang="en-US" sz="2000" dirty="0">
              <a:solidFill>
                <a:schemeClr val="dk1"/>
              </a:solidFill>
              <a:latin typeface="Times New Roman" pitchFamily="18" charset="0"/>
              <a:cs typeface="Times New Roman" pitchFamily="18" charset="0"/>
            </a:endParaRPr>
          </a:p>
          <a:p>
            <a:pPr marL="0" indent="0" algn="just">
              <a:buNone/>
            </a:pPr>
            <a:endParaRPr lang="en-US" sz="2000" dirty="0">
              <a:solidFill>
                <a:schemeClr val="dk1"/>
              </a:solidFill>
              <a:latin typeface="Times New Roman" pitchFamily="18" charset="0"/>
              <a:cs typeface="Times New Roman" pitchFamily="18" charset="0"/>
            </a:endParaRPr>
          </a:p>
          <a:p>
            <a:pPr marL="0" indent="0" algn="just">
              <a:buNone/>
            </a:pPr>
            <a:endParaRPr lang="en-US" sz="2000" dirty="0">
              <a:solidFill>
                <a:schemeClr val="dk1"/>
              </a:solidFill>
              <a:latin typeface="Times New Roman" pitchFamily="18" charset="0"/>
              <a:cs typeface="Times New Roman" pitchFamily="18" charset="0"/>
            </a:endParaRPr>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r>
              <a:rPr lang="en-US" sz="2400" dirty="0">
                <a:solidFill>
                  <a:schemeClr val="dk1"/>
                </a:solidFill>
                <a:latin typeface="Times New Roman" pitchFamily="18" charset="0"/>
                <a:cs typeface="Times New Roman" pitchFamily="18" charset="0"/>
              </a:rPr>
              <a:t>In case of weighted graph, the entries are weights of the edges between the vertices. The adjacency matrix for a weighted graph is called as cost adjacency matrix. </a:t>
            </a:r>
          </a:p>
          <a:p>
            <a:pPr marL="0" indent="0" algn="l">
              <a:buNone/>
            </a:pPr>
            <a:endParaRPr lang="en-US" sz="2400" dirty="0">
              <a:solidFill>
                <a:schemeClr val="dk1"/>
              </a:solidFill>
              <a:latin typeface="Times New Roman" pitchFamily="18" charset="0"/>
              <a:cs typeface="Times New Roman" pitchFamily="18" charset="0"/>
            </a:endParaRPr>
          </a:p>
          <a:p>
            <a:pPr marL="0" indent="0" algn="just">
              <a:buNone/>
            </a:pPr>
            <a:endParaRPr lang="en-US" sz="2000" dirty="0">
              <a:solidFill>
                <a:schemeClr val="dk1"/>
              </a:solidFill>
              <a:latin typeface="Times New Roman" pitchFamily="18" charset="0"/>
              <a:cs typeface="Times New Roman" pitchFamily="18" charset="0"/>
            </a:endParaRPr>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r>
              <a:rPr lang="en-US" sz="2800" baseline="-25000" dirty="0">
                <a:solidFill>
                  <a:schemeClr val="dk1"/>
                </a:solidFill>
                <a:latin typeface="Times New Roman" panose="02020603050405020304" pitchFamily="18" charset="0"/>
                <a:cs typeface="Times New Roman" pitchFamily="18" charset="0"/>
              </a:rPr>
              <a:t>                  </a:t>
            </a:r>
          </a:p>
          <a:p>
            <a:pPr marL="0" indent="0" algn="l">
              <a:buNone/>
            </a:pPr>
            <a:endParaRPr lang="en-IN" sz="2400" dirty="0">
              <a:solidFill>
                <a:schemeClr val="dk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97A30508-BADB-40A8-8B0B-5635B4F7732A}"/>
              </a:ext>
            </a:extLst>
          </p:cNvPr>
          <p:cNvPicPr>
            <a:picLocks noChangeAspect="1"/>
          </p:cNvPicPr>
          <p:nvPr/>
        </p:nvPicPr>
        <p:blipFill rotWithShape="1">
          <a:blip r:embed="rId3">
            <a:clrChange>
              <a:clrFrom>
                <a:srgbClr val="FFFFFF"/>
              </a:clrFrom>
              <a:clrTo>
                <a:srgbClr val="FFFFFF">
                  <a:alpha val="0"/>
                </a:srgbClr>
              </a:clrTo>
            </a:clrChange>
          </a:blip>
          <a:srcRect r="67486"/>
          <a:stretch/>
        </p:blipFill>
        <p:spPr>
          <a:xfrm>
            <a:off x="1288473" y="1981200"/>
            <a:ext cx="2428875" cy="2530929"/>
          </a:xfrm>
          <a:prstGeom prst="rect">
            <a:avLst/>
          </a:prstGeom>
        </p:spPr>
      </p:pic>
      <p:pic>
        <p:nvPicPr>
          <p:cNvPr id="9" name="Picture 8">
            <a:extLst>
              <a:ext uri="{FF2B5EF4-FFF2-40B4-BE49-F238E27FC236}">
                <a16:creationId xmlns:a16="http://schemas.microsoft.com/office/drawing/2014/main" id="{9DA026AB-6F73-4118-A14B-DFB955C810D4}"/>
              </a:ext>
            </a:extLst>
          </p:cNvPr>
          <p:cNvPicPr>
            <a:picLocks noChangeAspect="1"/>
          </p:cNvPicPr>
          <p:nvPr/>
        </p:nvPicPr>
        <p:blipFill rotWithShape="1">
          <a:blip r:embed="rId3">
            <a:clrChange>
              <a:clrFrom>
                <a:srgbClr val="FFFFFF"/>
              </a:clrFrom>
              <a:clrTo>
                <a:srgbClr val="FFFFFF">
                  <a:alpha val="0"/>
                </a:srgbClr>
              </a:clrTo>
            </a:clrChange>
          </a:blip>
          <a:srcRect l="48088"/>
          <a:stretch/>
        </p:blipFill>
        <p:spPr>
          <a:xfrm>
            <a:off x="5074227" y="1754001"/>
            <a:ext cx="3323985" cy="2169337"/>
          </a:xfrm>
          <a:prstGeom prst="rect">
            <a:avLst/>
          </a:prstGeom>
        </p:spPr>
      </p:pic>
      <p:sp>
        <p:nvSpPr>
          <p:cNvPr id="10" name="Arrow: Right 9">
            <a:extLst>
              <a:ext uri="{FF2B5EF4-FFF2-40B4-BE49-F238E27FC236}">
                <a16:creationId xmlns:a16="http://schemas.microsoft.com/office/drawing/2014/main" id="{CF0DD95C-3166-4633-A55D-B989AE1C2F7A}"/>
              </a:ext>
            </a:extLst>
          </p:cNvPr>
          <p:cNvSpPr/>
          <p:nvPr/>
        </p:nvSpPr>
        <p:spPr>
          <a:xfrm>
            <a:off x="3879227" y="2438400"/>
            <a:ext cx="665063" cy="27016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016268A6-3CA9-4AC2-B396-5A2B173D6FD7}"/>
              </a:ext>
            </a:extLst>
          </p:cNvPr>
          <p:cNvPicPr>
            <a:picLocks noChangeAspect="1"/>
          </p:cNvPicPr>
          <p:nvPr/>
        </p:nvPicPr>
        <p:blipFill rotWithShape="1">
          <a:blip r:embed="rId4">
            <a:clrChange>
              <a:clrFrom>
                <a:srgbClr val="FFFFFF"/>
              </a:clrFrom>
              <a:clrTo>
                <a:srgbClr val="FFFFFF">
                  <a:alpha val="0"/>
                </a:srgbClr>
              </a:clrTo>
            </a:clrChange>
          </a:blip>
          <a:srcRect b="15350"/>
          <a:stretch/>
        </p:blipFill>
        <p:spPr>
          <a:xfrm>
            <a:off x="891866" y="4547004"/>
            <a:ext cx="3222087" cy="2049236"/>
          </a:xfrm>
          <a:prstGeom prst="rect">
            <a:avLst/>
          </a:prstGeom>
        </p:spPr>
      </p:pic>
      <p:sp>
        <p:nvSpPr>
          <p:cNvPr id="13" name="Arrow: Right 12">
            <a:extLst>
              <a:ext uri="{FF2B5EF4-FFF2-40B4-BE49-F238E27FC236}">
                <a16:creationId xmlns:a16="http://schemas.microsoft.com/office/drawing/2014/main" id="{9D6FEDE7-B878-456C-9333-DD0E1ACBF339}"/>
              </a:ext>
            </a:extLst>
          </p:cNvPr>
          <p:cNvSpPr/>
          <p:nvPr/>
        </p:nvSpPr>
        <p:spPr>
          <a:xfrm>
            <a:off x="4022968" y="5336095"/>
            <a:ext cx="665063" cy="27016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9AF14A14-8809-4FEC-8D46-8EE7529C54E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00441" y="4694225"/>
            <a:ext cx="3323984" cy="1881233"/>
          </a:xfrm>
          <a:prstGeom prst="rect">
            <a:avLst/>
          </a:prstGeom>
        </p:spPr>
      </p:pic>
    </p:spTree>
    <p:extLst>
      <p:ext uri="{BB962C8B-B14F-4D97-AF65-F5344CB8AC3E}">
        <p14:creationId xmlns:p14="http://schemas.microsoft.com/office/powerpoint/2010/main" val="100099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F6350A5-0B5D-435E-9885-A4EAD3170BBF}"/>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6DDF3E08-B30F-48D2-8841-C756296FFEF0}"/>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pic>
        <p:nvPicPr>
          <p:cNvPr id="3" name="Picture 2">
            <a:extLst>
              <a:ext uri="{FF2B5EF4-FFF2-40B4-BE49-F238E27FC236}">
                <a16:creationId xmlns:a16="http://schemas.microsoft.com/office/drawing/2014/main" id="{582C7813-3723-475A-8269-4B4F34BDCCF0}"/>
              </a:ext>
            </a:extLst>
          </p:cNvPr>
          <p:cNvPicPr>
            <a:picLocks noChangeAspect="1"/>
          </p:cNvPicPr>
          <p:nvPr/>
        </p:nvPicPr>
        <p:blipFill rotWithShape="1">
          <a:blip r:embed="rId3">
            <a:clrChange>
              <a:clrFrom>
                <a:srgbClr val="FFFFFF"/>
              </a:clrFrom>
              <a:clrTo>
                <a:srgbClr val="FFFFFF">
                  <a:alpha val="0"/>
                </a:srgbClr>
              </a:clrTo>
            </a:clrChange>
          </a:blip>
          <a:srcRect l="22500" t="36660" r="37500" b="29250"/>
          <a:stretch/>
        </p:blipFill>
        <p:spPr>
          <a:xfrm>
            <a:off x="1083368" y="1142999"/>
            <a:ext cx="6765232" cy="2949575"/>
          </a:xfrm>
          <a:prstGeom prst="rect">
            <a:avLst/>
          </a:prstGeom>
        </p:spPr>
      </p:pic>
      <p:sp>
        <p:nvSpPr>
          <p:cNvPr id="7" name="TextBox 6">
            <a:extLst>
              <a:ext uri="{FF2B5EF4-FFF2-40B4-BE49-F238E27FC236}">
                <a16:creationId xmlns:a16="http://schemas.microsoft.com/office/drawing/2014/main" id="{39982489-7768-4CCB-B247-20166E03F9A9}"/>
              </a:ext>
            </a:extLst>
          </p:cNvPr>
          <p:cNvSpPr txBox="1"/>
          <p:nvPr/>
        </p:nvSpPr>
        <p:spPr>
          <a:xfrm>
            <a:off x="297874" y="4105274"/>
            <a:ext cx="8312726" cy="2616101"/>
          </a:xfrm>
          <a:prstGeom prst="rect">
            <a:avLst/>
          </a:prstGeom>
          <a:noFill/>
        </p:spPr>
        <p:txBody>
          <a:bodyPr wrap="square">
            <a:spAutoFit/>
          </a:bodyPr>
          <a:lstStyle/>
          <a:p>
            <a:pPr algn="l"/>
            <a:r>
              <a:rPr lang="en-US" sz="1800" b="0" i="0" u="none" strike="noStrike" baseline="0" dirty="0">
                <a:latin typeface="TimesNewRomanPSMT"/>
              </a:rPr>
              <a:t>From the above examples, we can draw the following conclusions:</a:t>
            </a:r>
          </a:p>
          <a:p>
            <a:pPr marL="285750" indent="-285750" algn="l">
              <a:buFont typeface="Arial" panose="020B0604020202020204" pitchFamily="34" charset="0"/>
              <a:buChar char="•"/>
            </a:pPr>
            <a:r>
              <a:rPr lang="en-US" sz="1800" b="0" i="0" u="none" strike="noStrike" baseline="0" dirty="0">
                <a:latin typeface="MT-Symbol"/>
              </a:rPr>
              <a:t> </a:t>
            </a:r>
            <a:r>
              <a:rPr lang="en-US" sz="1800" b="0" i="0" u="none" strike="noStrike" baseline="0" dirty="0">
                <a:latin typeface="TimesNewRomanPSMT"/>
              </a:rPr>
              <a:t>For a simple graph (that has no loops), the adjacency matrix has 0s on the diagonal.</a:t>
            </a:r>
          </a:p>
          <a:p>
            <a:pPr marL="285750" indent="-285750" algn="l">
              <a:buFont typeface="Arial" panose="020B0604020202020204" pitchFamily="34" charset="0"/>
              <a:buChar char="•"/>
            </a:pPr>
            <a:r>
              <a:rPr lang="en-US" sz="1800" b="0" i="0" u="none" strike="noStrike" baseline="0" dirty="0">
                <a:latin typeface="MT-Symbol"/>
              </a:rPr>
              <a:t> </a:t>
            </a:r>
            <a:r>
              <a:rPr lang="en-US" sz="1800" b="0" i="0" u="none" strike="noStrike" baseline="0" dirty="0">
                <a:latin typeface="TimesNewRomanPSMT"/>
              </a:rPr>
              <a:t>The adjacency matrix of an undirected graph is symmetric.</a:t>
            </a:r>
          </a:p>
          <a:p>
            <a:pPr marL="285750" indent="-285750" algn="l">
              <a:buFont typeface="Arial" panose="020B0604020202020204" pitchFamily="34" charset="0"/>
              <a:buChar char="•"/>
            </a:pPr>
            <a:r>
              <a:rPr lang="en-US" sz="1800" b="0" i="0" u="none" strike="noStrike" baseline="0" dirty="0">
                <a:latin typeface="MT-Symbol"/>
              </a:rPr>
              <a:t> </a:t>
            </a:r>
            <a:r>
              <a:rPr lang="en-US" sz="1800" b="0" i="0" u="none" strike="noStrike" baseline="0" dirty="0">
                <a:latin typeface="TimesNewRomanPSMT"/>
              </a:rPr>
              <a:t>The memory use of an adjacency matrix is </a:t>
            </a:r>
            <a:r>
              <a:rPr lang="en-US" sz="1400" b="0" i="0" u="none" strike="noStrike" baseline="0" dirty="0">
                <a:latin typeface="Consolas" panose="020B0609020204030204" pitchFamily="49" charset="0"/>
              </a:rPr>
              <a:t>O(</a:t>
            </a:r>
            <a:r>
              <a:rPr lang="en-US" sz="1600" b="0" i="0" u="none" strike="noStrike" baseline="0" dirty="0">
                <a:latin typeface="Consolas" panose="020B0609020204030204" pitchFamily="49" charset="0"/>
              </a:rPr>
              <a:t>n</a:t>
            </a:r>
            <a:r>
              <a:rPr lang="en-US" sz="1200" b="0" i="0" u="none" strike="noStrike" baseline="0" dirty="0">
                <a:latin typeface="Consolas" panose="020B0609020204030204" pitchFamily="49" charset="0"/>
              </a:rPr>
              <a:t>2</a:t>
            </a:r>
            <a:r>
              <a:rPr lang="en-US" sz="1400" b="0" i="0" u="none" strike="noStrike" baseline="0" dirty="0">
                <a:latin typeface="Consolas" panose="020B0609020204030204" pitchFamily="49" charset="0"/>
              </a:rPr>
              <a:t>)</a:t>
            </a:r>
            <a:r>
              <a:rPr lang="en-US" sz="1800" b="0" i="0" u="none" strike="noStrike" baseline="0" dirty="0">
                <a:latin typeface="TimesNewRomanPSMT"/>
              </a:rPr>
              <a:t>, where </a:t>
            </a:r>
            <a:r>
              <a:rPr lang="en-US" sz="1400" b="0" i="0" u="none" strike="noStrike" baseline="0" dirty="0">
                <a:latin typeface="Consolas" panose="020B0609020204030204" pitchFamily="49" charset="0"/>
              </a:rPr>
              <a:t>n </a:t>
            </a:r>
            <a:r>
              <a:rPr lang="en-US" sz="1800" b="0" i="0" u="none" strike="noStrike" baseline="0" dirty="0">
                <a:latin typeface="TimesNewRomanPSMT"/>
              </a:rPr>
              <a:t>is the number of nodes in the graph.</a:t>
            </a:r>
          </a:p>
          <a:p>
            <a:pPr marL="285750" indent="-285750" algn="l">
              <a:buFont typeface="Arial" panose="020B0604020202020204" pitchFamily="34" charset="0"/>
              <a:buChar char="•"/>
            </a:pPr>
            <a:r>
              <a:rPr lang="en-US" sz="1800" b="0" i="0" u="none" strike="noStrike" baseline="0" dirty="0">
                <a:latin typeface="MT-Symbol"/>
              </a:rPr>
              <a:t> </a:t>
            </a:r>
            <a:r>
              <a:rPr lang="en-US" sz="1800" b="0" i="0" u="none" strike="noStrike" baseline="0" dirty="0">
                <a:latin typeface="TimesNewRomanPSMT"/>
              </a:rPr>
              <a:t>Number of 1s (or non-zero entries) in an adjacency matrix is equal to the number of edges </a:t>
            </a:r>
            <a:r>
              <a:rPr lang="en-IN" sz="1800" b="0" i="0" u="none" strike="noStrike" baseline="0" dirty="0">
                <a:latin typeface="TimesNewRomanPSMT"/>
              </a:rPr>
              <a:t>in the graph.</a:t>
            </a:r>
          </a:p>
          <a:p>
            <a:pPr marL="285750" indent="-285750" algn="l">
              <a:buFont typeface="Arial" panose="020B0604020202020204" pitchFamily="34" charset="0"/>
              <a:buChar char="•"/>
            </a:pPr>
            <a:r>
              <a:rPr lang="en-US" sz="1800" b="0" i="0" u="none" strike="noStrike" baseline="0" dirty="0">
                <a:latin typeface="MT-Symbol"/>
              </a:rPr>
              <a:t> </a:t>
            </a:r>
            <a:r>
              <a:rPr lang="en-US" sz="1800" b="0" i="0" u="none" strike="noStrike" baseline="0" dirty="0">
                <a:latin typeface="TimesNewRomanPSMT"/>
              </a:rPr>
              <a:t>The adjacency matrix for a weighted graph contains the weights of the edges connecting the </a:t>
            </a:r>
            <a:r>
              <a:rPr lang="en-IN" sz="1800" b="0" i="0" u="none" strike="noStrike" baseline="0" dirty="0">
                <a:latin typeface="TimesNewRomanPSMT"/>
              </a:rPr>
              <a:t>nodes.</a:t>
            </a:r>
            <a:endParaRPr lang="en-IN" dirty="0"/>
          </a:p>
        </p:txBody>
      </p:sp>
    </p:spTree>
    <p:extLst>
      <p:ext uri="{BB962C8B-B14F-4D97-AF65-F5344CB8AC3E}">
        <p14:creationId xmlns:p14="http://schemas.microsoft.com/office/powerpoint/2010/main" val="3041470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F6350A5-0B5D-435E-9885-A4EAD3170BBF}"/>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6DDF3E08-B30F-48D2-8841-C756296FFEF0}"/>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sp>
        <p:nvSpPr>
          <p:cNvPr id="6" name="Content Placeholder 2">
            <a:extLst>
              <a:ext uri="{FF2B5EF4-FFF2-40B4-BE49-F238E27FC236}">
                <a16:creationId xmlns:a16="http://schemas.microsoft.com/office/drawing/2014/main" id="{DC042FB9-843C-4080-BE8F-6BDCC4457D1F}"/>
              </a:ext>
            </a:extLst>
          </p:cNvPr>
          <p:cNvSpPr>
            <a:spLocks noGrp="1"/>
          </p:cNvSpPr>
          <p:nvPr>
            <p:ph idx="1"/>
          </p:nvPr>
        </p:nvSpPr>
        <p:spPr>
          <a:xfrm>
            <a:off x="297873" y="1166018"/>
            <a:ext cx="8617527" cy="5625660"/>
          </a:xfrm>
        </p:spPr>
        <p:txBody>
          <a:bodyPr>
            <a:normAutofit fontScale="55000" lnSpcReduction="20000"/>
          </a:bodyPr>
          <a:lstStyle/>
          <a:p>
            <a:pPr marL="0" indent="0" algn="just">
              <a:lnSpc>
                <a:spcPct val="120000"/>
              </a:lnSpc>
              <a:buNone/>
            </a:pPr>
            <a:r>
              <a:rPr lang="en-IN" sz="4500" u="sng" dirty="0">
                <a:solidFill>
                  <a:schemeClr val="dk1"/>
                </a:solidFill>
                <a:latin typeface="Times New Roman" pitchFamily="18" charset="0"/>
                <a:cs typeface="Times New Roman" pitchFamily="18" charset="0"/>
              </a:rPr>
              <a:t>Adjacency matrix:</a:t>
            </a:r>
          </a:p>
          <a:p>
            <a:pPr marL="0" indent="0">
              <a:buNone/>
            </a:pPr>
            <a:endParaRPr lang="en-IN" sz="2400" u="sng" dirty="0">
              <a:solidFill>
                <a:schemeClr val="dk1"/>
              </a:solidFill>
              <a:latin typeface="Times New Roman" pitchFamily="18" charset="0"/>
              <a:cs typeface="Times New Roman" pitchFamily="18" charset="0"/>
            </a:endParaRPr>
          </a:p>
          <a:p>
            <a:pPr marL="0" indent="0" algn="just">
              <a:lnSpc>
                <a:spcPct val="120000"/>
              </a:lnSpc>
              <a:buNone/>
            </a:pPr>
            <a:r>
              <a:rPr lang="en-US" sz="4400" dirty="0">
                <a:solidFill>
                  <a:schemeClr val="dk1"/>
                </a:solidFill>
                <a:latin typeface="Times New Roman" pitchFamily="18" charset="0"/>
                <a:cs typeface="Times New Roman" pitchFamily="18" charset="0"/>
              </a:rPr>
              <a:t>Pros:</a:t>
            </a:r>
          </a:p>
          <a:p>
            <a:pPr algn="just">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Easy to implement</a:t>
            </a:r>
          </a:p>
          <a:p>
            <a:pPr algn="just">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Removing an edge takes O(1) time</a:t>
            </a:r>
          </a:p>
          <a:p>
            <a:pPr algn="just">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Queries like whether there is an edge from vertex ‘u’ to vertex ‘v’ are efficient and can be done O(1)</a:t>
            </a:r>
          </a:p>
          <a:p>
            <a:pPr marL="0" indent="0" algn="l">
              <a:lnSpc>
                <a:spcPct val="120000"/>
              </a:lnSpc>
              <a:buNone/>
            </a:pPr>
            <a:r>
              <a:rPr lang="en-US" sz="4400" dirty="0">
                <a:solidFill>
                  <a:schemeClr val="dk1"/>
                </a:solidFill>
                <a:latin typeface="Times New Roman" pitchFamily="18" charset="0"/>
                <a:cs typeface="Times New Roman" pitchFamily="18" charset="0"/>
              </a:rPr>
              <a:t>Cons:      </a:t>
            </a:r>
          </a:p>
          <a:p>
            <a:pPr algn="l">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Consumes more space O(V^2)</a:t>
            </a:r>
          </a:p>
          <a:p>
            <a:pPr algn="l">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Adding a vertex is O(V^2) time</a:t>
            </a: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r>
              <a:rPr lang="en-US" sz="2800" baseline="-25000" dirty="0">
                <a:solidFill>
                  <a:schemeClr val="dk1"/>
                </a:solidFill>
                <a:latin typeface="Times New Roman" panose="02020603050405020304" pitchFamily="18" charset="0"/>
                <a:cs typeface="Times New Roman" pitchFamily="18" charset="0"/>
              </a:rPr>
              <a:t>                  </a:t>
            </a:r>
          </a:p>
          <a:p>
            <a:pPr marL="0" indent="0" algn="l">
              <a:buNone/>
            </a:pPr>
            <a:endParaRPr lang="en-IN" sz="2400" dirty="0">
              <a:solidFill>
                <a:schemeClr val="dk1"/>
              </a:solidFill>
              <a:latin typeface="Times New Roman" pitchFamily="18" charset="0"/>
              <a:cs typeface="Times New Roman" pitchFamily="18" charset="0"/>
            </a:endParaRPr>
          </a:p>
        </p:txBody>
      </p:sp>
    </p:spTree>
    <p:extLst>
      <p:ext uri="{BB962C8B-B14F-4D97-AF65-F5344CB8AC3E}">
        <p14:creationId xmlns:p14="http://schemas.microsoft.com/office/powerpoint/2010/main" val="2346696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3F904B6-9253-4D12-958A-8B7E553E82A7}"/>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F68AD0B7-F8C2-452A-B679-F0CC23E16721}"/>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sp>
        <p:nvSpPr>
          <p:cNvPr id="8" name="Content Placeholder 2">
            <a:extLst>
              <a:ext uri="{FF2B5EF4-FFF2-40B4-BE49-F238E27FC236}">
                <a16:creationId xmlns:a16="http://schemas.microsoft.com/office/drawing/2014/main" id="{BF2EA173-5E83-4C18-AB95-EF56C866230D}"/>
              </a:ext>
            </a:extLst>
          </p:cNvPr>
          <p:cNvSpPr>
            <a:spLocks noGrp="1"/>
          </p:cNvSpPr>
          <p:nvPr>
            <p:ph idx="1"/>
          </p:nvPr>
        </p:nvSpPr>
        <p:spPr>
          <a:xfrm>
            <a:off x="297873" y="1166018"/>
            <a:ext cx="8617527" cy="5597950"/>
          </a:xfrm>
        </p:spPr>
        <p:txBody>
          <a:bodyPr/>
          <a:lstStyle/>
          <a:p>
            <a:pPr marL="0" indent="0">
              <a:buNone/>
            </a:pPr>
            <a:r>
              <a:rPr lang="en-IN" sz="2800" u="sng" dirty="0">
                <a:solidFill>
                  <a:schemeClr val="dk1"/>
                </a:solidFill>
                <a:latin typeface="Times New Roman" pitchFamily="18" charset="0"/>
                <a:cs typeface="Times New Roman" pitchFamily="18" charset="0"/>
              </a:rPr>
              <a:t>Adjacency list:</a:t>
            </a:r>
          </a:p>
          <a:p>
            <a:pPr marL="0" indent="0" algn="just">
              <a:buNone/>
            </a:pPr>
            <a:r>
              <a:rPr lang="en-US" sz="2400" dirty="0">
                <a:solidFill>
                  <a:schemeClr val="dk1"/>
                </a:solidFill>
                <a:latin typeface="Times New Roman" pitchFamily="18" charset="0"/>
                <a:cs typeface="Times New Roman" pitchFamily="18" charset="0"/>
              </a:rPr>
              <a:t>In this representation, the n rows of the adjacency matrix are represented as n linked lists. An array Adj[1, 2, . . . . . n] of pointers where for 1 &lt; v &lt; n, Adj[v] points to a linked list containing the vertices which are adjacent to v (i.e. the vertices that can be reached from v by a single edge). If the edges have weights then these weights may also be stored in the linked list elements.</a:t>
            </a:r>
          </a:p>
          <a:p>
            <a:pPr marL="0" indent="0" algn="l">
              <a:buNone/>
            </a:pPr>
            <a:r>
              <a:rPr lang="en-US" sz="2400" dirty="0">
                <a:solidFill>
                  <a:schemeClr val="dk1"/>
                </a:solidFill>
                <a:latin typeface="Times New Roman" pitchFamily="18" charset="0"/>
                <a:cs typeface="Times New Roman" pitchFamily="18" charset="0"/>
              </a:rPr>
              <a:t>      </a:t>
            </a:r>
            <a:r>
              <a:rPr lang="en-US" sz="1800" dirty="0">
                <a:effectLst/>
                <a:latin typeface="Times New Roman" panose="02020603050405020304" pitchFamily="18" charset="0"/>
                <a:ea typeface="Calibri" panose="020F0502020204030204" pitchFamily="34" charset="0"/>
              </a:rPr>
              <a:t> </a:t>
            </a:r>
            <a:r>
              <a:rPr lang="en-US" sz="2800" baseline="-25000" dirty="0">
                <a:effectLst/>
                <a:latin typeface="Times New Roman" panose="02020603050405020304" pitchFamily="18" charset="0"/>
                <a:ea typeface="Calibri" panose="020F0502020204030204" pitchFamily="34" charset="0"/>
              </a:rPr>
              <a:t> </a:t>
            </a:r>
          </a:p>
          <a:p>
            <a:pPr marL="0" indent="0" algn="l">
              <a:buNone/>
            </a:pPr>
            <a:r>
              <a:rPr lang="en-US" sz="2800" baseline="-25000" dirty="0">
                <a:solidFill>
                  <a:schemeClr val="dk1"/>
                </a:solidFill>
                <a:latin typeface="Times New Roman" panose="02020603050405020304" pitchFamily="18" charset="0"/>
                <a:cs typeface="Times New Roman" pitchFamily="18" charset="0"/>
              </a:rPr>
              <a:t>                  </a:t>
            </a:r>
          </a:p>
          <a:p>
            <a:pPr marL="0" indent="0" algn="l">
              <a:buNone/>
            </a:pPr>
            <a:endParaRPr lang="en-IN" sz="2400" dirty="0">
              <a:solidFill>
                <a:schemeClr val="dk1"/>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EC0C9259-EC4D-47D2-B922-C24E7CB20474}"/>
              </a:ext>
            </a:extLst>
          </p:cNvPr>
          <p:cNvGrpSpPr/>
          <p:nvPr/>
        </p:nvGrpSpPr>
        <p:grpSpPr>
          <a:xfrm>
            <a:off x="609393" y="4456728"/>
            <a:ext cx="2829639" cy="1486872"/>
            <a:chOff x="990600" y="4578927"/>
            <a:chExt cx="3352800" cy="2251363"/>
          </a:xfrm>
        </p:grpSpPr>
        <p:grpSp>
          <p:nvGrpSpPr>
            <p:cNvPr id="10" name="Group 9">
              <a:extLst>
                <a:ext uri="{FF2B5EF4-FFF2-40B4-BE49-F238E27FC236}">
                  <a16:creationId xmlns:a16="http://schemas.microsoft.com/office/drawing/2014/main" id="{E128D8E8-0E2F-48C7-8550-3A1501E42EE6}"/>
                </a:ext>
              </a:extLst>
            </p:cNvPr>
            <p:cNvGrpSpPr/>
            <p:nvPr/>
          </p:nvGrpSpPr>
          <p:grpSpPr>
            <a:xfrm>
              <a:off x="990600" y="4578927"/>
              <a:ext cx="3352800" cy="2251363"/>
              <a:chOff x="914400" y="3962400"/>
              <a:chExt cx="4244104" cy="2502828"/>
            </a:xfrm>
          </p:grpSpPr>
          <p:grpSp>
            <p:nvGrpSpPr>
              <p:cNvPr id="18" name="Group 17">
                <a:extLst>
                  <a:ext uri="{FF2B5EF4-FFF2-40B4-BE49-F238E27FC236}">
                    <a16:creationId xmlns:a16="http://schemas.microsoft.com/office/drawing/2014/main" id="{C1071914-E664-4337-A7CA-20FF6561FB5B}"/>
                  </a:ext>
                </a:extLst>
              </p:cNvPr>
              <p:cNvGrpSpPr/>
              <p:nvPr/>
            </p:nvGrpSpPr>
            <p:grpSpPr>
              <a:xfrm>
                <a:off x="914400" y="3962400"/>
                <a:ext cx="2927682" cy="2502828"/>
                <a:chOff x="2743200" y="3423453"/>
                <a:chExt cx="2927682" cy="2502828"/>
              </a:xfrm>
            </p:grpSpPr>
            <p:sp>
              <p:nvSpPr>
                <p:cNvPr id="20" name="Oval 19">
                  <a:extLst>
                    <a:ext uri="{FF2B5EF4-FFF2-40B4-BE49-F238E27FC236}">
                      <a16:creationId xmlns:a16="http://schemas.microsoft.com/office/drawing/2014/main" id="{7938C185-32A5-439F-8736-69FAF8AFB1AC}"/>
                    </a:ext>
                  </a:extLst>
                </p:cNvPr>
                <p:cNvSpPr/>
                <p:nvPr/>
              </p:nvSpPr>
              <p:spPr>
                <a:xfrm>
                  <a:off x="5219871" y="344665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a:t>
                  </a:r>
                </a:p>
              </p:txBody>
            </p:sp>
            <p:sp>
              <p:nvSpPr>
                <p:cNvPr id="21" name="Oval 20">
                  <a:extLst>
                    <a:ext uri="{FF2B5EF4-FFF2-40B4-BE49-F238E27FC236}">
                      <a16:creationId xmlns:a16="http://schemas.microsoft.com/office/drawing/2014/main" id="{C159091F-EA1D-4987-8D01-8519A6707D3F}"/>
                    </a:ext>
                  </a:extLst>
                </p:cNvPr>
                <p:cNvSpPr/>
                <p:nvPr/>
              </p:nvSpPr>
              <p:spPr>
                <a:xfrm>
                  <a:off x="2743200" y="55140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4</a:t>
                  </a:r>
                </a:p>
              </p:txBody>
            </p:sp>
            <p:sp>
              <p:nvSpPr>
                <p:cNvPr id="22" name="Oval 21">
                  <a:extLst>
                    <a:ext uri="{FF2B5EF4-FFF2-40B4-BE49-F238E27FC236}">
                      <a16:creationId xmlns:a16="http://schemas.microsoft.com/office/drawing/2014/main" id="{FBCA9BF4-22B4-4C95-9BB0-6433328FB7BF}"/>
                    </a:ext>
                  </a:extLst>
                </p:cNvPr>
                <p:cNvSpPr/>
                <p:nvPr/>
              </p:nvSpPr>
              <p:spPr>
                <a:xfrm>
                  <a:off x="2743200" y="34234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0</a:t>
                  </a:r>
                </a:p>
              </p:txBody>
            </p:sp>
            <p:sp>
              <p:nvSpPr>
                <p:cNvPr id="23" name="Oval 22">
                  <a:extLst>
                    <a:ext uri="{FF2B5EF4-FFF2-40B4-BE49-F238E27FC236}">
                      <a16:creationId xmlns:a16="http://schemas.microsoft.com/office/drawing/2014/main" id="{BD0E77F2-9F08-47E2-841A-7A983D267AB2}"/>
                    </a:ext>
                  </a:extLst>
                </p:cNvPr>
                <p:cNvSpPr/>
                <p:nvPr/>
              </p:nvSpPr>
              <p:spPr>
                <a:xfrm>
                  <a:off x="5219873" y="55140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3</a:t>
                  </a:r>
                </a:p>
              </p:txBody>
            </p:sp>
          </p:grpSp>
          <p:sp>
            <p:nvSpPr>
              <p:cNvPr id="19" name="Oval 18">
                <a:extLst>
                  <a:ext uri="{FF2B5EF4-FFF2-40B4-BE49-F238E27FC236}">
                    <a16:creationId xmlns:a16="http://schemas.microsoft.com/office/drawing/2014/main" id="{D429B7B1-CDBE-4022-94E1-13DFC491B54D}"/>
                  </a:ext>
                </a:extLst>
              </p:cNvPr>
              <p:cNvSpPr/>
              <p:nvPr/>
            </p:nvSpPr>
            <p:spPr>
              <a:xfrm>
                <a:off x="4707495" y="5007709"/>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grpSp>
        <p:cxnSp>
          <p:nvCxnSpPr>
            <p:cNvPr id="11" name="Straight Connector 10">
              <a:extLst>
                <a:ext uri="{FF2B5EF4-FFF2-40B4-BE49-F238E27FC236}">
                  <a16:creationId xmlns:a16="http://schemas.microsoft.com/office/drawing/2014/main" id="{FAE28CC8-8B88-4E77-9EFC-61526F002054}"/>
                </a:ext>
              </a:extLst>
            </p:cNvPr>
            <p:cNvCxnSpPr>
              <a:stCxn id="22" idx="6"/>
            </p:cNvCxnSpPr>
            <p:nvPr/>
          </p:nvCxnSpPr>
          <p:spPr>
            <a:xfrm>
              <a:off x="1346893" y="4764323"/>
              <a:ext cx="160025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C0A8747-2147-4515-A348-300153AFD4E7}"/>
                </a:ext>
              </a:extLst>
            </p:cNvPr>
            <p:cNvCxnSpPr>
              <a:cxnSpLocks/>
              <a:endCxn id="23" idx="0"/>
            </p:cNvCxnSpPr>
            <p:nvPr/>
          </p:nvCxnSpPr>
          <p:spPr>
            <a:xfrm>
              <a:off x="3111828" y="4949615"/>
              <a:ext cx="13465" cy="150988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9A96D9-477E-4F65-B5F3-27CF93CAE9F0}"/>
                </a:ext>
              </a:extLst>
            </p:cNvPr>
            <p:cNvCxnSpPr>
              <a:stCxn id="20" idx="3"/>
              <a:endCxn id="21" idx="7"/>
            </p:cNvCxnSpPr>
            <p:nvPr/>
          </p:nvCxnSpPr>
          <p:spPr>
            <a:xfrm flipH="1">
              <a:off x="1294715" y="4916292"/>
              <a:ext cx="1704609" cy="159750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48CD050-3FCF-4F73-8FEA-DDB7B687DC16}"/>
                </a:ext>
              </a:extLst>
            </p:cNvPr>
            <p:cNvCxnSpPr>
              <a:stCxn id="22" idx="4"/>
              <a:endCxn id="21" idx="0"/>
            </p:cNvCxnSpPr>
            <p:nvPr/>
          </p:nvCxnSpPr>
          <p:spPr>
            <a:xfrm>
              <a:off x="1168747" y="4949719"/>
              <a:ext cx="0" cy="15097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31D1639-2AC3-41C8-B0B1-B9221E1883A9}"/>
                </a:ext>
              </a:extLst>
            </p:cNvPr>
            <p:cNvCxnSpPr>
              <a:stCxn id="21" idx="6"/>
              <a:endCxn id="23" idx="2"/>
            </p:cNvCxnSpPr>
            <p:nvPr/>
          </p:nvCxnSpPr>
          <p:spPr>
            <a:xfrm>
              <a:off x="1346893" y="6644894"/>
              <a:ext cx="160025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006BD59-C47C-402F-A41E-95F533CD8214}"/>
                </a:ext>
              </a:extLst>
            </p:cNvPr>
            <p:cNvCxnSpPr>
              <a:stCxn id="20" idx="5"/>
              <a:endCxn id="19" idx="1"/>
            </p:cNvCxnSpPr>
            <p:nvPr/>
          </p:nvCxnSpPr>
          <p:spPr>
            <a:xfrm>
              <a:off x="3251261" y="4916292"/>
              <a:ext cx="788024" cy="6572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03C4AB0-F9C9-48E9-B081-8D4212CDF0EB}"/>
                </a:ext>
              </a:extLst>
            </p:cNvPr>
            <p:cNvCxnSpPr>
              <a:cxnSpLocks/>
              <a:stCxn id="23" idx="7"/>
              <a:endCxn id="19" idx="3"/>
            </p:cNvCxnSpPr>
            <p:nvPr/>
          </p:nvCxnSpPr>
          <p:spPr>
            <a:xfrm flipV="1">
              <a:off x="3251262" y="5835702"/>
              <a:ext cx="788023" cy="6780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 name="Arrow: Right 5">
            <a:extLst>
              <a:ext uri="{FF2B5EF4-FFF2-40B4-BE49-F238E27FC236}">
                <a16:creationId xmlns:a16="http://schemas.microsoft.com/office/drawing/2014/main" id="{17EB5061-5F47-4167-80F2-2FE5BE4D88B2}"/>
              </a:ext>
            </a:extLst>
          </p:cNvPr>
          <p:cNvSpPr/>
          <p:nvPr/>
        </p:nvSpPr>
        <p:spPr>
          <a:xfrm>
            <a:off x="3796020" y="5043786"/>
            <a:ext cx="665063" cy="228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8BD735B-795B-4863-A2DF-A3563632FA7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76508" y="4150175"/>
            <a:ext cx="4419600" cy="2503677"/>
          </a:xfrm>
          <a:prstGeom prst="rect">
            <a:avLst/>
          </a:prstGeom>
        </p:spPr>
      </p:pic>
      <p:sp>
        <p:nvSpPr>
          <p:cNvPr id="7" name="Rectangle 6">
            <a:extLst>
              <a:ext uri="{FF2B5EF4-FFF2-40B4-BE49-F238E27FC236}">
                <a16:creationId xmlns:a16="http://schemas.microsoft.com/office/drawing/2014/main" id="{67406A8B-6D2B-417F-B112-AEFD8344AE90}"/>
              </a:ext>
            </a:extLst>
          </p:cNvPr>
          <p:cNvSpPr/>
          <p:nvPr/>
        </p:nvSpPr>
        <p:spPr>
          <a:xfrm>
            <a:off x="609393" y="6135583"/>
            <a:ext cx="2059451" cy="395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Graph</a:t>
            </a:r>
          </a:p>
        </p:txBody>
      </p:sp>
      <p:sp>
        <p:nvSpPr>
          <p:cNvPr id="35" name="Rectangle 34">
            <a:extLst>
              <a:ext uri="{FF2B5EF4-FFF2-40B4-BE49-F238E27FC236}">
                <a16:creationId xmlns:a16="http://schemas.microsoft.com/office/drawing/2014/main" id="{D89C07CD-DC1C-4C22-84B3-7ABC9249FAFC}"/>
              </a:ext>
            </a:extLst>
          </p:cNvPr>
          <p:cNvSpPr/>
          <p:nvPr/>
        </p:nvSpPr>
        <p:spPr>
          <a:xfrm>
            <a:off x="5638800" y="6368375"/>
            <a:ext cx="2059451" cy="395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Adjacency List</a:t>
            </a:r>
          </a:p>
        </p:txBody>
      </p:sp>
    </p:spTree>
    <p:extLst>
      <p:ext uri="{BB962C8B-B14F-4D97-AF65-F5344CB8AC3E}">
        <p14:creationId xmlns:p14="http://schemas.microsoft.com/office/powerpoint/2010/main" val="1282298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6FEE39A-3D6F-4B9E-B315-3CECB51D30F0}"/>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1F0EACDD-EFE9-46D1-B199-D62646E4BC75}"/>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pic>
        <p:nvPicPr>
          <p:cNvPr id="11" name="Picture 10">
            <a:extLst>
              <a:ext uri="{FF2B5EF4-FFF2-40B4-BE49-F238E27FC236}">
                <a16:creationId xmlns:a16="http://schemas.microsoft.com/office/drawing/2014/main" id="{A8C016DC-FE6D-402E-A229-4483EBE991FC}"/>
              </a:ext>
            </a:extLst>
          </p:cNvPr>
          <p:cNvPicPr>
            <a:picLocks noChangeAspect="1"/>
          </p:cNvPicPr>
          <p:nvPr/>
        </p:nvPicPr>
        <p:blipFill rotWithShape="1">
          <a:blip r:embed="rId3">
            <a:clrChange>
              <a:clrFrom>
                <a:srgbClr val="FFFFFF"/>
              </a:clrFrom>
              <a:clrTo>
                <a:srgbClr val="FFFFFF">
                  <a:alpha val="0"/>
                </a:srgbClr>
              </a:clrTo>
            </a:clrChange>
          </a:blip>
          <a:srcRect r="20821" b="66129"/>
          <a:stretch/>
        </p:blipFill>
        <p:spPr>
          <a:xfrm>
            <a:off x="0" y="1219200"/>
            <a:ext cx="3740727" cy="1600200"/>
          </a:xfrm>
          <a:prstGeom prst="rect">
            <a:avLst/>
          </a:prstGeom>
        </p:spPr>
      </p:pic>
      <p:pic>
        <p:nvPicPr>
          <p:cNvPr id="12" name="Picture 11">
            <a:extLst>
              <a:ext uri="{FF2B5EF4-FFF2-40B4-BE49-F238E27FC236}">
                <a16:creationId xmlns:a16="http://schemas.microsoft.com/office/drawing/2014/main" id="{2A495F5A-1B6E-44E1-83DD-04EEE9DB4DEA}"/>
              </a:ext>
            </a:extLst>
          </p:cNvPr>
          <p:cNvPicPr>
            <a:picLocks noChangeAspect="1"/>
          </p:cNvPicPr>
          <p:nvPr/>
        </p:nvPicPr>
        <p:blipFill rotWithShape="1">
          <a:blip r:embed="rId3">
            <a:clrChange>
              <a:clrFrom>
                <a:srgbClr val="FFFFFF"/>
              </a:clrFrom>
              <a:clrTo>
                <a:srgbClr val="FFFFFF">
                  <a:alpha val="0"/>
                </a:srgbClr>
              </a:clrTo>
            </a:clrChange>
          </a:blip>
          <a:srcRect t="30645"/>
          <a:stretch/>
        </p:blipFill>
        <p:spPr>
          <a:xfrm>
            <a:off x="-152400" y="2826327"/>
            <a:ext cx="4724400" cy="3810000"/>
          </a:xfrm>
          <a:prstGeom prst="rect">
            <a:avLst/>
          </a:prstGeom>
        </p:spPr>
      </p:pic>
      <p:sp>
        <p:nvSpPr>
          <p:cNvPr id="15" name="TextBox 14">
            <a:extLst>
              <a:ext uri="{FF2B5EF4-FFF2-40B4-BE49-F238E27FC236}">
                <a16:creationId xmlns:a16="http://schemas.microsoft.com/office/drawing/2014/main" id="{4BCA9687-0284-4F27-82BF-229F6DDD28B2}"/>
              </a:ext>
            </a:extLst>
          </p:cNvPr>
          <p:cNvSpPr txBox="1"/>
          <p:nvPr/>
        </p:nvSpPr>
        <p:spPr>
          <a:xfrm>
            <a:off x="4191001" y="1184564"/>
            <a:ext cx="4655126" cy="5601533"/>
          </a:xfrm>
          <a:prstGeom prst="rect">
            <a:avLst/>
          </a:prstGeom>
          <a:noFill/>
        </p:spPr>
        <p:txBody>
          <a:bodyPr wrap="square">
            <a:spAutoFit/>
          </a:bodyPr>
          <a:lstStyle/>
          <a:p>
            <a:pPr algn="just"/>
            <a:r>
              <a:rPr lang="en-US" sz="2000" b="0" i="0" u="none" strike="noStrike" baseline="0" dirty="0">
                <a:latin typeface="TimesNewRomanPSMT"/>
              </a:rPr>
              <a:t>Adding new nodes in  graph </a:t>
            </a:r>
            <a:r>
              <a:rPr lang="en-US" sz="2000" b="0" i="0" u="none" strike="noStrike" baseline="0" dirty="0">
                <a:latin typeface="Consolas" panose="020B0609020204030204" pitchFamily="49" charset="0"/>
              </a:rPr>
              <a:t>G </a:t>
            </a:r>
            <a:r>
              <a:rPr lang="en-US" sz="2000" b="0" i="0" u="none" strike="noStrike" baseline="0" dirty="0">
                <a:latin typeface="TimesNewRomanPSMT"/>
              </a:rPr>
              <a:t>is easy and straightforward when </a:t>
            </a:r>
            <a:r>
              <a:rPr lang="en-US" sz="2000" b="0" i="0" u="none" strike="noStrike" baseline="0" dirty="0">
                <a:latin typeface="Consolas" panose="020B0609020204030204" pitchFamily="49" charset="0"/>
              </a:rPr>
              <a:t>G </a:t>
            </a:r>
            <a:r>
              <a:rPr lang="en-US" sz="2000" b="0" i="0" u="none" strike="noStrike" baseline="0" dirty="0">
                <a:latin typeface="TimesNewRomanPSMT"/>
              </a:rPr>
              <a:t>is represented using an adjacency list. Adding new nodes in an adjacency matrix is a difficult task, as the size of the matrix needs to be changed and existing nodes may have to be </a:t>
            </a:r>
            <a:r>
              <a:rPr lang="en-IN" sz="2000" b="0" i="0" u="none" strike="noStrike" baseline="0" dirty="0">
                <a:latin typeface="TimesNewRomanPSMT"/>
              </a:rPr>
              <a:t>reordered.</a:t>
            </a:r>
          </a:p>
          <a:p>
            <a:pPr algn="just"/>
            <a:r>
              <a:rPr lang="en-US" sz="2000" b="0" i="0" u="none" strike="noStrike" baseline="0" dirty="0">
                <a:latin typeface="TimesNewRomanPSMT"/>
              </a:rPr>
              <a:t>Consider the graph G and see how its adjacency list is stored in the memory. For a directed graph, the sum of the lengths of all adjacency lists is equal to the number of edges in </a:t>
            </a:r>
            <a:r>
              <a:rPr lang="en-US" sz="1600" b="0" i="0" u="none" strike="noStrike" baseline="0" dirty="0">
                <a:latin typeface="Consolas" panose="020B0609020204030204" pitchFamily="49" charset="0"/>
              </a:rPr>
              <a:t>G</a:t>
            </a:r>
            <a:r>
              <a:rPr lang="en-US" sz="2000" b="0" i="0" u="none" strike="noStrike" baseline="0" dirty="0">
                <a:latin typeface="TimesNewRomanPSMT"/>
              </a:rPr>
              <a:t>. However, for an undirected graph, the sum of the lengths of all adjacency lists is equal to twice the number of edges in </a:t>
            </a:r>
            <a:r>
              <a:rPr lang="en-US" sz="1600" b="0" i="0" u="none" strike="noStrike" baseline="0" dirty="0">
                <a:latin typeface="Consolas" panose="020B0609020204030204" pitchFamily="49" charset="0"/>
              </a:rPr>
              <a:t>G </a:t>
            </a:r>
            <a:r>
              <a:rPr lang="en-US" sz="2000" b="0" i="0" u="none" strike="noStrike" baseline="0" dirty="0">
                <a:latin typeface="TimesNewRomanPSMT"/>
              </a:rPr>
              <a:t>because an edge </a:t>
            </a:r>
            <a:r>
              <a:rPr lang="en-US" sz="1600" b="0" i="0" u="none" strike="noStrike" baseline="0" dirty="0">
                <a:latin typeface="Consolas" panose="020B0609020204030204" pitchFamily="49" charset="0"/>
              </a:rPr>
              <a:t>(u, v) </a:t>
            </a:r>
            <a:r>
              <a:rPr lang="en-US" sz="2000" b="0" i="0" u="none" strike="noStrike" baseline="0" dirty="0">
                <a:latin typeface="TimesNewRomanPSMT"/>
              </a:rPr>
              <a:t>means an edge from node </a:t>
            </a:r>
            <a:r>
              <a:rPr lang="en-US" sz="1600" b="0" i="0" u="none" strike="noStrike" baseline="0" dirty="0">
                <a:latin typeface="Consolas" panose="020B0609020204030204" pitchFamily="49" charset="0"/>
              </a:rPr>
              <a:t>u </a:t>
            </a:r>
            <a:r>
              <a:rPr lang="en-US" sz="2000" b="0" i="0" u="none" strike="noStrike" baseline="0" dirty="0">
                <a:latin typeface="TimesNewRomanPSMT"/>
              </a:rPr>
              <a:t>to </a:t>
            </a:r>
            <a:r>
              <a:rPr lang="en-US" sz="1600" b="0" i="0" u="none" strike="noStrike" baseline="0" dirty="0">
                <a:latin typeface="Consolas" panose="020B0609020204030204" pitchFamily="49" charset="0"/>
              </a:rPr>
              <a:t>v </a:t>
            </a:r>
            <a:r>
              <a:rPr lang="en-US" sz="2000" b="0" i="0" u="none" strike="noStrike" baseline="0" dirty="0">
                <a:latin typeface="TimesNewRomanPSMT"/>
              </a:rPr>
              <a:t>as well as an edge from </a:t>
            </a:r>
            <a:r>
              <a:rPr lang="en-US" sz="1600" b="0" i="0" u="none" strike="noStrike" baseline="0" dirty="0">
                <a:latin typeface="Consolas" panose="020B0609020204030204" pitchFamily="49" charset="0"/>
              </a:rPr>
              <a:t>v </a:t>
            </a:r>
            <a:r>
              <a:rPr lang="en-US" sz="2000" b="0" i="0" u="none" strike="noStrike" baseline="0" dirty="0">
                <a:latin typeface="TimesNewRomanPSMT"/>
              </a:rPr>
              <a:t>to </a:t>
            </a:r>
            <a:r>
              <a:rPr lang="en-US" sz="1600" b="0" i="0" u="none" strike="noStrike" baseline="0" dirty="0">
                <a:latin typeface="Consolas" panose="020B0609020204030204" pitchFamily="49" charset="0"/>
              </a:rPr>
              <a:t>u</a:t>
            </a:r>
            <a:r>
              <a:rPr lang="en-US" sz="2000" b="0" i="0" u="none" strike="noStrike" baseline="0" dirty="0">
                <a:latin typeface="TimesNewRomanPSMT"/>
              </a:rPr>
              <a:t>. Adjacency lists can also be modified to store weighted graphs. </a:t>
            </a:r>
            <a:endParaRPr lang="en-IN" sz="2000" dirty="0"/>
          </a:p>
        </p:txBody>
      </p:sp>
    </p:spTree>
    <p:extLst>
      <p:ext uri="{BB962C8B-B14F-4D97-AF65-F5344CB8AC3E}">
        <p14:creationId xmlns:p14="http://schemas.microsoft.com/office/powerpoint/2010/main" val="3257811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F6350A5-0B5D-435E-9885-A4EAD3170BBF}"/>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6DDF3E08-B30F-48D2-8841-C756296FFEF0}"/>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4400" b="1" dirty="0">
                <a:latin typeface="Times New Roman" pitchFamily="18" charset="0"/>
                <a:cs typeface="Times New Roman" pitchFamily="18" charset="0"/>
              </a:rPr>
              <a:t>Representations of Graphs	</a:t>
            </a:r>
          </a:p>
        </p:txBody>
      </p:sp>
      <p:sp>
        <p:nvSpPr>
          <p:cNvPr id="6" name="Content Placeholder 2">
            <a:extLst>
              <a:ext uri="{FF2B5EF4-FFF2-40B4-BE49-F238E27FC236}">
                <a16:creationId xmlns:a16="http://schemas.microsoft.com/office/drawing/2014/main" id="{DC042FB9-843C-4080-BE8F-6BDCC4457D1F}"/>
              </a:ext>
            </a:extLst>
          </p:cNvPr>
          <p:cNvSpPr>
            <a:spLocks noGrp="1"/>
          </p:cNvSpPr>
          <p:nvPr>
            <p:ph idx="1"/>
          </p:nvPr>
        </p:nvSpPr>
        <p:spPr>
          <a:xfrm>
            <a:off x="297873" y="1166018"/>
            <a:ext cx="8617527" cy="5625660"/>
          </a:xfrm>
        </p:spPr>
        <p:txBody>
          <a:bodyPr>
            <a:normAutofit fontScale="62500" lnSpcReduction="20000"/>
          </a:bodyPr>
          <a:lstStyle/>
          <a:p>
            <a:pPr marL="0" indent="0" algn="just">
              <a:lnSpc>
                <a:spcPct val="120000"/>
              </a:lnSpc>
              <a:buNone/>
            </a:pPr>
            <a:r>
              <a:rPr lang="en-IN" sz="4500" u="sng" dirty="0">
                <a:solidFill>
                  <a:schemeClr val="dk1"/>
                </a:solidFill>
                <a:latin typeface="Times New Roman" pitchFamily="18" charset="0"/>
                <a:cs typeface="Times New Roman" pitchFamily="18" charset="0"/>
              </a:rPr>
              <a:t>Adjacency list:</a:t>
            </a:r>
          </a:p>
          <a:p>
            <a:pPr marL="0" indent="0">
              <a:buNone/>
            </a:pPr>
            <a:endParaRPr lang="en-IN" sz="2400" u="sng" dirty="0">
              <a:solidFill>
                <a:schemeClr val="dk1"/>
              </a:solidFill>
              <a:latin typeface="Times New Roman" pitchFamily="18" charset="0"/>
              <a:cs typeface="Times New Roman" pitchFamily="18" charset="0"/>
            </a:endParaRPr>
          </a:p>
          <a:p>
            <a:pPr marL="0" indent="0" algn="just">
              <a:lnSpc>
                <a:spcPct val="120000"/>
              </a:lnSpc>
              <a:buNone/>
            </a:pPr>
            <a:r>
              <a:rPr lang="en-US" sz="4400" dirty="0">
                <a:solidFill>
                  <a:schemeClr val="dk1"/>
                </a:solidFill>
                <a:latin typeface="Times New Roman" pitchFamily="18" charset="0"/>
                <a:cs typeface="Times New Roman" pitchFamily="18" charset="0"/>
              </a:rPr>
              <a:t>Pros:</a:t>
            </a:r>
          </a:p>
          <a:p>
            <a:pPr algn="just">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Saves space O(|v|+|E|), worst case O(V^2)</a:t>
            </a:r>
          </a:p>
          <a:p>
            <a:pPr algn="just">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Adding a vertex is easy</a:t>
            </a:r>
          </a:p>
          <a:p>
            <a:pPr marL="0" indent="0" algn="l">
              <a:lnSpc>
                <a:spcPct val="120000"/>
              </a:lnSpc>
              <a:buNone/>
            </a:pPr>
            <a:r>
              <a:rPr lang="en-US" sz="4400" dirty="0">
                <a:solidFill>
                  <a:schemeClr val="dk1"/>
                </a:solidFill>
                <a:latin typeface="Times New Roman" pitchFamily="18" charset="0"/>
                <a:cs typeface="Times New Roman" pitchFamily="18" charset="0"/>
              </a:rPr>
              <a:t>Cons:   </a:t>
            </a:r>
          </a:p>
          <a:p>
            <a:pPr>
              <a:lnSpc>
                <a:spcPct val="120000"/>
              </a:lnSpc>
              <a:buFont typeface="Wingdings" panose="05000000000000000000" pitchFamily="2" charset="2"/>
              <a:buChar char="Ø"/>
            </a:pPr>
            <a:r>
              <a:rPr lang="en-US" sz="4400" dirty="0">
                <a:solidFill>
                  <a:schemeClr val="dk1"/>
                </a:solidFill>
                <a:latin typeface="Times New Roman" pitchFamily="18" charset="0"/>
                <a:cs typeface="Times New Roman" pitchFamily="18" charset="0"/>
              </a:rPr>
              <a:t>Queries like whether there is an edge from vertex ‘u’ to vertex ‘v’ are not efficient and can be done O(V)</a:t>
            </a:r>
          </a:p>
          <a:p>
            <a:pPr marL="0" indent="0" algn="l">
              <a:lnSpc>
                <a:spcPct val="120000"/>
              </a:lnSpc>
              <a:buNone/>
            </a:pPr>
            <a:r>
              <a:rPr lang="en-US" sz="4400" dirty="0">
                <a:solidFill>
                  <a:schemeClr val="dk1"/>
                </a:solidFill>
                <a:latin typeface="Times New Roman" pitchFamily="18" charset="0"/>
                <a:cs typeface="Times New Roman" pitchFamily="18" charset="0"/>
              </a:rPr>
              <a:t>   </a:t>
            </a:r>
          </a:p>
          <a:p>
            <a:pPr marL="0" indent="0" algn="just">
              <a:buNone/>
            </a:pP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just">
              <a:buNone/>
            </a:pPr>
            <a:endParaRPr lang="en-US" sz="2400" dirty="0">
              <a:solidFill>
                <a:schemeClr val="dk1"/>
              </a:solidFill>
              <a:latin typeface="Times New Roman" pitchFamily="18" charset="0"/>
              <a:cs typeface="Times New Roman" pitchFamily="18" charset="0"/>
            </a:endParaRPr>
          </a:p>
          <a:p>
            <a:pPr marL="0" indent="0" algn="l">
              <a:buNone/>
            </a:pPr>
            <a:endParaRPr lang="en-US" sz="2400" dirty="0">
              <a:solidFill>
                <a:schemeClr val="dk1"/>
              </a:solidFill>
              <a:latin typeface="Times New Roman" pitchFamily="18" charset="0"/>
              <a:cs typeface="Times New Roman" pitchFamily="18" charset="0"/>
            </a:endParaRPr>
          </a:p>
          <a:p>
            <a:pPr marL="0" indent="0" algn="l">
              <a:buNone/>
            </a:pPr>
            <a:r>
              <a:rPr lang="en-US" sz="2800" baseline="-25000" dirty="0">
                <a:solidFill>
                  <a:schemeClr val="dk1"/>
                </a:solidFill>
                <a:latin typeface="Times New Roman" panose="02020603050405020304" pitchFamily="18" charset="0"/>
                <a:cs typeface="Times New Roman" pitchFamily="18" charset="0"/>
              </a:rPr>
              <a:t>                  </a:t>
            </a:r>
          </a:p>
          <a:p>
            <a:pPr marL="0" indent="0" algn="l">
              <a:buNone/>
            </a:pPr>
            <a:endParaRPr lang="en-IN" sz="2400" dirty="0">
              <a:solidFill>
                <a:schemeClr val="dk1"/>
              </a:solidFill>
              <a:latin typeface="Times New Roman" pitchFamily="18" charset="0"/>
              <a:cs typeface="Times New Roman" pitchFamily="18" charset="0"/>
            </a:endParaRPr>
          </a:p>
        </p:txBody>
      </p:sp>
    </p:spTree>
    <p:extLst>
      <p:ext uri="{BB962C8B-B14F-4D97-AF65-F5344CB8AC3E}">
        <p14:creationId xmlns:p14="http://schemas.microsoft.com/office/powerpoint/2010/main" val="237171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9DC1489-5A66-494B-BEE0-1C93E7682665}"/>
              </a:ext>
            </a:extLst>
          </p:cNvPr>
          <p:cNvPicPr>
            <a:picLocks noChangeAspect="1" noChangeArrowheads="1"/>
          </p:cNvPicPr>
          <p:nvPr/>
        </p:nvPicPr>
        <p:blipFill>
          <a:blip r:embed="rId2"/>
          <a:srcRect/>
          <a:stretch>
            <a:fillRect/>
          </a:stretch>
        </p:blipFill>
        <p:spPr bwMode="auto">
          <a:xfrm>
            <a:off x="297873" y="6632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45ACDE03-DE15-4875-BC80-CD25D351FB5A}"/>
              </a:ext>
            </a:extLst>
          </p:cNvPr>
          <p:cNvSpPr txBox="1"/>
          <p:nvPr/>
        </p:nvSpPr>
        <p:spPr>
          <a:xfrm>
            <a:off x="1302327" y="-79573"/>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4400" b="1" dirty="0">
                <a:latin typeface="Times New Roman" pitchFamily="18" charset="0"/>
                <a:cs typeface="Times New Roman" pitchFamily="18" charset="0"/>
              </a:rPr>
              <a:t>Graph Traversals	</a:t>
            </a:r>
          </a:p>
        </p:txBody>
      </p:sp>
      <p:sp>
        <p:nvSpPr>
          <p:cNvPr id="7" name="TextBox 6">
            <a:extLst>
              <a:ext uri="{FF2B5EF4-FFF2-40B4-BE49-F238E27FC236}">
                <a16:creationId xmlns:a16="http://schemas.microsoft.com/office/drawing/2014/main" id="{F668B370-BC15-4815-AB57-A972AFDD7897}"/>
              </a:ext>
            </a:extLst>
          </p:cNvPr>
          <p:cNvSpPr txBox="1"/>
          <p:nvPr/>
        </p:nvSpPr>
        <p:spPr>
          <a:xfrm>
            <a:off x="263237" y="1219200"/>
            <a:ext cx="8548254" cy="2554545"/>
          </a:xfrm>
          <a:prstGeom prst="rect">
            <a:avLst/>
          </a:prstGeom>
          <a:noFill/>
        </p:spPr>
        <p:txBody>
          <a:bodyPr wrap="square">
            <a:spAutoFit/>
          </a:bodyPr>
          <a:lstStyle/>
          <a:p>
            <a:pPr algn="l"/>
            <a:r>
              <a:rPr lang="en-US" sz="2000" b="0" i="0" u="none" strike="noStrike" baseline="0" dirty="0">
                <a:latin typeface="TimesNewRomanPSMT"/>
              </a:rPr>
              <a:t>By traversing a graph, we mean the method </a:t>
            </a:r>
            <a:r>
              <a:rPr lang="en-US" sz="2000" b="0" i="0" u="none" strike="noStrike" baseline="0" dirty="0">
                <a:latin typeface="Times New Roman" panose="02020603050405020304" pitchFamily="18" charset="0"/>
                <a:cs typeface="Times New Roman" panose="02020603050405020304" pitchFamily="18" charset="0"/>
              </a:rPr>
              <a:t>of</a:t>
            </a:r>
            <a:r>
              <a:rPr lang="en-US" sz="2000" b="0" i="0" u="none" strike="noStrike" baseline="0" dirty="0">
                <a:latin typeface="TimesNewRomanPSMT"/>
              </a:rPr>
              <a:t> examining the nodes and edges of the graph. There are two standard methods of graph traversal, </a:t>
            </a:r>
            <a:r>
              <a:rPr lang="en-IN" sz="2000" dirty="0">
                <a:latin typeface="TimesNewRomanPSMT"/>
              </a:rPr>
              <a:t>They are:</a:t>
            </a:r>
          </a:p>
          <a:p>
            <a:pPr marL="1163638" indent="-342900" algn="l">
              <a:buFont typeface="Arial" panose="020B0604020202020204" pitchFamily="34" charset="0"/>
              <a:buChar char="•"/>
            </a:pPr>
            <a:r>
              <a:rPr lang="en-IN" sz="2000" dirty="0">
                <a:latin typeface="TimesNewRomanPSMT"/>
              </a:rPr>
              <a:t>Breadth First Search(BFS)</a:t>
            </a:r>
          </a:p>
          <a:p>
            <a:pPr marL="1163638" indent="-342900" algn="l">
              <a:buFont typeface="Arial" panose="020B0604020202020204" pitchFamily="34" charset="0"/>
              <a:buChar char="•"/>
            </a:pPr>
            <a:r>
              <a:rPr lang="en-IN" sz="2000" dirty="0">
                <a:latin typeface="TimesNewRomanPSMT"/>
              </a:rPr>
              <a:t>Depth Frist Search(DFS)</a:t>
            </a:r>
          </a:p>
          <a:p>
            <a:pPr algn="l"/>
            <a:r>
              <a:rPr lang="en-US" sz="2000" dirty="0">
                <a:latin typeface="TimesNewRomanPSMT"/>
              </a:rPr>
              <a:t>The BFS will use a queue as an auxiliary structure to hold nodes for future processing and the DFS will use a STACK.</a:t>
            </a:r>
          </a:p>
          <a:p>
            <a:pPr algn="l"/>
            <a:r>
              <a:rPr lang="en-US" sz="2000" dirty="0">
                <a:latin typeface="TimesNewRomanPSMT"/>
              </a:rPr>
              <a:t>During the execution of these algorithms, each node N of G will be in one of three</a:t>
            </a:r>
          </a:p>
          <a:p>
            <a:pPr algn="l"/>
            <a:r>
              <a:rPr lang="en-US" sz="2000" dirty="0">
                <a:latin typeface="TimesNewRomanPSMT"/>
              </a:rPr>
              <a:t>states, called the status of N, as follows:</a:t>
            </a:r>
            <a:endParaRPr lang="en-IN" sz="2000" dirty="0">
              <a:latin typeface="TimesNewRomanPSMT"/>
            </a:endParaRPr>
          </a:p>
        </p:txBody>
      </p:sp>
      <p:pic>
        <p:nvPicPr>
          <p:cNvPr id="11" name="Picture 10">
            <a:extLst>
              <a:ext uri="{FF2B5EF4-FFF2-40B4-BE49-F238E27FC236}">
                <a16:creationId xmlns:a16="http://schemas.microsoft.com/office/drawing/2014/main" id="{1BB18FC3-FE91-404B-A98C-FD0EDB23A86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3237" y="4093732"/>
            <a:ext cx="8271353" cy="2554545"/>
          </a:xfrm>
          <a:prstGeom prst="rect">
            <a:avLst/>
          </a:prstGeom>
        </p:spPr>
      </p:pic>
    </p:spTree>
    <p:extLst>
      <p:ext uri="{BB962C8B-B14F-4D97-AF65-F5344CB8AC3E}">
        <p14:creationId xmlns:p14="http://schemas.microsoft.com/office/powerpoint/2010/main" val="3784116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C316F86-8D44-4328-8BAE-CC212A75B8DF}"/>
              </a:ext>
            </a:extLst>
          </p:cNvPr>
          <p:cNvPicPr>
            <a:picLocks noChangeAspect="1" noChangeArrowheads="1"/>
          </p:cNvPicPr>
          <p:nvPr/>
        </p:nvPicPr>
        <p:blipFill>
          <a:blip r:embed="rId2"/>
          <a:srcRect/>
          <a:stretch>
            <a:fillRect/>
          </a:stretch>
        </p:blipFill>
        <p:spPr bwMode="auto">
          <a:xfrm>
            <a:off x="297873" y="90055"/>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B31E9722-FD0C-4CC4-800E-7619756BCFD3}"/>
              </a:ext>
            </a:extLst>
          </p:cNvPr>
          <p:cNvSpPr txBox="1"/>
          <p:nvPr/>
        </p:nvSpPr>
        <p:spPr>
          <a:xfrm>
            <a:off x="1302327" y="-55840"/>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4400" b="1" dirty="0">
                <a:latin typeface="Times New Roman" pitchFamily="18" charset="0"/>
                <a:cs typeface="Times New Roman" pitchFamily="18" charset="0"/>
              </a:rPr>
              <a:t>Breadth First Search	</a:t>
            </a:r>
          </a:p>
        </p:txBody>
      </p:sp>
      <p:sp>
        <p:nvSpPr>
          <p:cNvPr id="7" name="TextBox 6">
            <a:extLst>
              <a:ext uri="{FF2B5EF4-FFF2-40B4-BE49-F238E27FC236}">
                <a16:creationId xmlns:a16="http://schemas.microsoft.com/office/drawing/2014/main" id="{F5255AD8-C99B-4623-8FF3-21719F1092B8}"/>
              </a:ext>
            </a:extLst>
          </p:cNvPr>
          <p:cNvSpPr txBox="1"/>
          <p:nvPr/>
        </p:nvSpPr>
        <p:spPr>
          <a:xfrm>
            <a:off x="124690" y="990600"/>
            <a:ext cx="8866910" cy="5940088"/>
          </a:xfrm>
          <a:prstGeom prst="rect">
            <a:avLst/>
          </a:prstGeom>
          <a:noFill/>
        </p:spPr>
        <p:txBody>
          <a:bodyPr wrap="square">
            <a:spAutoFit/>
          </a:bodyPr>
          <a:lstStyle/>
          <a:p>
            <a:pPr algn="l"/>
            <a:r>
              <a:rPr lang="en-US" sz="2000" dirty="0">
                <a:latin typeface="TimesNewRomanPSMT"/>
              </a:rPr>
              <a:t>The general idea behind a breadth first traversal beginning at a starting node A is as</a:t>
            </a:r>
          </a:p>
          <a:p>
            <a:pPr algn="just"/>
            <a:r>
              <a:rPr lang="en-US" sz="2000" dirty="0">
                <a:latin typeface="TimesNewRomanPSMT"/>
              </a:rPr>
              <a:t>follows. </a:t>
            </a:r>
          </a:p>
          <a:p>
            <a:pPr algn="just"/>
            <a:r>
              <a:rPr lang="en-US" sz="2000" dirty="0">
                <a:latin typeface="TimesNewRomanPSMT"/>
              </a:rPr>
              <a:t>	First we examine the starting node A. Then we examine all the neighbors of A. Then we examine all the neighbors of neighbors of A. And so on. We need to keep track of the neighbors of a node, and we need to guarantee that no node is processed more than once. This is accomplished by using a QUEUE to hold nodes that are waiting to be processed, and by using a field STATUS that tells us the current status of any node.</a:t>
            </a:r>
          </a:p>
          <a:p>
            <a:pPr algn="l"/>
            <a:r>
              <a:rPr lang="en-US" sz="2000" b="1" dirty="0">
                <a:latin typeface="TimesNewRomanPSMT"/>
              </a:rPr>
              <a:t>Breadth first traversal algorithm on graph G is as follows:</a:t>
            </a:r>
          </a:p>
          <a:p>
            <a:pPr algn="l"/>
            <a:r>
              <a:rPr lang="en-US" sz="2000" dirty="0">
                <a:latin typeface="TimesNewRomanPSMT"/>
              </a:rPr>
              <a:t>This algorithm executes a BFS on graph G beginning at a starting node A.</a:t>
            </a:r>
          </a:p>
          <a:p>
            <a:pPr algn="l"/>
            <a:r>
              <a:rPr lang="en-US" sz="2000" dirty="0">
                <a:latin typeface="TimesNewRomanPSMT"/>
              </a:rPr>
              <a:t>    Initialize all nodes to the ready state (STATUS = 1).</a:t>
            </a:r>
          </a:p>
          <a:p>
            <a:pPr marL="457200" indent="-457200" algn="l">
              <a:buAutoNum type="arabicPeriod"/>
            </a:pPr>
            <a:r>
              <a:rPr lang="en-US" sz="2000" dirty="0">
                <a:latin typeface="TimesNewRomanPSMT"/>
              </a:rPr>
              <a:t>Put the starting node A in QUEUE and change its status to the waiting </a:t>
            </a:r>
            <a:r>
              <a:rPr lang="en-IN" sz="2000" dirty="0">
                <a:latin typeface="TimesNewRomanPSMT"/>
              </a:rPr>
              <a:t>state   </a:t>
            </a:r>
          </a:p>
          <a:p>
            <a:pPr algn="l"/>
            <a:r>
              <a:rPr lang="en-IN" sz="2000" dirty="0">
                <a:latin typeface="TimesNewRomanPSMT"/>
              </a:rPr>
              <a:t>      (STATUS = 2).</a:t>
            </a:r>
          </a:p>
          <a:p>
            <a:pPr algn="l"/>
            <a:r>
              <a:rPr lang="en-US" sz="2000" dirty="0">
                <a:latin typeface="TimesNewRomanPSMT"/>
              </a:rPr>
              <a:t>2. Repeat the following steps until QUEUE is empty:</a:t>
            </a:r>
          </a:p>
          <a:p>
            <a:pPr algn="l"/>
            <a:r>
              <a:rPr lang="en-US" sz="2000" dirty="0">
                <a:latin typeface="TimesNewRomanPSMT"/>
              </a:rPr>
              <a:t>       a. Remove the front node N of QUEUE. Process N and change the status of N   </a:t>
            </a:r>
          </a:p>
          <a:p>
            <a:pPr algn="l"/>
            <a:r>
              <a:rPr lang="en-US" sz="2000" dirty="0">
                <a:latin typeface="TimesNewRomanPSMT"/>
              </a:rPr>
              <a:t>           to the processed state (STATUS = 3).</a:t>
            </a:r>
          </a:p>
          <a:p>
            <a:pPr algn="l"/>
            <a:r>
              <a:rPr lang="en-US" sz="2000" dirty="0">
                <a:latin typeface="TimesNewRomanPSMT"/>
              </a:rPr>
              <a:t>        b. Add to the rear of QUEUE all the neighbors of N that are in the ready state               </a:t>
            </a:r>
          </a:p>
          <a:p>
            <a:pPr algn="l"/>
            <a:r>
              <a:rPr lang="en-US" sz="2000" dirty="0">
                <a:latin typeface="TimesNewRomanPSMT"/>
              </a:rPr>
              <a:t>            (STATUS = 1), and change their status to the waiting </a:t>
            </a:r>
            <a:r>
              <a:rPr lang="en-IN" sz="2000" dirty="0">
                <a:latin typeface="TimesNewRomanPSMT"/>
              </a:rPr>
              <a:t>state (STATUS = 2).</a:t>
            </a:r>
          </a:p>
          <a:p>
            <a:pPr algn="l"/>
            <a:r>
              <a:rPr lang="en-IN" sz="2000" dirty="0">
                <a:latin typeface="TimesNewRomanPSMT"/>
              </a:rPr>
              <a:t>3. Exit.</a:t>
            </a:r>
          </a:p>
        </p:txBody>
      </p:sp>
    </p:spTree>
    <p:extLst>
      <p:ext uri="{BB962C8B-B14F-4D97-AF65-F5344CB8AC3E}">
        <p14:creationId xmlns:p14="http://schemas.microsoft.com/office/powerpoint/2010/main" val="69479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3DA10-F90E-4E79-AD07-825CA3FD199B}"/>
              </a:ext>
            </a:extLst>
          </p:cNvPr>
          <p:cNvSpPr>
            <a:spLocks noGrp="1"/>
          </p:cNvSpPr>
          <p:nvPr>
            <p:ph idx="1"/>
          </p:nvPr>
        </p:nvSpPr>
        <p:spPr>
          <a:xfrm>
            <a:off x="297873" y="1166018"/>
            <a:ext cx="8686800" cy="5463382"/>
          </a:xfrm>
        </p:spPr>
        <p:txBody>
          <a:bodyPr>
            <a:normAutofit/>
          </a:bodyPr>
          <a:lstStyle/>
          <a:p>
            <a:pPr marL="0" indent="0" algn="l">
              <a:buNone/>
            </a:pPr>
            <a:r>
              <a:rPr lang="en-IN" sz="2400" b="1" dirty="0">
                <a:solidFill>
                  <a:schemeClr val="tx1"/>
                </a:solidFill>
                <a:latin typeface="TimesNewRomanPSMT"/>
              </a:rPr>
              <a:t>Example 1: </a:t>
            </a:r>
            <a:r>
              <a:rPr lang="en-US" sz="2000" dirty="0">
                <a:solidFill>
                  <a:schemeClr val="tx1"/>
                </a:solidFill>
                <a:latin typeface="TimesNewRomanPSMT"/>
              </a:rPr>
              <a:t>Consider the graph shown below. Traverse the graph shown below in breadth first order and depth first order.</a:t>
            </a:r>
            <a:endParaRPr lang="en-IN" sz="2000" dirty="0">
              <a:solidFill>
                <a:schemeClr val="tx1"/>
              </a:solidFill>
              <a:latin typeface="TimesNewRomanPSMT"/>
            </a:endParaRPr>
          </a:p>
        </p:txBody>
      </p:sp>
      <p:pic>
        <p:nvPicPr>
          <p:cNvPr id="4" name="Picture 2">
            <a:extLst>
              <a:ext uri="{FF2B5EF4-FFF2-40B4-BE49-F238E27FC236}">
                <a16:creationId xmlns:a16="http://schemas.microsoft.com/office/drawing/2014/main" id="{D92E80F3-CBC8-47C5-BC50-8916595F22BC}"/>
              </a:ext>
            </a:extLst>
          </p:cNvPr>
          <p:cNvPicPr>
            <a:picLocks noChangeAspect="1" noChangeArrowheads="1"/>
          </p:cNvPicPr>
          <p:nvPr/>
        </p:nvPicPr>
        <p:blipFill>
          <a:blip r:embed="rId2"/>
          <a:srcRect/>
          <a:stretch>
            <a:fillRect/>
          </a:stretch>
        </p:blipFill>
        <p:spPr bwMode="auto">
          <a:xfrm>
            <a:off x="297873" y="90055"/>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1DA57BC9-158A-433D-947B-CC76131EA6BA}"/>
              </a:ext>
            </a:extLst>
          </p:cNvPr>
          <p:cNvSpPr txBox="1"/>
          <p:nvPr/>
        </p:nvSpPr>
        <p:spPr>
          <a:xfrm>
            <a:off x="1302327" y="-55840"/>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4400" b="1" dirty="0">
                <a:latin typeface="Times New Roman" pitchFamily="18" charset="0"/>
                <a:cs typeface="Times New Roman" pitchFamily="18" charset="0"/>
              </a:rPr>
              <a:t>Breadth First Search	</a:t>
            </a:r>
          </a:p>
        </p:txBody>
      </p:sp>
      <p:pic>
        <p:nvPicPr>
          <p:cNvPr id="6" name="Picture 5">
            <a:extLst>
              <a:ext uri="{FF2B5EF4-FFF2-40B4-BE49-F238E27FC236}">
                <a16:creationId xmlns:a16="http://schemas.microsoft.com/office/drawing/2014/main" id="{4DBBEF7D-9CAB-429F-932B-4062BC8B8078}"/>
              </a:ext>
            </a:extLst>
          </p:cNvPr>
          <p:cNvPicPr>
            <a:picLocks noChangeAspect="1"/>
          </p:cNvPicPr>
          <p:nvPr/>
        </p:nvPicPr>
        <p:blipFill rotWithShape="1">
          <a:blip r:embed="rId3">
            <a:clrChange>
              <a:clrFrom>
                <a:srgbClr val="FFFFFF"/>
              </a:clrFrom>
              <a:clrTo>
                <a:srgbClr val="FFFFFF">
                  <a:alpha val="0"/>
                </a:srgbClr>
              </a:clrTo>
            </a:clrChange>
          </a:blip>
          <a:srcRect l="20000" t="45552" r="27500" b="8499"/>
          <a:stretch/>
        </p:blipFill>
        <p:spPr>
          <a:xfrm>
            <a:off x="704999" y="2057400"/>
            <a:ext cx="7734002" cy="3805620"/>
          </a:xfrm>
          <a:prstGeom prst="rect">
            <a:avLst/>
          </a:prstGeom>
        </p:spPr>
      </p:pic>
    </p:spTree>
    <p:extLst>
      <p:ext uri="{BB962C8B-B14F-4D97-AF65-F5344CB8AC3E}">
        <p14:creationId xmlns:p14="http://schemas.microsoft.com/office/powerpoint/2010/main" val="253199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C21399E-EB39-4CD4-971E-3B8D7A0E9168}"/>
              </a:ext>
            </a:extLst>
          </p:cNvPr>
          <p:cNvPicPr>
            <a:picLocks noChangeAspect="1" noChangeArrowheads="1"/>
          </p:cNvPicPr>
          <p:nvPr/>
        </p:nvPicPr>
        <p:blipFill>
          <a:blip r:embed="rId2"/>
          <a:srcRect/>
          <a:stretch>
            <a:fillRect/>
          </a:stretch>
        </p:blipFill>
        <p:spPr bwMode="auto">
          <a:xfrm>
            <a:off x="228600" y="76200"/>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45F048B0-67C6-40AD-945A-9D4A759E16B5}"/>
              </a:ext>
            </a:extLst>
          </p:cNvPr>
          <p:cNvSpPr txBox="1"/>
          <p:nvPr/>
        </p:nvSpPr>
        <p:spPr>
          <a:xfrm>
            <a:off x="1191491" y="181981"/>
            <a:ext cx="8686800" cy="808619"/>
          </a:xfrm>
          <a:prstGeom prst="rect">
            <a:avLst/>
          </a:prstGeom>
          <a:noFill/>
        </p:spPr>
        <p:txBody>
          <a:bodyPr wrap="square" rtlCol="0">
            <a:spAutoFit/>
          </a:bodyPr>
          <a:lstStyle/>
          <a:p>
            <a:pPr>
              <a:lnSpc>
                <a:spcPct val="115000"/>
              </a:lnSpc>
              <a:spcAft>
                <a:spcPts val="1000"/>
              </a:spcAft>
            </a:pPr>
            <a:r>
              <a:rPr lang="en-US" sz="4400" b="1" dirty="0">
                <a:latin typeface="Times New Roman" pitchFamily="18" charset="0"/>
                <a:cs typeface="Times New Roman" pitchFamily="18" charset="0"/>
              </a:rPr>
              <a:t>Difference  b/w Tree and Graph</a:t>
            </a:r>
            <a:endParaRPr lang="en-IN" sz="4400" b="1" dirty="0">
              <a:latin typeface="Times New Roman" pitchFamily="18" charset="0"/>
              <a:cs typeface="Times New Roman" pitchFamily="18" charset="0"/>
            </a:endParaRPr>
          </a:p>
        </p:txBody>
      </p:sp>
      <p:graphicFrame>
        <p:nvGraphicFramePr>
          <p:cNvPr id="8" name="Table 8">
            <a:extLst>
              <a:ext uri="{FF2B5EF4-FFF2-40B4-BE49-F238E27FC236}">
                <a16:creationId xmlns:a16="http://schemas.microsoft.com/office/drawing/2014/main" id="{628865A1-1F31-48B5-9AB3-F6EDE360DE1D}"/>
              </a:ext>
            </a:extLst>
          </p:cNvPr>
          <p:cNvGraphicFramePr>
            <a:graphicFrameLocks noGrp="1"/>
          </p:cNvGraphicFramePr>
          <p:nvPr>
            <p:extLst>
              <p:ext uri="{D42A27DB-BD31-4B8C-83A1-F6EECF244321}">
                <p14:modId xmlns:p14="http://schemas.microsoft.com/office/powerpoint/2010/main" val="179236510"/>
              </p:ext>
            </p:extLst>
          </p:nvPr>
        </p:nvGraphicFramePr>
        <p:xfrm>
          <a:off x="381000" y="1397000"/>
          <a:ext cx="8686800" cy="4955269"/>
        </p:xfrm>
        <a:graphic>
          <a:graphicData uri="http://schemas.openxmlformats.org/drawingml/2006/table">
            <a:tbl>
              <a:tblPr firstRow="1" bandRow="1">
                <a:tableStyleId>{2D5ABB26-0587-4C30-8999-92F81FD0307C}</a:tableStyleId>
              </a:tblPr>
              <a:tblGrid>
                <a:gridCol w="4343400">
                  <a:extLst>
                    <a:ext uri="{9D8B030D-6E8A-4147-A177-3AD203B41FA5}">
                      <a16:colId xmlns:a16="http://schemas.microsoft.com/office/drawing/2014/main" val="2774697911"/>
                    </a:ext>
                  </a:extLst>
                </a:gridCol>
                <a:gridCol w="4343400">
                  <a:extLst>
                    <a:ext uri="{9D8B030D-6E8A-4147-A177-3AD203B41FA5}">
                      <a16:colId xmlns:a16="http://schemas.microsoft.com/office/drawing/2014/main" val="2992881465"/>
                    </a:ext>
                  </a:extLst>
                </a:gridCol>
              </a:tblGrid>
              <a:tr h="595086">
                <a:tc>
                  <a:txBody>
                    <a:bodyPr/>
                    <a:lstStyle/>
                    <a:p>
                      <a:pPr algn="ctr">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Graph</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US" sz="2400" b="1" u="none" dirty="0">
                          <a:effectLst/>
                          <a:latin typeface="Times New Roman" panose="02020603050405020304" pitchFamily="18" charset="0"/>
                          <a:ea typeface="Calibri" panose="020F0502020204030204" pitchFamily="34" charset="0"/>
                          <a:cs typeface="Times New Roman" panose="02020603050405020304" pitchFamily="18" charset="0"/>
                        </a:rPr>
                        <a:t>Tree</a:t>
                      </a:r>
                      <a:endParaRPr lang="en-IN" sz="1600" b="1"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152212"/>
                  </a:ext>
                </a:extLst>
              </a:tr>
              <a:tr h="595086">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Graph is a non linear data structure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Tree is also called as a non linear data Structure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129306"/>
                  </a:ext>
                </a:extLst>
              </a:tr>
              <a:tr h="595086">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 collection of vertices and Edges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 collection of nodes and edges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829939"/>
                  </a:ext>
                </a:extLst>
              </a:tr>
              <a:tr h="595086">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case , Each node can have any no.of edges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General Tree consists of nodes having any number of child nodes. In case of binary tree it has atmost 2 edges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021280"/>
                  </a:ext>
                </a:extLst>
              </a:tr>
              <a:tr h="595086">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no unique node called Root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unique node called Root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464070"/>
                  </a:ext>
                </a:extLst>
              </a:tr>
              <a:tr h="595086">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chance of having Cycles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no chance of having cycles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450842"/>
                  </a:ext>
                </a:extLst>
              </a:tr>
              <a:tr h="595086">
                <a:tc>
                  <a:txBody>
                    <a:bodyPr/>
                    <a:lstStyle/>
                    <a:p>
                      <a:pPr>
                        <a:lnSpc>
                          <a:spcPct val="115000"/>
                        </a:lnSpc>
                        <a:spcAft>
                          <a:spcPts val="1000"/>
                        </a:spcAft>
                        <a:tabLst>
                          <a:tab pos="371475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Applications:-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Graphs are used to find shortest path in networking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tabLst>
                          <a:tab pos="371475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tabLst>
                          <a:tab pos="3714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Used for game tree algorithm and decision tree algorithm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163038"/>
                  </a:ext>
                </a:extLst>
              </a:tr>
            </a:tbl>
          </a:graphicData>
        </a:graphic>
      </p:graphicFrame>
    </p:spTree>
    <p:extLst>
      <p:ext uri="{BB962C8B-B14F-4D97-AF65-F5344CB8AC3E}">
        <p14:creationId xmlns:p14="http://schemas.microsoft.com/office/powerpoint/2010/main" val="1455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92E22F-FEEA-430E-B8FA-AD99CEFD20D4}"/>
              </a:ext>
            </a:extLst>
          </p:cNvPr>
          <p:cNvPicPr>
            <a:picLocks noChangeAspect="1" noChangeArrowheads="1"/>
          </p:cNvPicPr>
          <p:nvPr/>
        </p:nvPicPr>
        <p:blipFill>
          <a:blip r:embed="rId2"/>
          <a:srcRect/>
          <a:stretch>
            <a:fillRect/>
          </a:stretch>
        </p:blipFill>
        <p:spPr bwMode="auto">
          <a:xfrm>
            <a:off x="297873" y="90055"/>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4E0F1899-CB0E-4FEE-AB87-D830929D54FD}"/>
              </a:ext>
            </a:extLst>
          </p:cNvPr>
          <p:cNvSpPr txBox="1"/>
          <p:nvPr/>
        </p:nvSpPr>
        <p:spPr>
          <a:xfrm>
            <a:off x="1302327" y="-55840"/>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4400" b="1" dirty="0">
                <a:latin typeface="Times New Roman" pitchFamily="18" charset="0"/>
                <a:cs typeface="Times New Roman" pitchFamily="18" charset="0"/>
              </a:rPr>
              <a:t>Breadth First Search	</a:t>
            </a:r>
          </a:p>
        </p:txBody>
      </p:sp>
    </p:spTree>
    <p:extLst>
      <p:ext uri="{BB962C8B-B14F-4D97-AF65-F5344CB8AC3E}">
        <p14:creationId xmlns:p14="http://schemas.microsoft.com/office/powerpoint/2010/main" val="1260862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59603-E3E3-455D-BB58-F1422C7DCCDB}"/>
              </a:ext>
            </a:extLst>
          </p:cNvPr>
          <p:cNvSpPr>
            <a:spLocks noGrp="1"/>
          </p:cNvSpPr>
          <p:nvPr>
            <p:ph idx="1"/>
          </p:nvPr>
        </p:nvSpPr>
        <p:spPr>
          <a:xfrm>
            <a:off x="284018" y="1166018"/>
            <a:ext cx="8686800" cy="5601927"/>
          </a:xfrm>
        </p:spPr>
        <p:txBody>
          <a:bodyPr>
            <a:normAutofit lnSpcReduction="10000"/>
          </a:bodyPr>
          <a:lstStyle/>
          <a:p>
            <a:pPr marL="0" indent="0">
              <a:buNone/>
            </a:pPr>
            <a:r>
              <a:rPr lang="en-US" sz="2000" dirty="0">
                <a:solidFill>
                  <a:schemeClr val="tx1"/>
                </a:solidFill>
                <a:latin typeface="TimesNewRomanPSMT"/>
              </a:rPr>
              <a:t>The steps involved in breadth first traversal are as follows:</a:t>
            </a: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2000" dirty="0">
              <a:solidFill>
                <a:schemeClr val="tx1"/>
              </a:solidFill>
              <a:latin typeface="TimesNewRomanPSMT"/>
            </a:endParaRPr>
          </a:p>
          <a:p>
            <a:pPr marL="0" indent="0">
              <a:buNone/>
            </a:pPr>
            <a:endParaRPr lang="en-US" sz="1800" b="0" i="0" u="none" strike="noStrike" baseline="0" dirty="0">
              <a:latin typeface="Verdana" panose="020B0604030504040204" pitchFamily="34" charset="0"/>
            </a:endParaRPr>
          </a:p>
          <a:p>
            <a:pPr marL="0" indent="0">
              <a:buNone/>
            </a:pPr>
            <a:r>
              <a:rPr lang="en-US" sz="2000" dirty="0">
                <a:solidFill>
                  <a:schemeClr val="tx1"/>
                </a:solidFill>
                <a:latin typeface="TimesNewRomanPSMT"/>
              </a:rPr>
              <a:t>For the above graph the breadth first traversal sequence is: </a:t>
            </a:r>
            <a:r>
              <a:rPr lang="en-US" sz="2000" b="1" dirty="0">
                <a:solidFill>
                  <a:schemeClr val="tx1"/>
                </a:solidFill>
                <a:latin typeface="TimesNewRomanPSMT"/>
              </a:rPr>
              <a:t>A F C B D E G J K.</a:t>
            </a:r>
            <a:endParaRPr lang="en-IN" sz="2000" b="1" dirty="0">
              <a:solidFill>
                <a:schemeClr val="tx1"/>
              </a:solidFill>
              <a:latin typeface="TimesNewRomanPSMT"/>
            </a:endParaRPr>
          </a:p>
        </p:txBody>
      </p:sp>
      <p:pic>
        <p:nvPicPr>
          <p:cNvPr id="4" name="Picture 2">
            <a:extLst>
              <a:ext uri="{FF2B5EF4-FFF2-40B4-BE49-F238E27FC236}">
                <a16:creationId xmlns:a16="http://schemas.microsoft.com/office/drawing/2014/main" id="{832E8597-B7B4-44A0-9FA6-F97E9ACF4D0D}"/>
              </a:ext>
            </a:extLst>
          </p:cNvPr>
          <p:cNvPicPr>
            <a:picLocks noChangeAspect="1" noChangeArrowheads="1"/>
          </p:cNvPicPr>
          <p:nvPr/>
        </p:nvPicPr>
        <p:blipFill>
          <a:blip r:embed="rId2"/>
          <a:srcRect/>
          <a:stretch>
            <a:fillRect/>
          </a:stretch>
        </p:blipFill>
        <p:spPr bwMode="auto">
          <a:xfrm>
            <a:off x="297873" y="90055"/>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7CCE8BAA-62CC-4FC4-95FF-5F3369768E7D}"/>
              </a:ext>
            </a:extLst>
          </p:cNvPr>
          <p:cNvSpPr txBox="1"/>
          <p:nvPr/>
        </p:nvSpPr>
        <p:spPr>
          <a:xfrm>
            <a:off x="1302327" y="-55840"/>
            <a:ext cx="7543800" cy="1046440"/>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4400" b="1" dirty="0">
                <a:latin typeface="Times New Roman" pitchFamily="18" charset="0"/>
                <a:cs typeface="Times New Roman" pitchFamily="18" charset="0"/>
              </a:rPr>
              <a:t>Breadth First Search	</a:t>
            </a:r>
          </a:p>
        </p:txBody>
      </p:sp>
      <p:pic>
        <p:nvPicPr>
          <p:cNvPr id="9" name="Picture 8">
            <a:extLst>
              <a:ext uri="{FF2B5EF4-FFF2-40B4-BE49-F238E27FC236}">
                <a16:creationId xmlns:a16="http://schemas.microsoft.com/office/drawing/2014/main" id="{D1F07781-831B-42BF-89CE-1B1560E1E11A}"/>
              </a:ext>
            </a:extLst>
          </p:cNvPr>
          <p:cNvPicPr>
            <a:picLocks noChangeAspect="1"/>
          </p:cNvPicPr>
          <p:nvPr/>
        </p:nvPicPr>
        <p:blipFill rotWithShape="1">
          <a:blip r:embed="rId3">
            <a:clrChange>
              <a:clrFrom>
                <a:srgbClr val="FFFFFF"/>
              </a:clrFrom>
              <a:clrTo>
                <a:srgbClr val="FFFFFF">
                  <a:alpha val="0"/>
                </a:srgbClr>
              </a:clrTo>
            </a:clrChange>
          </a:blip>
          <a:srcRect l="16061" t="22386" r="29849" b="22773"/>
          <a:stretch/>
        </p:blipFill>
        <p:spPr>
          <a:xfrm>
            <a:off x="325582" y="1608222"/>
            <a:ext cx="8168870" cy="4656485"/>
          </a:xfrm>
          <a:prstGeom prst="rect">
            <a:avLst/>
          </a:prstGeom>
        </p:spPr>
      </p:pic>
    </p:spTree>
    <p:extLst>
      <p:ext uri="{BB962C8B-B14F-4D97-AF65-F5344CB8AC3E}">
        <p14:creationId xmlns:p14="http://schemas.microsoft.com/office/powerpoint/2010/main" val="103519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121741"/>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Applications of graphs</a:t>
            </a: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529936" y="1036142"/>
            <a:ext cx="8084127" cy="4587330"/>
          </a:xfrm>
          <a:noFill/>
          <a:ln>
            <a:noFill/>
          </a:ln>
        </p:spPr>
        <p:style>
          <a:lnRef idx="2">
            <a:schemeClr val="accent3"/>
          </a:lnRef>
          <a:fillRef idx="1">
            <a:schemeClr val="lt1"/>
          </a:fillRef>
          <a:effectRef idx="0">
            <a:schemeClr val="accent3"/>
          </a:effectRef>
          <a:fontRef idx="minor">
            <a:schemeClr val="dk1"/>
          </a:fontRef>
        </p:style>
        <p:txBody>
          <a:bodyPr>
            <a:normAutofit fontScale="92500"/>
          </a:bodyPr>
          <a:lstStyle/>
          <a:p>
            <a:pPr marL="0" lvl="1" indent="0" algn="just">
              <a:lnSpc>
                <a:spcPct val="150000"/>
              </a:lnSpc>
              <a:spcBef>
                <a:spcPts val="0"/>
              </a:spcBef>
              <a:buNone/>
            </a:pPr>
            <a:r>
              <a:rPr lang="en-US" sz="3600" dirty="0">
                <a:latin typeface="Times New Roman" pitchFamily="18" charset="0"/>
                <a:cs typeface="Times New Roman" pitchFamily="18" charset="0"/>
              </a:rPr>
              <a:t>Graphs are used to represent many real-life applications </a:t>
            </a:r>
          </a:p>
          <a:p>
            <a:pPr marL="193675" lvl="1" indent="-193675" algn="just">
              <a:lnSpc>
                <a:spcPct val="15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Social Networks-Facebook, LinkedIn, etc.</a:t>
            </a:r>
          </a:p>
          <a:p>
            <a:pPr marL="193675" lvl="1" indent="-193675" algn="just">
              <a:lnSpc>
                <a:spcPct val="15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Google Maps</a:t>
            </a:r>
          </a:p>
          <a:p>
            <a:pPr marL="193675" lvl="1" indent="-193675" algn="just">
              <a:lnSpc>
                <a:spcPct val="15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Flight Network</a:t>
            </a:r>
          </a:p>
          <a:p>
            <a:pPr marL="193675" lvl="1" indent="-193675" algn="just">
              <a:lnSpc>
                <a:spcPct val="15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Product Recommendations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3186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121741"/>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b="1" dirty="0">
                <a:latin typeface="Times New Roman" pitchFamily="18" charset="0"/>
                <a:cs typeface="Times New Roman" pitchFamily="18" charset="0"/>
              </a:rPr>
              <a:t>Graph Properties</a:t>
            </a: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793172" y="1524000"/>
            <a:ext cx="7131627" cy="4724400"/>
          </a:xfrm>
          <a:noFill/>
          <a:ln>
            <a:noFill/>
          </a:ln>
        </p:spPr>
        <p:style>
          <a:lnRef idx="2">
            <a:schemeClr val="accent3"/>
          </a:lnRef>
          <a:fillRef idx="1">
            <a:schemeClr val="lt1"/>
          </a:fillRef>
          <a:effectRef idx="0">
            <a:schemeClr val="accent3"/>
          </a:effectRef>
          <a:fontRef idx="minor">
            <a:schemeClr val="dk1"/>
          </a:fontRef>
        </p:style>
        <p:txBody>
          <a:bodyPr>
            <a:normAutofit fontScale="62500" lnSpcReduction="20000"/>
          </a:bodyPr>
          <a:lstStyle/>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Connected/Disconnected</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Directed/Undirected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Weighted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Cyclic/Acyclic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Dense/Sparse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Simple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Complete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Strongly connected graph</a:t>
            </a:r>
          </a:p>
          <a:p>
            <a:pPr marL="193675" lvl="1" indent="-193675" algn="just">
              <a:lnSpc>
                <a:spcPct val="160000"/>
              </a:lnSpc>
              <a:spcBef>
                <a:spcPts val="0"/>
              </a:spcBef>
              <a:buFont typeface="Wingdings" panose="05000000000000000000" pitchFamily="2" charset="2"/>
              <a:buChar char="Ø"/>
            </a:pPr>
            <a:r>
              <a:rPr lang="en-US" sz="3600" dirty="0">
                <a:latin typeface="Times New Roman" pitchFamily="18" charset="0"/>
                <a:cs typeface="Times New Roman" pitchFamily="18" charset="0"/>
              </a:rPr>
              <a:t>  Subgraph/Components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8598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121741"/>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a:latin typeface="Times New Roman" pitchFamily="18" charset="0"/>
                <a:cs typeface="Times New Roman" pitchFamily="18" charset="0"/>
              </a:rPr>
              <a:t>Connected/Disconnected</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332509" y="1236519"/>
            <a:ext cx="8693727" cy="5333999"/>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0" lvl="1" indent="0" algn="just">
              <a:spcBef>
                <a:spcPts val="0"/>
              </a:spcBef>
              <a:buNone/>
            </a:pPr>
            <a:endParaRPr lang="en-US" sz="2400" dirty="0">
              <a:latin typeface="Times New Roman" pitchFamily="18" charset="0"/>
              <a:cs typeface="Times New Roman" pitchFamily="18" charset="0"/>
            </a:endParaRPr>
          </a:p>
          <a:p>
            <a:pPr marL="0" lvl="1" indent="0" algn="just">
              <a:spcBef>
                <a:spcPts val="0"/>
              </a:spcBef>
              <a:buNone/>
            </a:pPr>
            <a:r>
              <a:rPr lang="en-US" dirty="0">
                <a:latin typeface="Times New Roman" pitchFamily="18" charset="0"/>
                <a:cs typeface="Times New Roman" pitchFamily="18" charset="0"/>
              </a:rPr>
              <a:t>A  Graph is said to be  connected if there exists at least one path between every pair of vertices. Otherwise it is disconnected.</a:t>
            </a:r>
          </a:p>
          <a:p>
            <a:pPr marL="0" lvl="1" indent="0" algn="just">
              <a:spcBef>
                <a:spcPts val="0"/>
              </a:spcBef>
              <a:buNone/>
            </a:pPr>
            <a:endParaRPr lang="en-US" dirty="0">
              <a:latin typeface="Times New Roman" pitchFamily="18" charset="0"/>
              <a:cs typeface="Times New Roman" pitchFamily="18" charset="0"/>
            </a:endParaRPr>
          </a:p>
        </p:txBody>
      </p:sp>
      <p:grpSp>
        <p:nvGrpSpPr>
          <p:cNvPr id="42" name="Group 41">
            <a:extLst>
              <a:ext uri="{FF2B5EF4-FFF2-40B4-BE49-F238E27FC236}">
                <a16:creationId xmlns:a16="http://schemas.microsoft.com/office/drawing/2014/main" id="{251DAFA9-E0CA-4A72-8DFD-126E0F0C1DC8}"/>
              </a:ext>
            </a:extLst>
          </p:cNvPr>
          <p:cNvGrpSpPr/>
          <p:nvPr/>
        </p:nvGrpSpPr>
        <p:grpSpPr>
          <a:xfrm>
            <a:off x="990600" y="2971800"/>
            <a:ext cx="2919845" cy="2649681"/>
            <a:chOff x="1333500" y="3120737"/>
            <a:chExt cx="3453245" cy="2938895"/>
          </a:xfrm>
        </p:grpSpPr>
        <p:sp>
          <p:nvSpPr>
            <p:cNvPr id="2" name="Oval 1">
              <a:extLst>
                <a:ext uri="{FF2B5EF4-FFF2-40B4-BE49-F238E27FC236}">
                  <a16:creationId xmlns:a16="http://schemas.microsoft.com/office/drawing/2014/main" id="{3D5811AD-FB82-420B-B9B6-AF0620DDF5D1}"/>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7" name="Oval 6">
              <a:extLst>
                <a:ext uri="{FF2B5EF4-FFF2-40B4-BE49-F238E27FC236}">
                  <a16:creationId xmlns:a16="http://schemas.microsoft.com/office/drawing/2014/main" id="{CA92E249-E24E-4B52-9901-0B18DE33D1FF}"/>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8" name="Oval 7">
              <a:extLst>
                <a:ext uri="{FF2B5EF4-FFF2-40B4-BE49-F238E27FC236}">
                  <a16:creationId xmlns:a16="http://schemas.microsoft.com/office/drawing/2014/main" id="{5E7D995A-F4BB-4D6B-81DE-762431AB5404}"/>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9" name="Oval 8">
              <a:extLst>
                <a:ext uri="{FF2B5EF4-FFF2-40B4-BE49-F238E27FC236}">
                  <a16:creationId xmlns:a16="http://schemas.microsoft.com/office/drawing/2014/main" id="{A955146B-E51E-442D-9F03-D6C87764BE5E}"/>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0" name="Oval 9">
              <a:extLst>
                <a:ext uri="{FF2B5EF4-FFF2-40B4-BE49-F238E27FC236}">
                  <a16:creationId xmlns:a16="http://schemas.microsoft.com/office/drawing/2014/main" id="{059B89BF-EB7E-4287-B6EC-CEEB5D230670}"/>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11" name="Straight Connector 10">
              <a:extLst>
                <a:ext uri="{FF2B5EF4-FFF2-40B4-BE49-F238E27FC236}">
                  <a16:creationId xmlns:a16="http://schemas.microsoft.com/office/drawing/2014/main" id="{C8DC6F93-86E2-4C08-8208-9E05EE385424}"/>
                </a:ext>
              </a:extLst>
            </p:cNvPr>
            <p:cNvCxnSpPr>
              <a:stCxn id="2" idx="3"/>
              <a:endCxn id="8" idx="7"/>
            </p:cNvCxnSpPr>
            <p:nvPr/>
          </p:nvCxnSpPr>
          <p:spPr>
            <a:xfrm flipH="1">
              <a:off x="1788785" y="3510982"/>
              <a:ext cx="1108730"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AAA2123-D8A8-4518-BD82-1D881A5B54B6}"/>
                </a:ext>
              </a:extLst>
            </p:cNvPr>
            <p:cNvCxnSpPr>
              <a:stCxn id="8" idx="4"/>
              <a:endCxn id="7" idx="0"/>
            </p:cNvCxnSpPr>
            <p:nvPr/>
          </p:nvCxnSpPr>
          <p:spPr>
            <a:xfrm>
              <a:off x="1600200" y="4648200"/>
              <a:ext cx="647700" cy="9542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D04D4EE-5A4B-4286-A0B5-3A0C3A288059}"/>
                </a:ext>
              </a:extLst>
            </p:cNvPr>
            <p:cNvCxnSpPr>
              <a:stCxn id="7" idx="6"/>
              <a:endCxn id="10"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11CBC9A-41E2-40C6-A287-83918F0E9200}"/>
                </a:ext>
              </a:extLst>
            </p:cNvPr>
            <p:cNvCxnSpPr>
              <a:cxnSpLocks/>
              <a:stCxn id="8" idx="5"/>
              <a:endCxn id="10" idx="1"/>
            </p:cNvCxnSpPr>
            <p:nvPr/>
          </p:nvCxnSpPr>
          <p:spPr>
            <a:xfrm>
              <a:off x="1788785" y="4581244"/>
              <a:ext cx="1960784" cy="108814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EC8C611-CCB3-404B-85EF-B136AFB6731D}"/>
                </a:ext>
              </a:extLst>
            </p:cNvPr>
            <p:cNvCxnSpPr>
              <a:stCxn id="2" idx="5"/>
              <a:endCxn id="9" idx="1"/>
            </p:cNvCxnSpPr>
            <p:nvPr/>
          </p:nvCxnSpPr>
          <p:spPr>
            <a:xfrm>
              <a:off x="3274685" y="3510982"/>
              <a:ext cx="1056775"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442D3BD1-5172-48AE-9A00-A7487D5B0153}"/>
              </a:ext>
            </a:extLst>
          </p:cNvPr>
          <p:cNvSpPr/>
          <p:nvPr/>
        </p:nvSpPr>
        <p:spPr>
          <a:xfrm>
            <a:off x="1216105" y="5867400"/>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Connected Graph</a:t>
            </a:r>
          </a:p>
        </p:txBody>
      </p:sp>
      <p:grpSp>
        <p:nvGrpSpPr>
          <p:cNvPr id="44" name="Group 43">
            <a:extLst>
              <a:ext uri="{FF2B5EF4-FFF2-40B4-BE49-F238E27FC236}">
                <a16:creationId xmlns:a16="http://schemas.microsoft.com/office/drawing/2014/main" id="{758ABEB5-05E4-4E6E-BDA5-2EA2E7381298}"/>
              </a:ext>
            </a:extLst>
          </p:cNvPr>
          <p:cNvGrpSpPr/>
          <p:nvPr/>
        </p:nvGrpSpPr>
        <p:grpSpPr>
          <a:xfrm>
            <a:off x="5345665" y="3024105"/>
            <a:ext cx="2919845" cy="2649681"/>
            <a:chOff x="1333500" y="3120737"/>
            <a:chExt cx="3453245" cy="2938895"/>
          </a:xfrm>
        </p:grpSpPr>
        <p:sp>
          <p:nvSpPr>
            <p:cNvPr id="45" name="Oval 44">
              <a:extLst>
                <a:ext uri="{FF2B5EF4-FFF2-40B4-BE49-F238E27FC236}">
                  <a16:creationId xmlns:a16="http://schemas.microsoft.com/office/drawing/2014/main" id="{5AAE79BE-6BF2-41FA-ADA4-A42B6BB1EE7B}"/>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46" name="Oval 45">
              <a:extLst>
                <a:ext uri="{FF2B5EF4-FFF2-40B4-BE49-F238E27FC236}">
                  <a16:creationId xmlns:a16="http://schemas.microsoft.com/office/drawing/2014/main" id="{9CCBD275-88F1-48EA-A8D3-8C10BD90D699}"/>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47" name="Oval 46">
              <a:extLst>
                <a:ext uri="{FF2B5EF4-FFF2-40B4-BE49-F238E27FC236}">
                  <a16:creationId xmlns:a16="http://schemas.microsoft.com/office/drawing/2014/main" id="{D5682421-35FA-4F51-9831-CDC455D0B158}"/>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48" name="Oval 47">
              <a:extLst>
                <a:ext uri="{FF2B5EF4-FFF2-40B4-BE49-F238E27FC236}">
                  <a16:creationId xmlns:a16="http://schemas.microsoft.com/office/drawing/2014/main" id="{F8602B75-CDF3-4693-87A1-E1D0389BACBD}"/>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49" name="Oval 48">
              <a:extLst>
                <a:ext uri="{FF2B5EF4-FFF2-40B4-BE49-F238E27FC236}">
                  <a16:creationId xmlns:a16="http://schemas.microsoft.com/office/drawing/2014/main" id="{A9D200FB-11B8-48C1-889A-1FA170520F41}"/>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51" name="Straight Connector 50">
              <a:extLst>
                <a:ext uri="{FF2B5EF4-FFF2-40B4-BE49-F238E27FC236}">
                  <a16:creationId xmlns:a16="http://schemas.microsoft.com/office/drawing/2014/main" id="{452998EF-B3F9-4E9B-9E83-9959D400791A}"/>
                </a:ext>
              </a:extLst>
            </p:cNvPr>
            <p:cNvCxnSpPr>
              <a:stCxn id="47" idx="4"/>
              <a:endCxn id="46" idx="0"/>
            </p:cNvCxnSpPr>
            <p:nvPr/>
          </p:nvCxnSpPr>
          <p:spPr>
            <a:xfrm>
              <a:off x="1600200" y="4648200"/>
              <a:ext cx="647700" cy="95423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AF2BFC1-1DDE-4698-AFC2-875BB972800B}"/>
                </a:ext>
              </a:extLst>
            </p:cNvPr>
            <p:cNvCxnSpPr>
              <a:stCxn id="46" idx="6"/>
              <a:endCxn id="49"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ED8DE829-E195-49B5-A70D-BEB567DAF703}"/>
                </a:ext>
              </a:extLst>
            </p:cNvPr>
            <p:cNvCxnSpPr>
              <a:cxnSpLocks/>
              <a:stCxn id="47" idx="5"/>
              <a:endCxn id="49" idx="1"/>
            </p:cNvCxnSpPr>
            <p:nvPr/>
          </p:nvCxnSpPr>
          <p:spPr>
            <a:xfrm>
              <a:off x="1788785" y="4581244"/>
              <a:ext cx="1960784" cy="108814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8E30113-8F1E-44C7-AD0D-53AF86002AAB}"/>
                </a:ext>
              </a:extLst>
            </p:cNvPr>
            <p:cNvCxnSpPr>
              <a:stCxn id="45" idx="5"/>
              <a:endCxn id="48" idx="1"/>
            </p:cNvCxnSpPr>
            <p:nvPr/>
          </p:nvCxnSpPr>
          <p:spPr>
            <a:xfrm>
              <a:off x="3274685" y="3510982"/>
              <a:ext cx="1056775"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C7A91628-2AD3-4BD4-9A98-9805F02F09A6}"/>
              </a:ext>
            </a:extLst>
          </p:cNvPr>
          <p:cNvSpPr/>
          <p:nvPr/>
        </p:nvSpPr>
        <p:spPr>
          <a:xfrm>
            <a:off x="5480382" y="5819788"/>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Disconnected Graph</a:t>
            </a:r>
          </a:p>
        </p:txBody>
      </p:sp>
    </p:spTree>
    <p:extLst>
      <p:ext uri="{BB962C8B-B14F-4D97-AF65-F5344CB8AC3E}">
        <p14:creationId xmlns:p14="http://schemas.microsoft.com/office/powerpoint/2010/main" val="32654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Directed/Undirected Graph</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332509" y="1236519"/>
            <a:ext cx="8693727" cy="5333999"/>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0" lvl="1" indent="0" algn="just">
              <a:spcBef>
                <a:spcPts val="0"/>
              </a:spcBef>
              <a:buNone/>
            </a:pPr>
            <a:r>
              <a:rPr lang="en-US" dirty="0">
                <a:latin typeface="Times New Roman" pitchFamily="18" charset="0"/>
                <a:cs typeface="Times New Roman" pitchFamily="18" charset="0"/>
              </a:rPr>
              <a:t>In Directed graph each edge has a direction which determines the traversal order. It is also called as digraph.</a:t>
            </a:r>
          </a:p>
          <a:p>
            <a:pPr marL="0" lvl="1" indent="0" algn="just">
              <a:spcBef>
                <a:spcPts val="0"/>
              </a:spcBef>
              <a:buNone/>
            </a:pPr>
            <a:r>
              <a:rPr lang="en-US" dirty="0">
                <a:latin typeface="Times New Roman" pitchFamily="18" charset="0"/>
                <a:cs typeface="Times New Roman" pitchFamily="18" charset="0"/>
              </a:rPr>
              <a:t>In an undirected graph the edges are </a:t>
            </a:r>
            <a:r>
              <a:rPr lang="en-US" dirty="0" err="1">
                <a:latin typeface="Times New Roman" pitchFamily="18" charset="0"/>
                <a:cs typeface="Times New Roman" pitchFamily="18" charset="0"/>
              </a:rPr>
              <a:t>undirectional</a:t>
            </a:r>
            <a:r>
              <a:rPr lang="en-US" dirty="0">
                <a:latin typeface="Times New Roman" pitchFamily="18" charset="0"/>
                <a:cs typeface="Times New Roman" pitchFamily="18" charset="0"/>
              </a:rPr>
              <a:t>, with no direction associated with them. Hence the graph an be traversed in either direction.</a:t>
            </a:r>
          </a:p>
          <a:p>
            <a:pPr marL="0" lvl="1" indent="0" algn="just">
              <a:spcBef>
                <a:spcPts val="0"/>
              </a:spcBef>
              <a:buNone/>
            </a:pPr>
            <a:endParaRPr lang="en-US" dirty="0">
              <a:latin typeface="Times New Roman" pitchFamily="18" charset="0"/>
              <a:cs typeface="Times New Roman" pitchFamily="18" charset="0"/>
            </a:endParaRPr>
          </a:p>
        </p:txBody>
      </p:sp>
      <p:grpSp>
        <p:nvGrpSpPr>
          <p:cNvPr id="42" name="Group 41">
            <a:extLst>
              <a:ext uri="{FF2B5EF4-FFF2-40B4-BE49-F238E27FC236}">
                <a16:creationId xmlns:a16="http://schemas.microsoft.com/office/drawing/2014/main" id="{251DAFA9-E0CA-4A72-8DFD-126E0F0C1DC8}"/>
              </a:ext>
            </a:extLst>
          </p:cNvPr>
          <p:cNvGrpSpPr/>
          <p:nvPr/>
        </p:nvGrpSpPr>
        <p:grpSpPr>
          <a:xfrm>
            <a:off x="1321402" y="3395358"/>
            <a:ext cx="2919845" cy="2649681"/>
            <a:chOff x="1333500" y="3120737"/>
            <a:chExt cx="3453245" cy="2938895"/>
          </a:xfrm>
        </p:grpSpPr>
        <p:sp>
          <p:nvSpPr>
            <p:cNvPr id="2" name="Oval 1">
              <a:extLst>
                <a:ext uri="{FF2B5EF4-FFF2-40B4-BE49-F238E27FC236}">
                  <a16:creationId xmlns:a16="http://schemas.microsoft.com/office/drawing/2014/main" id="{3D5811AD-FB82-420B-B9B6-AF0620DDF5D1}"/>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7" name="Oval 6">
              <a:extLst>
                <a:ext uri="{FF2B5EF4-FFF2-40B4-BE49-F238E27FC236}">
                  <a16:creationId xmlns:a16="http://schemas.microsoft.com/office/drawing/2014/main" id="{CA92E249-E24E-4B52-9901-0B18DE33D1FF}"/>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8" name="Oval 7">
              <a:extLst>
                <a:ext uri="{FF2B5EF4-FFF2-40B4-BE49-F238E27FC236}">
                  <a16:creationId xmlns:a16="http://schemas.microsoft.com/office/drawing/2014/main" id="{5E7D995A-F4BB-4D6B-81DE-762431AB5404}"/>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9" name="Oval 8">
              <a:extLst>
                <a:ext uri="{FF2B5EF4-FFF2-40B4-BE49-F238E27FC236}">
                  <a16:creationId xmlns:a16="http://schemas.microsoft.com/office/drawing/2014/main" id="{A955146B-E51E-442D-9F03-D6C87764BE5E}"/>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0" name="Oval 9">
              <a:extLst>
                <a:ext uri="{FF2B5EF4-FFF2-40B4-BE49-F238E27FC236}">
                  <a16:creationId xmlns:a16="http://schemas.microsoft.com/office/drawing/2014/main" id="{059B89BF-EB7E-4287-B6EC-CEEB5D230670}"/>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grpSp>
      <p:sp>
        <p:nvSpPr>
          <p:cNvPr id="43" name="Rectangle 42">
            <a:extLst>
              <a:ext uri="{FF2B5EF4-FFF2-40B4-BE49-F238E27FC236}">
                <a16:creationId xmlns:a16="http://schemas.microsoft.com/office/drawing/2014/main" id="{442D3BD1-5172-48AE-9A00-A7487D5B0153}"/>
              </a:ext>
            </a:extLst>
          </p:cNvPr>
          <p:cNvSpPr/>
          <p:nvPr/>
        </p:nvSpPr>
        <p:spPr>
          <a:xfrm>
            <a:off x="1321402" y="6060989"/>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Directed Graph</a:t>
            </a:r>
          </a:p>
        </p:txBody>
      </p:sp>
      <p:sp>
        <p:nvSpPr>
          <p:cNvPr id="57" name="Rectangle 56">
            <a:extLst>
              <a:ext uri="{FF2B5EF4-FFF2-40B4-BE49-F238E27FC236}">
                <a16:creationId xmlns:a16="http://schemas.microsoft.com/office/drawing/2014/main" id="{C7A91628-2AD3-4BD4-9A98-9805F02F09A6}"/>
              </a:ext>
            </a:extLst>
          </p:cNvPr>
          <p:cNvSpPr/>
          <p:nvPr/>
        </p:nvSpPr>
        <p:spPr>
          <a:xfrm>
            <a:off x="5715000" y="6045039"/>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Undirected Graph</a:t>
            </a:r>
          </a:p>
        </p:txBody>
      </p:sp>
      <p:cxnSp>
        <p:nvCxnSpPr>
          <p:cNvPr id="12" name="Straight Arrow Connector 11">
            <a:extLst>
              <a:ext uri="{FF2B5EF4-FFF2-40B4-BE49-F238E27FC236}">
                <a16:creationId xmlns:a16="http://schemas.microsoft.com/office/drawing/2014/main" id="{97CA5B79-81DD-46F4-B343-79231370D0CC}"/>
              </a:ext>
            </a:extLst>
          </p:cNvPr>
          <p:cNvCxnSpPr>
            <a:cxnSpLocks/>
            <a:stCxn id="8" idx="7"/>
            <a:endCxn id="2" idx="3"/>
          </p:cNvCxnSpPr>
          <p:nvPr/>
        </p:nvCxnSpPr>
        <p:spPr>
          <a:xfrm flipV="1">
            <a:off x="1706362" y="3747199"/>
            <a:ext cx="937472" cy="67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FA9F8A-363E-45A5-A73D-CACAD9C5335B}"/>
              </a:ext>
            </a:extLst>
          </p:cNvPr>
          <p:cNvCxnSpPr>
            <a:stCxn id="2" idx="5"/>
            <a:endCxn id="9" idx="1"/>
          </p:cNvCxnSpPr>
          <p:nvPr/>
        </p:nvCxnSpPr>
        <p:spPr>
          <a:xfrm>
            <a:off x="2962745" y="3747199"/>
            <a:ext cx="893542" cy="67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3FD9DF3-D57F-487A-8D1E-107844B3D46C}"/>
              </a:ext>
            </a:extLst>
          </p:cNvPr>
          <p:cNvCxnSpPr>
            <a:stCxn id="10" idx="1"/>
            <a:endCxn id="8" idx="5"/>
          </p:cNvCxnSpPr>
          <p:nvPr/>
        </p:nvCxnSpPr>
        <p:spPr>
          <a:xfrm flipH="1" flipV="1">
            <a:off x="1706362" y="4712138"/>
            <a:ext cx="1657915" cy="981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A2EBEEE-6EC8-4540-B34E-7D9A5E05A6A8}"/>
              </a:ext>
            </a:extLst>
          </p:cNvPr>
          <p:cNvCxnSpPr>
            <a:cxnSpLocks/>
            <a:stCxn id="8" idx="4"/>
            <a:endCxn id="7" idx="1"/>
          </p:cNvCxnSpPr>
          <p:nvPr/>
        </p:nvCxnSpPr>
        <p:spPr>
          <a:xfrm>
            <a:off x="1546907" y="4772504"/>
            <a:ext cx="388198" cy="92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4B0733-62E3-4BA7-8E38-4C37626FFE6E}"/>
              </a:ext>
            </a:extLst>
          </p:cNvPr>
          <p:cNvCxnSpPr>
            <a:cxnSpLocks/>
            <a:stCxn id="7" idx="6"/>
            <a:endCxn id="10" idx="2"/>
          </p:cNvCxnSpPr>
          <p:nvPr/>
        </p:nvCxnSpPr>
        <p:spPr>
          <a:xfrm>
            <a:off x="2320065" y="5838936"/>
            <a:ext cx="9781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F24166E4-AD38-4668-9ED9-1AB8D3DFF1E6}"/>
              </a:ext>
            </a:extLst>
          </p:cNvPr>
          <p:cNvGrpSpPr/>
          <p:nvPr/>
        </p:nvGrpSpPr>
        <p:grpSpPr>
          <a:xfrm>
            <a:off x="5496098" y="3456709"/>
            <a:ext cx="2919845" cy="2649681"/>
            <a:chOff x="1333500" y="3120737"/>
            <a:chExt cx="3453245" cy="2938895"/>
          </a:xfrm>
        </p:grpSpPr>
        <p:sp>
          <p:nvSpPr>
            <p:cNvPr id="50" name="Oval 49">
              <a:extLst>
                <a:ext uri="{FF2B5EF4-FFF2-40B4-BE49-F238E27FC236}">
                  <a16:creationId xmlns:a16="http://schemas.microsoft.com/office/drawing/2014/main" id="{EB0C866B-36F9-4D4A-8E67-84A23185BFEC}"/>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55" name="Oval 54">
              <a:extLst>
                <a:ext uri="{FF2B5EF4-FFF2-40B4-BE49-F238E27FC236}">
                  <a16:creationId xmlns:a16="http://schemas.microsoft.com/office/drawing/2014/main" id="{5BF09482-00F9-45D8-BD74-98731AF97272}"/>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56" name="Oval 55">
              <a:extLst>
                <a:ext uri="{FF2B5EF4-FFF2-40B4-BE49-F238E27FC236}">
                  <a16:creationId xmlns:a16="http://schemas.microsoft.com/office/drawing/2014/main" id="{8ED94576-EEA7-4E73-998B-C869C03552E6}"/>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58" name="Oval 57">
              <a:extLst>
                <a:ext uri="{FF2B5EF4-FFF2-40B4-BE49-F238E27FC236}">
                  <a16:creationId xmlns:a16="http://schemas.microsoft.com/office/drawing/2014/main" id="{9934ADBF-ACAD-41FC-B594-0144B5AED87D}"/>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59" name="Oval 58">
              <a:extLst>
                <a:ext uri="{FF2B5EF4-FFF2-40B4-BE49-F238E27FC236}">
                  <a16:creationId xmlns:a16="http://schemas.microsoft.com/office/drawing/2014/main" id="{14DC938D-E6D9-42A7-A9B7-1723E45096F0}"/>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cxnSp>
          <p:nvCxnSpPr>
            <p:cNvPr id="60" name="Straight Connector 59">
              <a:extLst>
                <a:ext uri="{FF2B5EF4-FFF2-40B4-BE49-F238E27FC236}">
                  <a16:creationId xmlns:a16="http://schemas.microsoft.com/office/drawing/2014/main" id="{5BD86BD1-8C54-4D23-8B50-AC45D070C6D3}"/>
                </a:ext>
              </a:extLst>
            </p:cNvPr>
            <p:cNvCxnSpPr>
              <a:stCxn id="50" idx="3"/>
              <a:endCxn id="56" idx="7"/>
            </p:cNvCxnSpPr>
            <p:nvPr/>
          </p:nvCxnSpPr>
          <p:spPr>
            <a:xfrm flipH="1">
              <a:off x="1788785" y="3510982"/>
              <a:ext cx="1108730"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7DD4CA6-2F0E-4B0C-86F5-84745BCDAF44}"/>
                </a:ext>
              </a:extLst>
            </p:cNvPr>
            <p:cNvCxnSpPr>
              <a:stCxn id="56" idx="4"/>
              <a:endCxn id="55" idx="0"/>
            </p:cNvCxnSpPr>
            <p:nvPr/>
          </p:nvCxnSpPr>
          <p:spPr>
            <a:xfrm>
              <a:off x="1600200" y="4648200"/>
              <a:ext cx="647700" cy="954232"/>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50BC0FB-EC74-46AE-A7F9-BDCD8C6857D8}"/>
                </a:ext>
              </a:extLst>
            </p:cNvPr>
            <p:cNvCxnSpPr>
              <a:stCxn id="55" idx="6"/>
              <a:endCxn id="59" idx="2"/>
            </p:cNvCxnSpPr>
            <p:nvPr/>
          </p:nvCxnSpPr>
          <p:spPr>
            <a:xfrm>
              <a:off x="2514600" y="5831032"/>
              <a:ext cx="1156854"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88EA092-81A6-4457-BD92-AB349ABB6C6A}"/>
                </a:ext>
              </a:extLst>
            </p:cNvPr>
            <p:cNvCxnSpPr>
              <a:cxnSpLocks/>
              <a:stCxn id="56" idx="5"/>
              <a:endCxn id="59" idx="1"/>
            </p:cNvCxnSpPr>
            <p:nvPr/>
          </p:nvCxnSpPr>
          <p:spPr>
            <a:xfrm>
              <a:off x="1788785" y="4581244"/>
              <a:ext cx="1960784" cy="108814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529DB65-962B-4EC0-AAB1-939F29BD2D62}"/>
                </a:ext>
              </a:extLst>
            </p:cNvPr>
            <p:cNvCxnSpPr>
              <a:stCxn id="50" idx="5"/>
              <a:endCxn id="58" idx="1"/>
            </p:cNvCxnSpPr>
            <p:nvPr/>
          </p:nvCxnSpPr>
          <p:spPr>
            <a:xfrm>
              <a:off x="3274685" y="3510982"/>
              <a:ext cx="1056775" cy="746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93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CBC4C6F-0278-44F9-8870-56D69AC9693E}"/>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93C7335C-B4AC-4DEC-B8FF-AD34CB8C4115}"/>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Weighted Graph</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9B168256-B940-4149-9E98-1D26BB59B9CA}"/>
              </a:ext>
            </a:extLst>
          </p:cNvPr>
          <p:cNvSpPr>
            <a:spLocks noGrp="1"/>
          </p:cNvSpPr>
          <p:nvPr>
            <p:ph idx="1"/>
          </p:nvPr>
        </p:nvSpPr>
        <p:spPr>
          <a:xfrm>
            <a:off x="332509" y="1236519"/>
            <a:ext cx="8693727" cy="5333999"/>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0" lvl="1" indent="0" algn="just">
              <a:spcBef>
                <a:spcPts val="0"/>
              </a:spcBef>
              <a:buNone/>
            </a:pPr>
            <a:r>
              <a:rPr lang="en-US" dirty="0">
                <a:latin typeface="Times New Roman" pitchFamily="18" charset="0"/>
                <a:cs typeface="Times New Roman" pitchFamily="18" charset="0"/>
              </a:rPr>
              <a:t>A Graph where each edge has a numerical weight assigned to it.</a:t>
            </a:r>
          </a:p>
          <a:p>
            <a:pPr marL="0" lvl="1" indent="0" algn="just">
              <a:spcBef>
                <a:spcPts val="0"/>
              </a:spcBef>
              <a:buNone/>
            </a:pPr>
            <a:endParaRPr lang="en-US" dirty="0">
              <a:latin typeface="Times New Roman" pitchFamily="18" charset="0"/>
              <a:cs typeface="Times New Roman" pitchFamily="18" charset="0"/>
            </a:endParaRPr>
          </a:p>
          <a:p>
            <a:pPr marL="0" lvl="1" indent="0" algn="just">
              <a:spcBef>
                <a:spcPts val="0"/>
              </a:spcBef>
              <a:buNone/>
            </a:pPr>
            <a:endParaRPr lang="en-US" dirty="0">
              <a:latin typeface="Times New Roman" pitchFamily="18" charset="0"/>
              <a:cs typeface="Times New Roman" pitchFamily="18" charset="0"/>
            </a:endParaRPr>
          </a:p>
        </p:txBody>
      </p:sp>
      <p:grpSp>
        <p:nvGrpSpPr>
          <p:cNvPr id="120" name="Group 119">
            <a:extLst>
              <a:ext uri="{FF2B5EF4-FFF2-40B4-BE49-F238E27FC236}">
                <a16:creationId xmlns:a16="http://schemas.microsoft.com/office/drawing/2014/main" id="{981BAC02-F6DA-4DD4-BF55-DA2AD6589816}"/>
              </a:ext>
            </a:extLst>
          </p:cNvPr>
          <p:cNvGrpSpPr/>
          <p:nvPr/>
        </p:nvGrpSpPr>
        <p:grpSpPr>
          <a:xfrm>
            <a:off x="2763645" y="2514600"/>
            <a:ext cx="3311777" cy="2725881"/>
            <a:chOff x="2763645" y="2743200"/>
            <a:chExt cx="3311777" cy="2725881"/>
          </a:xfrm>
        </p:grpSpPr>
        <p:sp>
          <p:nvSpPr>
            <p:cNvPr id="8" name="Oval 7">
              <a:extLst>
                <a:ext uri="{FF2B5EF4-FFF2-40B4-BE49-F238E27FC236}">
                  <a16:creationId xmlns:a16="http://schemas.microsoft.com/office/drawing/2014/main" id="{6CF8686C-1661-4A79-85BD-B3B4F105E0A8}"/>
                </a:ext>
              </a:extLst>
            </p:cNvPr>
            <p:cNvSpPr/>
            <p:nvPr/>
          </p:nvSpPr>
          <p:spPr>
            <a:xfrm>
              <a:off x="5415041" y="295662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sp>
          <p:nvSpPr>
            <p:cNvPr id="9" name="Oval 8">
              <a:extLst>
                <a:ext uri="{FF2B5EF4-FFF2-40B4-BE49-F238E27FC236}">
                  <a16:creationId xmlns:a16="http://schemas.microsoft.com/office/drawing/2014/main" id="{8967CB3B-6E33-42A4-868F-2193EEB49CF1}"/>
                </a:ext>
              </a:extLst>
            </p:cNvPr>
            <p:cNvSpPr/>
            <p:nvPr/>
          </p:nvSpPr>
          <p:spPr>
            <a:xfrm>
              <a:off x="2763645" y="5056874"/>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10" name="Oval 9">
              <a:extLst>
                <a:ext uri="{FF2B5EF4-FFF2-40B4-BE49-F238E27FC236}">
                  <a16:creationId xmlns:a16="http://schemas.microsoft.com/office/drawing/2014/main" id="{62BF211F-2902-499A-8410-AB975559A02D}"/>
                </a:ext>
              </a:extLst>
            </p:cNvPr>
            <p:cNvSpPr/>
            <p:nvPr/>
          </p:nvSpPr>
          <p:spPr>
            <a:xfrm>
              <a:off x="2763645" y="296625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11" name="Oval 10">
              <a:extLst>
                <a:ext uri="{FF2B5EF4-FFF2-40B4-BE49-F238E27FC236}">
                  <a16:creationId xmlns:a16="http://schemas.microsoft.com/office/drawing/2014/main" id="{C132A02D-1060-4D3A-B98D-B55EAD2398BF}"/>
                </a:ext>
              </a:extLst>
            </p:cNvPr>
            <p:cNvSpPr/>
            <p:nvPr/>
          </p:nvSpPr>
          <p:spPr>
            <a:xfrm>
              <a:off x="5240318" y="5056873"/>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2" name="Oval 11">
              <a:extLst>
                <a:ext uri="{FF2B5EF4-FFF2-40B4-BE49-F238E27FC236}">
                  <a16:creationId xmlns:a16="http://schemas.microsoft.com/office/drawing/2014/main" id="{875787E5-1B73-4B77-ACB1-3E2F33D94B9B}"/>
                </a:ext>
              </a:extLst>
            </p:cNvPr>
            <p:cNvSpPr/>
            <p:nvPr/>
          </p:nvSpPr>
          <p:spPr>
            <a:xfrm>
              <a:off x="4136047" y="4057618"/>
              <a:ext cx="451009" cy="412207"/>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cxnSp>
          <p:nvCxnSpPr>
            <p:cNvPr id="13" name="Straight Connector 12">
              <a:extLst>
                <a:ext uri="{FF2B5EF4-FFF2-40B4-BE49-F238E27FC236}">
                  <a16:creationId xmlns:a16="http://schemas.microsoft.com/office/drawing/2014/main" id="{5664F289-5AAA-409B-B92A-A9AAA9CCB886}"/>
                </a:ext>
              </a:extLst>
            </p:cNvPr>
            <p:cNvCxnSpPr>
              <a:cxnSpLocks/>
            </p:cNvCxnSpPr>
            <p:nvPr/>
          </p:nvCxnSpPr>
          <p:spPr>
            <a:xfrm flipH="1">
              <a:off x="3209814" y="3154649"/>
              <a:ext cx="22003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310F42-DFEE-49B5-A50A-DCA708E7F870}"/>
                </a:ext>
              </a:extLst>
            </p:cNvPr>
            <p:cNvCxnSpPr>
              <a:cxnSpLocks/>
              <a:stCxn id="9" idx="7"/>
              <a:endCxn id="12" idx="3"/>
            </p:cNvCxnSpPr>
            <p:nvPr/>
          </p:nvCxnSpPr>
          <p:spPr>
            <a:xfrm flipV="1">
              <a:off x="3148605" y="4409459"/>
              <a:ext cx="1053491" cy="70778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66915C4-FFE3-4329-A218-208636C38468}"/>
                </a:ext>
              </a:extLst>
            </p:cNvPr>
            <p:cNvCxnSpPr>
              <a:cxnSpLocks/>
              <a:stCxn id="10" idx="5"/>
              <a:endCxn id="12" idx="1"/>
            </p:cNvCxnSpPr>
            <p:nvPr/>
          </p:nvCxnSpPr>
          <p:spPr>
            <a:xfrm>
              <a:off x="3148605" y="3318094"/>
              <a:ext cx="1053491" cy="79989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C51CD5-43D3-4F8E-91C5-7A28C01C89E4}"/>
                </a:ext>
              </a:extLst>
            </p:cNvPr>
            <p:cNvCxnSpPr>
              <a:cxnSpLocks/>
              <a:stCxn id="8" idx="4"/>
            </p:cNvCxnSpPr>
            <p:nvPr/>
          </p:nvCxnSpPr>
          <p:spPr>
            <a:xfrm flipH="1">
              <a:off x="5574498" y="3368830"/>
              <a:ext cx="66048" cy="1688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2AC911-D6A3-4499-AB63-04A4D16ED85C}"/>
                </a:ext>
              </a:extLst>
            </p:cNvPr>
            <p:cNvCxnSpPr>
              <a:cxnSpLocks/>
              <a:stCxn id="12" idx="7"/>
              <a:endCxn id="8" idx="3"/>
            </p:cNvCxnSpPr>
            <p:nvPr/>
          </p:nvCxnSpPr>
          <p:spPr>
            <a:xfrm flipV="1">
              <a:off x="4521007" y="3308464"/>
              <a:ext cx="960083" cy="80952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95BE080-0209-4AC6-BF60-F85AE457CD42}"/>
                </a:ext>
              </a:extLst>
            </p:cNvPr>
            <p:cNvCxnSpPr>
              <a:cxnSpLocks/>
              <a:stCxn id="11" idx="2"/>
            </p:cNvCxnSpPr>
            <p:nvPr/>
          </p:nvCxnSpPr>
          <p:spPr>
            <a:xfrm flipH="1">
              <a:off x="3207728" y="5262977"/>
              <a:ext cx="2032590" cy="18382"/>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4AE3A2B-A75A-4A58-9D6F-42A3EDE7F8D6}"/>
                </a:ext>
              </a:extLst>
            </p:cNvPr>
            <p:cNvCxnSpPr>
              <a:cxnSpLocks/>
              <a:stCxn id="12" idx="5"/>
              <a:endCxn id="11" idx="1"/>
            </p:cNvCxnSpPr>
            <p:nvPr/>
          </p:nvCxnSpPr>
          <p:spPr>
            <a:xfrm>
              <a:off x="4521007" y="4409459"/>
              <a:ext cx="785360" cy="707780"/>
            </a:xfrm>
            <a:prstGeom prst="line">
              <a:avLst/>
            </a:prstGeom>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B200DF3E-5C9E-4F28-BCA3-34986030AAA5}"/>
                </a:ext>
              </a:extLst>
            </p:cNvPr>
            <p:cNvSpPr/>
            <p:nvPr/>
          </p:nvSpPr>
          <p:spPr>
            <a:xfrm>
              <a:off x="3962400" y="2743200"/>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sp>
          <p:nvSpPr>
            <p:cNvPr id="67" name="Rectangle 66">
              <a:extLst>
                <a:ext uri="{FF2B5EF4-FFF2-40B4-BE49-F238E27FC236}">
                  <a16:creationId xmlns:a16="http://schemas.microsoft.com/office/drawing/2014/main" id="{27BEBA85-A8F3-4C48-A3BD-6CDC028B3BDE}"/>
                </a:ext>
              </a:extLst>
            </p:cNvPr>
            <p:cNvSpPr/>
            <p:nvPr/>
          </p:nvSpPr>
          <p:spPr>
            <a:xfrm>
              <a:off x="4471177" y="3451639"/>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sp>
          <p:nvSpPr>
            <p:cNvPr id="68" name="Rectangle 67">
              <a:extLst>
                <a:ext uri="{FF2B5EF4-FFF2-40B4-BE49-F238E27FC236}">
                  <a16:creationId xmlns:a16="http://schemas.microsoft.com/office/drawing/2014/main" id="{2857E0D2-0E0C-46D3-8444-A87861D01217}"/>
                </a:ext>
              </a:extLst>
            </p:cNvPr>
            <p:cNvSpPr/>
            <p:nvPr/>
          </p:nvSpPr>
          <p:spPr>
            <a:xfrm>
              <a:off x="3489054" y="3380192"/>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5</a:t>
              </a:r>
            </a:p>
          </p:txBody>
        </p:sp>
        <p:sp>
          <p:nvSpPr>
            <p:cNvPr id="69" name="Rectangle 68">
              <a:extLst>
                <a:ext uri="{FF2B5EF4-FFF2-40B4-BE49-F238E27FC236}">
                  <a16:creationId xmlns:a16="http://schemas.microsoft.com/office/drawing/2014/main" id="{EF1C0A11-6712-48A7-971B-69596D9C4C8E}"/>
                </a:ext>
              </a:extLst>
            </p:cNvPr>
            <p:cNvSpPr/>
            <p:nvPr/>
          </p:nvSpPr>
          <p:spPr>
            <a:xfrm>
              <a:off x="5465822" y="3966038"/>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4</a:t>
              </a:r>
            </a:p>
          </p:txBody>
        </p:sp>
        <p:sp>
          <p:nvSpPr>
            <p:cNvPr id="70" name="Rectangle 69">
              <a:extLst>
                <a:ext uri="{FF2B5EF4-FFF2-40B4-BE49-F238E27FC236}">
                  <a16:creationId xmlns:a16="http://schemas.microsoft.com/office/drawing/2014/main" id="{08784000-900B-4F40-A33A-5D899F65B453}"/>
                </a:ext>
              </a:extLst>
            </p:cNvPr>
            <p:cNvSpPr/>
            <p:nvPr/>
          </p:nvSpPr>
          <p:spPr>
            <a:xfrm>
              <a:off x="4696767" y="4397060"/>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5</a:t>
              </a:r>
            </a:p>
          </p:txBody>
        </p:sp>
        <p:sp>
          <p:nvSpPr>
            <p:cNvPr id="71" name="Rectangle 70">
              <a:extLst>
                <a:ext uri="{FF2B5EF4-FFF2-40B4-BE49-F238E27FC236}">
                  <a16:creationId xmlns:a16="http://schemas.microsoft.com/office/drawing/2014/main" id="{8C71B62E-17CD-4AFC-9564-588276F59D11}"/>
                </a:ext>
              </a:extLst>
            </p:cNvPr>
            <p:cNvSpPr/>
            <p:nvPr/>
          </p:nvSpPr>
          <p:spPr>
            <a:xfrm>
              <a:off x="3228509" y="4409459"/>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5</a:t>
              </a:r>
            </a:p>
          </p:txBody>
        </p:sp>
        <p:sp>
          <p:nvSpPr>
            <p:cNvPr id="72" name="Rectangle 71">
              <a:extLst>
                <a:ext uri="{FF2B5EF4-FFF2-40B4-BE49-F238E27FC236}">
                  <a16:creationId xmlns:a16="http://schemas.microsoft.com/office/drawing/2014/main" id="{0FC2E29E-2429-4465-BC5A-664DAD5219A6}"/>
                </a:ext>
              </a:extLst>
            </p:cNvPr>
            <p:cNvSpPr/>
            <p:nvPr/>
          </p:nvSpPr>
          <p:spPr>
            <a:xfrm>
              <a:off x="4057953" y="4928469"/>
              <a:ext cx="609600" cy="37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grpSp>
    </p:spTree>
    <p:extLst>
      <p:ext uri="{BB962C8B-B14F-4D97-AF65-F5344CB8AC3E}">
        <p14:creationId xmlns:p14="http://schemas.microsoft.com/office/powerpoint/2010/main" val="342908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586C151-E372-4102-87BA-2AF929E38013}"/>
              </a:ext>
            </a:extLst>
          </p:cNvPr>
          <p:cNvPicPr>
            <a:picLocks noChangeAspect="1" noChangeArrowheads="1"/>
          </p:cNvPicPr>
          <p:nvPr/>
        </p:nvPicPr>
        <p:blipFill>
          <a:blip r:embed="rId2"/>
          <a:srcRect/>
          <a:stretch>
            <a:fillRect/>
          </a:stretch>
        </p:blipFill>
        <p:spPr bwMode="auto">
          <a:xfrm>
            <a:off x="297873" y="94032"/>
            <a:ext cx="990600" cy="914400"/>
          </a:xfrm>
          <a:prstGeom prst="rect">
            <a:avLst/>
          </a:prstGeom>
          <a:solidFill>
            <a:schemeClr val="accent1"/>
          </a:solidFill>
          <a:ln w="9525">
            <a:noFill/>
            <a:miter lim="800000"/>
            <a:headEnd/>
            <a:tailEnd/>
          </a:ln>
          <a:effectLst/>
        </p:spPr>
      </p:pic>
      <p:sp>
        <p:nvSpPr>
          <p:cNvPr id="5" name="TextBox 4">
            <a:extLst>
              <a:ext uri="{FF2B5EF4-FFF2-40B4-BE49-F238E27FC236}">
                <a16:creationId xmlns:a16="http://schemas.microsoft.com/office/drawing/2014/main" id="{5EB96A3D-F9D0-4B0C-8FB9-A5274D98656D}"/>
              </a:ext>
            </a:extLst>
          </p:cNvPr>
          <p:cNvSpPr txBox="1"/>
          <p:nvPr/>
        </p:nvSpPr>
        <p:spPr>
          <a:xfrm>
            <a:off x="1600200" y="266700"/>
            <a:ext cx="7543800" cy="769441"/>
          </a:xfrm>
          <a:prstGeom prst="rect">
            <a:avLst/>
          </a:prstGeom>
          <a:noFill/>
        </p:spPr>
        <p:txBody>
          <a:bodyPr wrap="square" rtlCol="0">
            <a:spAutoFit/>
          </a:bodyPr>
          <a:lstStyle/>
          <a:p>
            <a:r>
              <a:rPr lang="en-US" sz="4400" dirty="0">
                <a:latin typeface="Times New Roman" pitchFamily="18" charset="0"/>
                <a:cs typeface="Times New Roman" pitchFamily="18" charset="0"/>
              </a:rPr>
              <a:t>Cyclic/Acyclic Graph</a:t>
            </a:r>
            <a:endParaRPr lang="en-US" sz="44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97F0A535-9732-4F05-87FC-06CDE13A0B10}"/>
              </a:ext>
            </a:extLst>
          </p:cNvPr>
          <p:cNvSpPr>
            <a:spLocks noGrp="1"/>
          </p:cNvSpPr>
          <p:nvPr>
            <p:ph idx="1"/>
          </p:nvPr>
        </p:nvSpPr>
        <p:spPr>
          <a:xfrm>
            <a:off x="332509" y="1236519"/>
            <a:ext cx="8693727" cy="5333999"/>
          </a:xfrm>
          <a:noFill/>
          <a:ln>
            <a:noFill/>
          </a:ln>
        </p:spPr>
        <p:style>
          <a:lnRef idx="2">
            <a:schemeClr val="accent3"/>
          </a:lnRef>
          <a:fillRef idx="1">
            <a:schemeClr val="lt1"/>
          </a:fillRef>
          <a:effectRef idx="0">
            <a:schemeClr val="accent3"/>
          </a:effectRef>
          <a:fontRef idx="minor">
            <a:schemeClr val="dk1"/>
          </a:fontRef>
        </p:style>
        <p:txBody>
          <a:bodyPr>
            <a:normAutofit/>
          </a:bodyPr>
          <a:lstStyle/>
          <a:p>
            <a:pPr marL="0" lvl="1" indent="0" algn="just">
              <a:spcBef>
                <a:spcPts val="0"/>
              </a:spcBef>
              <a:buNone/>
            </a:pPr>
            <a:r>
              <a:rPr lang="en-US" dirty="0">
                <a:latin typeface="Times New Roman" pitchFamily="18" charset="0"/>
                <a:cs typeface="Times New Roman" pitchFamily="18" charset="0"/>
              </a:rPr>
              <a:t>Cyclic graph- A directed graph containing at least one cycle. A cyclic graph possessing exactly one cycle is called a unicyclic graph.</a:t>
            </a:r>
          </a:p>
          <a:p>
            <a:pPr marL="0" lvl="1" indent="0" algn="just">
              <a:spcBef>
                <a:spcPts val="0"/>
              </a:spcBef>
              <a:buNone/>
            </a:pPr>
            <a:r>
              <a:rPr lang="en-US" dirty="0">
                <a:latin typeface="Times New Roman" pitchFamily="18" charset="0"/>
                <a:cs typeface="Times New Roman" pitchFamily="18" charset="0"/>
              </a:rPr>
              <a:t>Acyclic graph(DAG)-A directed graph that is not cyclic.</a:t>
            </a:r>
          </a:p>
          <a:p>
            <a:pPr marL="0" lvl="1" indent="0" algn="just">
              <a:spcBef>
                <a:spcPts val="0"/>
              </a:spcBef>
              <a:buNone/>
            </a:pPr>
            <a:endParaRPr lang="en-US" dirty="0">
              <a:latin typeface="Times New Roman" pitchFamily="18" charset="0"/>
              <a:cs typeface="Times New Roman" pitchFamily="18" charset="0"/>
            </a:endParaRPr>
          </a:p>
        </p:txBody>
      </p:sp>
      <p:sp>
        <p:nvSpPr>
          <p:cNvPr id="43" name="Rectangle 42">
            <a:extLst>
              <a:ext uri="{FF2B5EF4-FFF2-40B4-BE49-F238E27FC236}">
                <a16:creationId xmlns:a16="http://schemas.microsoft.com/office/drawing/2014/main" id="{442D3BD1-5172-48AE-9A00-A7487D5B0153}"/>
              </a:ext>
            </a:extLst>
          </p:cNvPr>
          <p:cNvSpPr/>
          <p:nvPr/>
        </p:nvSpPr>
        <p:spPr>
          <a:xfrm>
            <a:off x="1321402" y="6060989"/>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Cyclic Graph</a:t>
            </a:r>
          </a:p>
        </p:txBody>
      </p:sp>
      <p:sp>
        <p:nvSpPr>
          <p:cNvPr id="57" name="Rectangle 56">
            <a:extLst>
              <a:ext uri="{FF2B5EF4-FFF2-40B4-BE49-F238E27FC236}">
                <a16:creationId xmlns:a16="http://schemas.microsoft.com/office/drawing/2014/main" id="{C7A91628-2AD3-4BD4-9A98-9805F02F09A6}"/>
              </a:ext>
            </a:extLst>
          </p:cNvPr>
          <p:cNvSpPr/>
          <p:nvPr/>
        </p:nvSpPr>
        <p:spPr>
          <a:xfrm>
            <a:off x="5508885" y="5940432"/>
            <a:ext cx="2694340" cy="468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Acyclic Graph</a:t>
            </a:r>
          </a:p>
        </p:txBody>
      </p:sp>
      <p:grpSp>
        <p:nvGrpSpPr>
          <p:cNvPr id="11" name="Group 10">
            <a:extLst>
              <a:ext uri="{FF2B5EF4-FFF2-40B4-BE49-F238E27FC236}">
                <a16:creationId xmlns:a16="http://schemas.microsoft.com/office/drawing/2014/main" id="{83BF5E35-E1E8-41A5-AAD4-868BC4B4A326}"/>
              </a:ext>
            </a:extLst>
          </p:cNvPr>
          <p:cNvGrpSpPr/>
          <p:nvPr/>
        </p:nvGrpSpPr>
        <p:grpSpPr>
          <a:xfrm>
            <a:off x="1321402" y="3124200"/>
            <a:ext cx="2919845" cy="2649681"/>
            <a:chOff x="1321402" y="3124200"/>
            <a:chExt cx="2919845" cy="2649681"/>
          </a:xfrm>
        </p:grpSpPr>
        <p:grpSp>
          <p:nvGrpSpPr>
            <p:cNvPr id="3" name="Group 2">
              <a:extLst>
                <a:ext uri="{FF2B5EF4-FFF2-40B4-BE49-F238E27FC236}">
                  <a16:creationId xmlns:a16="http://schemas.microsoft.com/office/drawing/2014/main" id="{098DD37B-EEA8-4F11-BCCA-1BB27183B2BB}"/>
                </a:ext>
              </a:extLst>
            </p:cNvPr>
            <p:cNvGrpSpPr/>
            <p:nvPr/>
          </p:nvGrpSpPr>
          <p:grpSpPr>
            <a:xfrm>
              <a:off x="1321402" y="3124200"/>
              <a:ext cx="2919845" cy="2649681"/>
              <a:chOff x="1321402" y="3124200"/>
              <a:chExt cx="2919845" cy="2649681"/>
            </a:xfrm>
          </p:grpSpPr>
          <p:grpSp>
            <p:nvGrpSpPr>
              <p:cNvPr id="42" name="Group 41">
                <a:extLst>
                  <a:ext uri="{FF2B5EF4-FFF2-40B4-BE49-F238E27FC236}">
                    <a16:creationId xmlns:a16="http://schemas.microsoft.com/office/drawing/2014/main" id="{251DAFA9-E0CA-4A72-8DFD-126E0F0C1DC8}"/>
                  </a:ext>
                </a:extLst>
              </p:cNvPr>
              <p:cNvGrpSpPr/>
              <p:nvPr/>
            </p:nvGrpSpPr>
            <p:grpSpPr>
              <a:xfrm>
                <a:off x="1321402" y="3124200"/>
                <a:ext cx="2919845" cy="2649681"/>
                <a:chOff x="1333500" y="3120737"/>
                <a:chExt cx="3453245" cy="2938895"/>
              </a:xfrm>
            </p:grpSpPr>
            <p:sp>
              <p:nvSpPr>
                <p:cNvPr id="2" name="Oval 1">
                  <a:extLst>
                    <a:ext uri="{FF2B5EF4-FFF2-40B4-BE49-F238E27FC236}">
                      <a16:creationId xmlns:a16="http://schemas.microsoft.com/office/drawing/2014/main" id="{3D5811AD-FB82-420B-B9B6-AF0620DDF5D1}"/>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7" name="Oval 6">
                  <a:extLst>
                    <a:ext uri="{FF2B5EF4-FFF2-40B4-BE49-F238E27FC236}">
                      <a16:creationId xmlns:a16="http://schemas.microsoft.com/office/drawing/2014/main" id="{CA92E249-E24E-4B52-9901-0B18DE33D1FF}"/>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8" name="Oval 7">
                  <a:extLst>
                    <a:ext uri="{FF2B5EF4-FFF2-40B4-BE49-F238E27FC236}">
                      <a16:creationId xmlns:a16="http://schemas.microsoft.com/office/drawing/2014/main" id="{5E7D995A-F4BB-4D6B-81DE-762431AB5404}"/>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9" name="Oval 8">
                  <a:extLst>
                    <a:ext uri="{FF2B5EF4-FFF2-40B4-BE49-F238E27FC236}">
                      <a16:creationId xmlns:a16="http://schemas.microsoft.com/office/drawing/2014/main" id="{A955146B-E51E-442D-9F03-D6C87764BE5E}"/>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10" name="Oval 9">
                  <a:extLst>
                    <a:ext uri="{FF2B5EF4-FFF2-40B4-BE49-F238E27FC236}">
                      <a16:creationId xmlns:a16="http://schemas.microsoft.com/office/drawing/2014/main" id="{059B89BF-EB7E-4287-B6EC-CEEB5D230670}"/>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grpSp>
          <p:cxnSp>
            <p:nvCxnSpPr>
              <p:cNvPr id="12" name="Straight Arrow Connector 11">
                <a:extLst>
                  <a:ext uri="{FF2B5EF4-FFF2-40B4-BE49-F238E27FC236}">
                    <a16:creationId xmlns:a16="http://schemas.microsoft.com/office/drawing/2014/main" id="{97CA5B79-81DD-46F4-B343-79231370D0CC}"/>
                  </a:ext>
                </a:extLst>
              </p:cNvPr>
              <p:cNvCxnSpPr>
                <a:cxnSpLocks/>
                <a:stCxn id="8" idx="7"/>
                <a:endCxn id="2" idx="3"/>
              </p:cNvCxnSpPr>
              <p:nvPr/>
            </p:nvCxnSpPr>
            <p:spPr>
              <a:xfrm flipV="1">
                <a:off x="1706362" y="3476041"/>
                <a:ext cx="937472" cy="67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FA9F8A-363E-45A5-A73D-CACAD9C5335B}"/>
                  </a:ext>
                </a:extLst>
              </p:cNvPr>
              <p:cNvCxnSpPr>
                <a:cxnSpLocks/>
              </p:cNvCxnSpPr>
              <p:nvPr/>
            </p:nvCxnSpPr>
            <p:spPr>
              <a:xfrm>
                <a:off x="2989040" y="3471818"/>
                <a:ext cx="893542" cy="67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3FD9DF3-D57F-487A-8D1E-107844B3D46C}"/>
                  </a:ext>
                </a:extLst>
              </p:cNvPr>
              <p:cNvCxnSpPr>
                <a:stCxn id="10" idx="1"/>
                <a:endCxn id="8" idx="5"/>
              </p:cNvCxnSpPr>
              <p:nvPr/>
            </p:nvCxnSpPr>
            <p:spPr>
              <a:xfrm flipH="1" flipV="1">
                <a:off x="1706362" y="4440980"/>
                <a:ext cx="1657915" cy="981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22" name="Straight Arrow Connector 21">
              <a:extLst>
                <a:ext uri="{FF2B5EF4-FFF2-40B4-BE49-F238E27FC236}">
                  <a16:creationId xmlns:a16="http://schemas.microsoft.com/office/drawing/2014/main" id="{0A2EBEEE-6EC8-4540-B34E-7D9A5E05A6A8}"/>
                </a:ext>
              </a:extLst>
            </p:cNvPr>
            <p:cNvCxnSpPr>
              <a:cxnSpLocks/>
              <a:stCxn id="8" idx="4"/>
              <a:endCxn id="7" idx="1"/>
            </p:cNvCxnSpPr>
            <p:nvPr/>
          </p:nvCxnSpPr>
          <p:spPr>
            <a:xfrm>
              <a:off x="1546907" y="4501346"/>
              <a:ext cx="388198" cy="92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4B0733-62E3-4BA7-8E38-4C37626FFE6E}"/>
                </a:ext>
              </a:extLst>
            </p:cNvPr>
            <p:cNvCxnSpPr>
              <a:cxnSpLocks/>
              <a:stCxn id="7" idx="6"/>
              <a:endCxn id="10" idx="2"/>
            </p:cNvCxnSpPr>
            <p:nvPr/>
          </p:nvCxnSpPr>
          <p:spPr>
            <a:xfrm>
              <a:off x="2320065" y="5567778"/>
              <a:ext cx="9781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332CBCA6-20C0-41EF-99A1-C090F554A037}"/>
              </a:ext>
            </a:extLst>
          </p:cNvPr>
          <p:cNvGrpSpPr/>
          <p:nvPr/>
        </p:nvGrpSpPr>
        <p:grpSpPr>
          <a:xfrm>
            <a:off x="5248325" y="3116139"/>
            <a:ext cx="2919845" cy="2649681"/>
            <a:chOff x="1321402" y="3124200"/>
            <a:chExt cx="2919845" cy="2649681"/>
          </a:xfrm>
        </p:grpSpPr>
        <p:grpSp>
          <p:nvGrpSpPr>
            <p:cNvPr id="45" name="Group 44">
              <a:extLst>
                <a:ext uri="{FF2B5EF4-FFF2-40B4-BE49-F238E27FC236}">
                  <a16:creationId xmlns:a16="http://schemas.microsoft.com/office/drawing/2014/main" id="{DCA6B747-75D6-4768-A08A-C95F1F1B21F7}"/>
                </a:ext>
              </a:extLst>
            </p:cNvPr>
            <p:cNvGrpSpPr/>
            <p:nvPr/>
          </p:nvGrpSpPr>
          <p:grpSpPr>
            <a:xfrm>
              <a:off x="1321402" y="3124200"/>
              <a:ext cx="2919845" cy="2649681"/>
              <a:chOff x="1321402" y="3124200"/>
              <a:chExt cx="2919845" cy="2649681"/>
            </a:xfrm>
          </p:grpSpPr>
          <p:grpSp>
            <p:nvGrpSpPr>
              <p:cNvPr id="48" name="Group 47">
                <a:extLst>
                  <a:ext uri="{FF2B5EF4-FFF2-40B4-BE49-F238E27FC236}">
                    <a16:creationId xmlns:a16="http://schemas.microsoft.com/office/drawing/2014/main" id="{EF3EFD7C-1BF8-4DD5-AB36-65C01BD6B567}"/>
                  </a:ext>
                </a:extLst>
              </p:cNvPr>
              <p:cNvGrpSpPr/>
              <p:nvPr/>
            </p:nvGrpSpPr>
            <p:grpSpPr>
              <a:xfrm>
                <a:off x="1321402" y="3124200"/>
                <a:ext cx="2919845" cy="2649681"/>
                <a:chOff x="1333500" y="3120737"/>
                <a:chExt cx="3453245" cy="2938895"/>
              </a:xfrm>
            </p:grpSpPr>
            <p:sp>
              <p:nvSpPr>
                <p:cNvPr id="53" name="Oval 52">
                  <a:extLst>
                    <a:ext uri="{FF2B5EF4-FFF2-40B4-BE49-F238E27FC236}">
                      <a16:creationId xmlns:a16="http://schemas.microsoft.com/office/drawing/2014/main" id="{BA2E2A65-37A2-4AA7-A8F2-2C2AFFA29236}"/>
                    </a:ext>
                  </a:extLst>
                </p:cNvPr>
                <p:cNvSpPr/>
                <p:nvPr/>
              </p:nvSpPr>
              <p:spPr>
                <a:xfrm>
                  <a:off x="2819400" y="3120737"/>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t>
                  </a:r>
                </a:p>
              </p:txBody>
            </p:sp>
            <p:sp>
              <p:nvSpPr>
                <p:cNvPr id="54" name="Oval 53">
                  <a:extLst>
                    <a:ext uri="{FF2B5EF4-FFF2-40B4-BE49-F238E27FC236}">
                      <a16:creationId xmlns:a16="http://schemas.microsoft.com/office/drawing/2014/main" id="{DC96F545-860C-4AE6-8C10-D9BFF2CF9866}"/>
                    </a:ext>
                  </a:extLst>
                </p:cNvPr>
                <p:cNvSpPr/>
                <p:nvPr/>
              </p:nvSpPr>
              <p:spPr>
                <a:xfrm>
                  <a:off x="1981200"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A</a:t>
                  </a:r>
                </a:p>
              </p:txBody>
            </p:sp>
            <p:sp>
              <p:nvSpPr>
                <p:cNvPr id="65" name="Oval 64">
                  <a:extLst>
                    <a:ext uri="{FF2B5EF4-FFF2-40B4-BE49-F238E27FC236}">
                      <a16:creationId xmlns:a16="http://schemas.microsoft.com/office/drawing/2014/main" id="{5BAF2CCB-D186-4672-AE69-FED9FE1009FB}"/>
                    </a:ext>
                  </a:extLst>
                </p:cNvPr>
                <p:cNvSpPr/>
                <p:nvPr/>
              </p:nvSpPr>
              <p:spPr>
                <a:xfrm>
                  <a:off x="1333500"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t>
                  </a:r>
                </a:p>
              </p:txBody>
            </p:sp>
            <p:sp>
              <p:nvSpPr>
                <p:cNvPr id="66" name="Oval 65">
                  <a:extLst>
                    <a:ext uri="{FF2B5EF4-FFF2-40B4-BE49-F238E27FC236}">
                      <a16:creationId xmlns:a16="http://schemas.microsoft.com/office/drawing/2014/main" id="{F14A745B-1422-405B-9CAC-436E5AA793CA}"/>
                    </a:ext>
                  </a:extLst>
                </p:cNvPr>
                <p:cNvSpPr/>
                <p:nvPr/>
              </p:nvSpPr>
              <p:spPr>
                <a:xfrm>
                  <a:off x="4253345" y="4191000"/>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D</a:t>
                  </a:r>
                </a:p>
              </p:txBody>
            </p:sp>
            <p:sp>
              <p:nvSpPr>
                <p:cNvPr id="67" name="Oval 66">
                  <a:extLst>
                    <a:ext uri="{FF2B5EF4-FFF2-40B4-BE49-F238E27FC236}">
                      <a16:creationId xmlns:a16="http://schemas.microsoft.com/office/drawing/2014/main" id="{C9541FC9-B99F-4B9C-9771-898D83EF9F60}"/>
                    </a:ext>
                  </a:extLst>
                </p:cNvPr>
                <p:cNvSpPr/>
                <p:nvPr/>
              </p:nvSpPr>
              <p:spPr>
                <a:xfrm>
                  <a:off x="3671454" y="5602432"/>
                  <a:ext cx="533400" cy="457200"/>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B</a:t>
                  </a:r>
                </a:p>
              </p:txBody>
            </p:sp>
          </p:grpSp>
          <p:cxnSp>
            <p:nvCxnSpPr>
              <p:cNvPr id="49" name="Straight Arrow Connector 48">
                <a:extLst>
                  <a:ext uri="{FF2B5EF4-FFF2-40B4-BE49-F238E27FC236}">
                    <a16:creationId xmlns:a16="http://schemas.microsoft.com/office/drawing/2014/main" id="{FE7F78ED-9D78-466C-A442-631852D74E92}"/>
                  </a:ext>
                </a:extLst>
              </p:cNvPr>
              <p:cNvCxnSpPr>
                <a:cxnSpLocks/>
                <a:stCxn id="65" idx="7"/>
                <a:endCxn id="53" idx="3"/>
              </p:cNvCxnSpPr>
              <p:nvPr/>
            </p:nvCxnSpPr>
            <p:spPr>
              <a:xfrm flipV="1">
                <a:off x="1706362" y="3476041"/>
                <a:ext cx="937472" cy="67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2E826C7-E499-490C-9D3C-DD63DF50D80B}"/>
                  </a:ext>
                </a:extLst>
              </p:cNvPr>
              <p:cNvCxnSpPr>
                <a:cxnSpLocks/>
              </p:cNvCxnSpPr>
              <p:nvPr/>
            </p:nvCxnSpPr>
            <p:spPr>
              <a:xfrm>
                <a:off x="2989040" y="3471818"/>
                <a:ext cx="893542" cy="67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4A01B11-AF75-48E2-9ECE-A169973F0EEF}"/>
                  </a:ext>
                </a:extLst>
              </p:cNvPr>
              <p:cNvCxnSpPr>
                <a:cxnSpLocks/>
                <a:endCxn id="67" idx="1"/>
              </p:cNvCxnSpPr>
              <p:nvPr/>
            </p:nvCxnSpPr>
            <p:spPr>
              <a:xfrm>
                <a:off x="1731724" y="4396735"/>
                <a:ext cx="1632553" cy="1025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46" name="Straight Arrow Connector 45">
              <a:extLst>
                <a:ext uri="{FF2B5EF4-FFF2-40B4-BE49-F238E27FC236}">
                  <a16:creationId xmlns:a16="http://schemas.microsoft.com/office/drawing/2014/main" id="{1C6726FA-1E17-4CE9-94A9-D02E6B888BC8}"/>
                </a:ext>
              </a:extLst>
            </p:cNvPr>
            <p:cNvCxnSpPr>
              <a:cxnSpLocks/>
              <a:stCxn id="65" idx="4"/>
              <a:endCxn id="54" idx="1"/>
            </p:cNvCxnSpPr>
            <p:nvPr/>
          </p:nvCxnSpPr>
          <p:spPr>
            <a:xfrm>
              <a:off x="1546907" y="4501346"/>
              <a:ext cx="388198" cy="92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EBC3103-793D-4FB8-86FC-E2B7FB159735}"/>
                </a:ext>
              </a:extLst>
            </p:cNvPr>
            <p:cNvCxnSpPr>
              <a:cxnSpLocks/>
              <a:stCxn id="54" idx="6"/>
              <a:endCxn id="67" idx="2"/>
            </p:cNvCxnSpPr>
            <p:nvPr/>
          </p:nvCxnSpPr>
          <p:spPr>
            <a:xfrm>
              <a:off x="2320065" y="5567778"/>
              <a:ext cx="9781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00751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2251</TotalTime>
  <Words>2182</Words>
  <Application>Microsoft Office PowerPoint</Application>
  <PresentationFormat>On-screen Show (4:3)</PresentationFormat>
  <Paragraphs>416</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Consolas</vt:lpstr>
      <vt:lpstr>Franklin Gothic Book</vt:lpstr>
      <vt:lpstr>Franklin Gothic Medium</vt:lpstr>
      <vt:lpstr>MT-Symbol</vt:lpstr>
      <vt:lpstr>Times New Roman</vt:lpstr>
      <vt:lpstr>TimesNewRomanPSMT</vt:lpstr>
      <vt:lpstr>Verdana</vt:lpstr>
      <vt:lpstr>Wingdings</vt:lpstr>
      <vt:lpstr>Wingdings 2</vt: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Alluri Ramadevi</cp:lastModifiedBy>
  <cp:revision>173</cp:revision>
  <dcterms:created xsi:type="dcterms:W3CDTF">2006-08-16T00:00:00Z</dcterms:created>
  <dcterms:modified xsi:type="dcterms:W3CDTF">2020-12-31T11:20:44Z</dcterms:modified>
</cp:coreProperties>
</file>