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13879F-D7E0-4FFA-A607-1E4BF482D40E}">
  <a:tblStyle styleId="{0E13879F-D7E0-4FFA-A607-1E4BF482D4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43de3d3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43de3d3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43de3d3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43de3d3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3de3d3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3de3d3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526d7966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26d7966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52b519b5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52b519b5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526d796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26d796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21ccc5c07f08120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ccc5c07f08120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1ccc5c07f08120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ccc5c07f08120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a9c887656e61d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a9c887656e61d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a9c887656e61d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a9c887656e61d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26d7966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26d7966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6a9c887656e61d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6a9c887656e61d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6a9c887656e61d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6a9c887656e61d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6a9c887656e61d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6a9c887656e61d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6a9c887656e61d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6a9c887656e61d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a9c887656e61d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a9c887656e61d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6a9c887656e61d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6a9c887656e61d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6a9c887656e61d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6a9c887656e61d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89b3abe3d196aa5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89b3abe3d196aa5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26d796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26d796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526d79662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526d79662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526d79662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526d79662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526d79662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526d79662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526d79662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526d7966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526d79662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526d79662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gif"/><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09791" y="1660650"/>
            <a:ext cx="8351100" cy="1822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4000"/>
              <a:t>Mapping Mental Health Discussions in a Blog Forum</a:t>
            </a:r>
            <a:endParaRPr sz="4000"/>
          </a:p>
        </p:txBody>
      </p:sp>
      <p:sp>
        <p:nvSpPr>
          <p:cNvPr id="87" name="Google Shape;87;p13"/>
          <p:cNvSpPr txBox="1"/>
          <p:nvPr>
            <p:ph idx="1" type="subTitle"/>
          </p:nvPr>
        </p:nvSpPr>
        <p:spPr>
          <a:xfrm>
            <a:off x="1505997" y="3722818"/>
            <a:ext cx="6132000" cy="80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t>                                                            </a:t>
            </a:r>
            <a:r>
              <a:rPr lang="zh-CN" sz="1700"/>
              <a:t>Project 8</a:t>
            </a:r>
            <a:endParaRPr sz="1700"/>
          </a:p>
          <a:p>
            <a:pPr indent="0" lvl="0" marL="0" rtl="0" algn="ctr">
              <a:lnSpc>
                <a:spcPct val="115000"/>
              </a:lnSpc>
              <a:spcBef>
                <a:spcPts val="0"/>
              </a:spcBef>
              <a:spcAft>
                <a:spcPts val="0"/>
              </a:spcAft>
              <a:buNone/>
            </a:pPr>
            <a:r>
              <a:rPr lang="zh-CN" sz="1700"/>
              <a:t>Xin Shu, Sihan Zhu, </a:t>
            </a:r>
            <a:r>
              <a:rPr lang="zh-CN" sz="1700"/>
              <a:t>Jiani Wang</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Network 1</a:t>
            </a:r>
            <a:endParaRPr/>
          </a:p>
        </p:txBody>
      </p:sp>
      <p:sp>
        <p:nvSpPr>
          <p:cNvPr id="151" name="Google Shape;151;p22"/>
          <p:cNvSpPr txBox="1"/>
          <p:nvPr>
            <p:ph idx="1" type="body"/>
          </p:nvPr>
        </p:nvSpPr>
        <p:spPr>
          <a:xfrm>
            <a:off x="729450" y="1928200"/>
            <a:ext cx="7688700" cy="86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sz="1400"/>
              <a:t>Every user in the thread, including the person who initialize the thread, is linked with each other. </a:t>
            </a:r>
            <a:endParaRPr sz="1400"/>
          </a:p>
          <a:p>
            <a:pPr indent="-317500" lvl="0" marL="457200" rtl="0" algn="l">
              <a:spcBef>
                <a:spcPts val="0"/>
              </a:spcBef>
              <a:spcAft>
                <a:spcPts val="0"/>
              </a:spcAft>
              <a:buSzPts val="1400"/>
              <a:buChar char="●"/>
            </a:pPr>
            <a:r>
              <a:rPr b="1" lang="zh-CN" sz="1400"/>
              <a:t>The nodes are the user IDs. If two users appeared in the same thread, there is an edge between them.</a:t>
            </a:r>
            <a:endParaRPr b="1" sz="1400"/>
          </a:p>
        </p:txBody>
      </p:sp>
      <p:sp>
        <p:nvSpPr>
          <p:cNvPr id="152" name="Google Shape;152;p22"/>
          <p:cNvSpPr/>
          <p:nvPr/>
        </p:nvSpPr>
        <p:spPr>
          <a:xfrm>
            <a:off x="1265775" y="3396150"/>
            <a:ext cx="1858500" cy="81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1386250" y="3428700"/>
            <a:ext cx="14970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Find all users under the same thread.</a:t>
            </a:r>
            <a:endParaRPr>
              <a:latin typeface="Lato"/>
              <a:ea typeface="Lato"/>
              <a:cs typeface="Lato"/>
              <a:sym typeface="Lato"/>
            </a:endParaRPr>
          </a:p>
        </p:txBody>
      </p:sp>
      <p:sp>
        <p:nvSpPr>
          <p:cNvPr id="154" name="Google Shape;154;p22"/>
          <p:cNvSpPr/>
          <p:nvPr/>
        </p:nvSpPr>
        <p:spPr>
          <a:xfrm>
            <a:off x="3778925" y="3425500"/>
            <a:ext cx="1808400" cy="7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nvSpPr>
        <p:spPr>
          <a:xfrm>
            <a:off x="3934625" y="3490750"/>
            <a:ext cx="14970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6" name="Google Shape;156;p22"/>
          <p:cNvSpPr txBox="1"/>
          <p:nvPr/>
        </p:nvSpPr>
        <p:spPr>
          <a:xfrm>
            <a:off x="3892775" y="3396150"/>
            <a:ext cx="15807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Create graph G, and add all edges under the thread</a:t>
            </a:r>
            <a:endParaRPr>
              <a:latin typeface="Lato"/>
              <a:ea typeface="Lato"/>
              <a:cs typeface="Lato"/>
              <a:sym typeface="Lato"/>
            </a:endParaRPr>
          </a:p>
        </p:txBody>
      </p:sp>
      <p:sp>
        <p:nvSpPr>
          <p:cNvPr id="157" name="Google Shape;157;p22"/>
          <p:cNvSpPr/>
          <p:nvPr/>
        </p:nvSpPr>
        <p:spPr>
          <a:xfrm>
            <a:off x="6241975" y="3425500"/>
            <a:ext cx="1808400" cy="7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6355775" y="3396150"/>
            <a:ext cx="15807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Repeat with the rest of the threads.</a:t>
            </a:r>
            <a:endParaRPr>
              <a:latin typeface="Lato"/>
              <a:ea typeface="Lato"/>
              <a:cs typeface="Lato"/>
              <a:sym typeface="Lato"/>
            </a:endParaRPr>
          </a:p>
        </p:txBody>
      </p:sp>
      <p:cxnSp>
        <p:nvCxnSpPr>
          <p:cNvPr id="159" name="Google Shape;159;p22"/>
          <p:cNvCxnSpPr>
            <a:stCxn id="152" idx="3"/>
            <a:endCxn id="154" idx="1"/>
          </p:cNvCxnSpPr>
          <p:nvPr/>
        </p:nvCxnSpPr>
        <p:spPr>
          <a:xfrm flipH="1" rot="10800000">
            <a:off x="3124275" y="3802350"/>
            <a:ext cx="654600" cy="9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2"/>
          <p:cNvCxnSpPr>
            <a:stCxn id="154" idx="3"/>
            <a:endCxn id="157" idx="1"/>
          </p:cNvCxnSpPr>
          <p:nvPr/>
        </p:nvCxnSpPr>
        <p:spPr>
          <a:xfrm>
            <a:off x="5587325" y="3802300"/>
            <a:ext cx="654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860050" y="125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a:t>
            </a:r>
            <a:r>
              <a:rPr lang="zh-CN"/>
              <a:t>etwork 2</a:t>
            </a:r>
            <a:endParaRPr/>
          </a:p>
        </p:txBody>
      </p:sp>
      <p:sp>
        <p:nvSpPr>
          <p:cNvPr id="166" name="Google Shape;166;p23"/>
          <p:cNvSpPr txBox="1"/>
          <p:nvPr>
            <p:ph idx="1" type="body"/>
          </p:nvPr>
        </p:nvSpPr>
        <p:spPr>
          <a:xfrm>
            <a:off x="669175" y="1853850"/>
            <a:ext cx="7688700" cy="1175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CN"/>
              <a:t>Based on network 1</a:t>
            </a:r>
            <a:endParaRPr/>
          </a:p>
          <a:p>
            <a:pPr indent="-311150" lvl="0" marL="457200" rtl="0" algn="l">
              <a:spcBef>
                <a:spcPts val="0"/>
              </a:spcBef>
              <a:spcAft>
                <a:spcPts val="0"/>
              </a:spcAft>
              <a:buSzPts val="1300"/>
              <a:buChar char="●"/>
            </a:pPr>
            <a:r>
              <a:rPr lang="zh-CN"/>
              <a:t>Add the weight of edge(A,B) according to how active they are within the same thread.</a:t>
            </a:r>
            <a:endParaRPr/>
          </a:p>
          <a:p>
            <a:pPr indent="-311150" lvl="0" marL="457200" rtl="0" algn="l">
              <a:spcBef>
                <a:spcPts val="0"/>
              </a:spcBef>
              <a:spcAft>
                <a:spcPts val="0"/>
              </a:spcAft>
              <a:buSzPts val="1300"/>
              <a:buChar char="●"/>
            </a:pPr>
            <a:r>
              <a:rPr lang="zh-CN"/>
              <a:t>If A or B is the one who post the thread, then the weight is maximum (10)</a:t>
            </a:r>
            <a:endParaRPr/>
          </a:p>
          <a:p>
            <a:pPr indent="-311150" lvl="0" marL="457200" rtl="0" algn="l">
              <a:spcBef>
                <a:spcPts val="0"/>
              </a:spcBef>
              <a:spcAft>
                <a:spcPts val="0"/>
              </a:spcAft>
              <a:buSzPts val="1300"/>
              <a:buChar char="●"/>
            </a:pPr>
            <a:r>
              <a:rPr lang="zh-CN"/>
              <a:t>If not, the weight is the total number of replies of A and B</a:t>
            </a:r>
            <a:endParaRPr/>
          </a:p>
          <a:p>
            <a:pPr indent="-311150" lvl="0" marL="457200" rtl="0" algn="l">
              <a:spcBef>
                <a:spcPts val="0"/>
              </a:spcBef>
              <a:spcAft>
                <a:spcPts val="0"/>
              </a:spcAft>
              <a:buSzPts val="1300"/>
              <a:buChar char="●"/>
            </a:pPr>
            <a:r>
              <a:rPr lang="zh-CN"/>
              <a:t>The weight is then added to the edge. And again confirm all weights are less than 10.</a:t>
            </a:r>
            <a:endParaRPr/>
          </a:p>
          <a:p>
            <a:pPr indent="-311150" lvl="0" marL="457200" rtl="0" algn="l">
              <a:spcBef>
                <a:spcPts val="0"/>
              </a:spcBef>
              <a:spcAft>
                <a:spcPts val="0"/>
              </a:spcAft>
              <a:buSzPts val="1300"/>
              <a:buChar char="●"/>
            </a:pPr>
            <a:r>
              <a:rPr lang="zh-CN"/>
              <a:t>Repeat with the rest of the edges</a:t>
            </a:r>
            <a:endParaRPr/>
          </a:p>
        </p:txBody>
      </p:sp>
      <p:sp>
        <p:nvSpPr>
          <p:cNvPr id="167" name="Google Shape;167;p23"/>
          <p:cNvSpPr/>
          <p:nvPr/>
        </p:nvSpPr>
        <p:spPr>
          <a:xfrm>
            <a:off x="1225600" y="3637250"/>
            <a:ext cx="1858500" cy="81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1356125" y="3732800"/>
            <a:ext cx="14970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Check A or B for posting</a:t>
            </a:r>
            <a:endParaRPr>
              <a:latin typeface="Lato"/>
              <a:ea typeface="Lato"/>
              <a:cs typeface="Lato"/>
              <a:sym typeface="Lato"/>
            </a:endParaRPr>
          </a:p>
        </p:txBody>
      </p:sp>
      <p:sp>
        <p:nvSpPr>
          <p:cNvPr id="169" name="Google Shape;169;p23"/>
          <p:cNvSpPr/>
          <p:nvPr/>
        </p:nvSpPr>
        <p:spPr>
          <a:xfrm>
            <a:off x="3738750" y="3666600"/>
            <a:ext cx="1808400" cy="7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3894450" y="3731850"/>
            <a:ext cx="14970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1" name="Google Shape;171;p23"/>
          <p:cNvSpPr txBox="1"/>
          <p:nvPr/>
        </p:nvSpPr>
        <p:spPr>
          <a:xfrm>
            <a:off x="3897825" y="3713750"/>
            <a:ext cx="14526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Calculate the weight.</a:t>
            </a:r>
            <a:endParaRPr>
              <a:latin typeface="Lato"/>
              <a:ea typeface="Lato"/>
              <a:cs typeface="Lato"/>
              <a:sym typeface="Lato"/>
            </a:endParaRPr>
          </a:p>
        </p:txBody>
      </p:sp>
      <p:sp>
        <p:nvSpPr>
          <p:cNvPr id="172" name="Google Shape;172;p23"/>
          <p:cNvSpPr/>
          <p:nvPr/>
        </p:nvSpPr>
        <p:spPr>
          <a:xfrm>
            <a:off x="6201800" y="3666600"/>
            <a:ext cx="1808400" cy="7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6357450" y="3700250"/>
            <a:ext cx="15807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Assign weight to edge.</a:t>
            </a:r>
            <a:endParaRPr>
              <a:latin typeface="Lato"/>
              <a:ea typeface="Lato"/>
              <a:cs typeface="Lato"/>
              <a:sym typeface="Lato"/>
            </a:endParaRPr>
          </a:p>
        </p:txBody>
      </p:sp>
      <p:cxnSp>
        <p:nvCxnSpPr>
          <p:cNvPr id="174" name="Google Shape;174;p23"/>
          <p:cNvCxnSpPr/>
          <p:nvPr/>
        </p:nvCxnSpPr>
        <p:spPr>
          <a:xfrm flipH="1" rot="10800000">
            <a:off x="3046488" y="4043900"/>
            <a:ext cx="654600" cy="9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3"/>
          <p:cNvCxnSpPr>
            <a:stCxn id="169" idx="3"/>
            <a:endCxn id="172" idx="1"/>
          </p:cNvCxnSpPr>
          <p:nvPr/>
        </p:nvCxnSpPr>
        <p:spPr>
          <a:xfrm>
            <a:off x="5547150" y="4043400"/>
            <a:ext cx="654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Network 3</a:t>
            </a:r>
            <a:endParaRPr/>
          </a:p>
        </p:txBody>
      </p:sp>
      <p:sp>
        <p:nvSpPr>
          <p:cNvPr id="181" name="Google Shape;181;p24"/>
          <p:cNvSpPr txBox="1"/>
          <p:nvPr>
            <p:ph idx="1" type="body"/>
          </p:nvPr>
        </p:nvSpPr>
        <p:spPr>
          <a:xfrm>
            <a:off x="850000" y="1853850"/>
            <a:ext cx="4896300" cy="28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sz="1400"/>
              <a:t>Based on network 1</a:t>
            </a:r>
            <a:endParaRPr sz="1400"/>
          </a:p>
          <a:p>
            <a:pPr indent="-317500" lvl="0" marL="457200" rtl="0" algn="l">
              <a:spcBef>
                <a:spcPts val="0"/>
              </a:spcBef>
              <a:spcAft>
                <a:spcPts val="0"/>
              </a:spcAft>
              <a:buSzPts val="1400"/>
              <a:buChar char="●"/>
            </a:pPr>
            <a:r>
              <a:rPr lang="zh-CN" sz="1400"/>
              <a:t>The </a:t>
            </a:r>
            <a:r>
              <a:rPr lang="zh-CN" sz="1400"/>
              <a:t>edge between node A and node B is weighted according to time response taken by A and B to respond to the last message.</a:t>
            </a:r>
            <a:endParaRPr sz="1400"/>
          </a:p>
          <a:p>
            <a:pPr indent="-317500" lvl="0" marL="457200" rtl="0" algn="l">
              <a:spcBef>
                <a:spcPts val="0"/>
              </a:spcBef>
              <a:spcAft>
                <a:spcPts val="0"/>
              </a:spcAft>
              <a:buSzPts val="1400"/>
              <a:buChar char="●"/>
            </a:pPr>
            <a:r>
              <a:rPr lang="zh-CN" sz="1400"/>
              <a:t>The design:</a:t>
            </a:r>
            <a:br>
              <a:rPr lang="zh-CN" sz="1400"/>
            </a:br>
            <a:r>
              <a:rPr lang="zh-CN" sz="1400"/>
              <a:t>1. “Time score” is a evaluation for the time, of which the maximum is 5. If the reply time is distinct from the time of last message, “time score” for the user will be low. </a:t>
            </a:r>
            <a:br>
              <a:rPr lang="zh-CN" sz="1400"/>
            </a:br>
            <a:r>
              <a:rPr lang="zh-CN" sz="1400"/>
              <a:t>2. The weight is the sum of time_score(A) and time_score(B)</a:t>
            </a:r>
            <a:br>
              <a:rPr lang="zh-CN" sz="1400"/>
            </a:br>
            <a:r>
              <a:rPr lang="zh-CN" sz="1400"/>
              <a:t>3. Once the weight gets larger than 10, it will be set to 10, so that the maximum weight is 10.</a:t>
            </a:r>
            <a:endParaRPr sz="1400"/>
          </a:p>
        </p:txBody>
      </p:sp>
      <p:pic>
        <p:nvPicPr>
          <p:cNvPr id="182" name="Google Shape;182;p24"/>
          <p:cNvPicPr preferRelativeResize="0"/>
          <p:nvPr/>
        </p:nvPicPr>
        <p:blipFill>
          <a:blip r:embed="rId3">
            <a:alphaModFix/>
          </a:blip>
          <a:stretch>
            <a:fillRect/>
          </a:stretch>
        </p:blipFill>
        <p:spPr>
          <a:xfrm>
            <a:off x="5909775" y="942075"/>
            <a:ext cx="2914000" cy="310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full process</a:t>
            </a:r>
            <a:endParaRPr/>
          </a:p>
        </p:txBody>
      </p:sp>
      <p:sp>
        <p:nvSpPr>
          <p:cNvPr id="188" name="Google Shape;188;p25"/>
          <p:cNvSpPr txBox="1"/>
          <p:nvPr>
            <p:ph idx="1" type="body"/>
          </p:nvPr>
        </p:nvSpPr>
        <p:spPr>
          <a:xfrm>
            <a:off x="729450" y="19081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zh-CN"/>
              <a:t>Extract user and time data from the dataset</a:t>
            </a:r>
            <a:endParaRPr/>
          </a:p>
          <a:p>
            <a:pPr indent="-311150" lvl="0" marL="457200" rtl="0" algn="l">
              <a:spcBef>
                <a:spcPts val="0"/>
              </a:spcBef>
              <a:spcAft>
                <a:spcPts val="0"/>
              </a:spcAft>
              <a:buSzPts val="1300"/>
              <a:buAutoNum type="arabicPeriod"/>
            </a:pPr>
            <a:r>
              <a:rPr lang="zh-CN"/>
              <a:t>Create 3 empty graphs: G1, G2, G3, each represent </a:t>
            </a:r>
            <a:r>
              <a:rPr lang="zh-CN"/>
              <a:t>one of</a:t>
            </a:r>
            <a:r>
              <a:rPr lang="zh-CN"/>
              <a:t> the three social networks.</a:t>
            </a:r>
            <a:endParaRPr/>
          </a:p>
          <a:p>
            <a:pPr indent="-311150" lvl="0" marL="457200" rtl="0" algn="l">
              <a:spcBef>
                <a:spcPts val="0"/>
              </a:spcBef>
              <a:spcAft>
                <a:spcPts val="0"/>
              </a:spcAft>
              <a:buSzPts val="1300"/>
              <a:buAutoNum type="arabicPeriod"/>
            </a:pPr>
            <a:r>
              <a:rPr lang="zh-CN"/>
              <a:t>Loop a list of threads. For each thread</a:t>
            </a:r>
            <a:br>
              <a:rPr lang="zh-CN"/>
            </a:br>
            <a:r>
              <a:rPr lang="zh-CN"/>
              <a:t>(1)  Create</a:t>
            </a:r>
            <a:r>
              <a:rPr lang="zh-CN"/>
              <a:t> an empty graph H1. F</a:t>
            </a:r>
            <a:r>
              <a:rPr lang="zh-CN"/>
              <a:t>ind all the unique user-IDs, which are then used as the nodes of graph H1. Add all edges for users in the same thread so that each user has a connection to the rest of the users.</a:t>
            </a:r>
            <a:br>
              <a:rPr lang="zh-CN"/>
            </a:br>
            <a:r>
              <a:rPr lang="zh-CN"/>
              <a:t>(2) Construct H2 based on H1.  (Corresponding to network 2)</a:t>
            </a:r>
            <a:br>
              <a:rPr lang="zh-CN"/>
            </a:br>
            <a:r>
              <a:rPr lang="zh-CN"/>
              <a:t>(3) Add the nodes and edges of H1, H2 to G1, G2 respectively</a:t>
            </a:r>
            <a:endParaRPr/>
          </a:p>
          <a:p>
            <a:pPr indent="-311150" lvl="0" marL="457200" rtl="0" algn="l">
              <a:spcBef>
                <a:spcPts val="0"/>
              </a:spcBef>
              <a:spcAft>
                <a:spcPts val="0"/>
              </a:spcAft>
              <a:buSzPts val="1300"/>
              <a:buAutoNum type="arabicPeriod"/>
            </a:pPr>
            <a:r>
              <a:rPr lang="zh-CN"/>
              <a:t>Loop a list of thread. For each thread</a:t>
            </a:r>
            <a:br>
              <a:rPr lang="zh-CN"/>
            </a:br>
            <a:r>
              <a:rPr lang="zh-CN"/>
              <a:t>(1) Create H1 as mentioned above.</a:t>
            </a:r>
            <a:br>
              <a:rPr lang="zh-CN"/>
            </a:br>
            <a:r>
              <a:rPr lang="zh-CN"/>
              <a:t>(2) Construct H3 based on H1. (Corresponding to network 3)</a:t>
            </a:r>
            <a:br>
              <a:rPr lang="zh-CN"/>
            </a:br>
            <a:r>
              <a:rPr lang="zh-CN"/>
              <a:t>(3) A</a:t>
            </a:r>
            <a:r>
              <a:rPr lang="zh-CN"/>
              <a:t>dd the nodes and edges of H1, H3 to G1, G3 respectively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727650" y="1288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Graph - 25 threads</a:t>
            </a:r>
            <a:endParaRPr/>
          </a:p>
        </p:txBody>
      </p:sp>
      <p:sp>
        <p:nvSpPr>
          <p:cNvPr id="194" name="Google Shape;194;p26"/>
          <p:cNvSpPr txBox="1"/>
          <p:nvPr/>
        </p:nvSpPr>
        <p:spPr>
          <a:xfrm>
            <a:off x="1532175" y="4641200"/>
            <a:ext cx="1185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Network 1</a:t>
            </a:r>
            <a:endParaRPr>
              <a:latin typeface="Lato"/>
              <a:ea typeface="Lato"/>
              <a:cs typeface="Lato"/>
              <a:sym typeface="Lato"/>
            </a:endParaRPr>
          </a:p>
        </p:txBody>
      </p:sp>
      <p:sp>
        <p:nvSpPr>
          <p:cNvPr id="195" name="Google Shape;195;p26"/>
          <p:cNvSpPr txBox="1"/>
          <p:nvPr/>
        </p:nvSpPr>
        <p:spPr>
          <a:xfrm>
            <a:off x="6149525" y="4560800"/>
            <a:ext cx="1185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Network 3</a:t>
            </a:r>
            <a:endParaRPr>
              <a:latin typeface="Lato"/>
              <a:ea typeface="Lato"/>
              <a:cs typeface="Lato"/>
              <a:sym typeface="Lato"/>
            </a:endParaRPr>
          </a:p>
        </p:txBody>
      </p:sp>
      <p:sp>
        <p:nvSpPr>
          <p:cNvPr id="196" name="Google Shape;196;p26"/>
          <p:cNvSpPr txBox="1"/>
          <p:nvPr/>
        </p:nvSpPr>
        <p:spPr>
          <a:xfrm>
            <a:off x="6104725" y="2395950"/>
            <a:ext cx="1185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Network 2</a:t>
            </a:r>
            <a:endParaRPr>
              <a:latin typeface="Lato"/>
              <a:ea typeface="Lato"/>
              <a:cs typeface="Lato"/>
              <a:sym typeface="Lato"/>
            </a:endParaRPr>
          </a:p>
        </p:txBody>
      </p:sp>
      <p:pic>
        <p:nvPicPr>
          <p:cNvPr id="197" name="Google Shape;197;p26"/>
          <p:cNvPicPr preferRelativeResize="0"/>
          <p:nvPr/>
        </p:nvPicPr>
        <p:blipFill>
          <a:blip r:embed="rId3">
            <a:alphaModFix/>
          </a:blip>
          <a:stretch>
            <a:fillRect/>
          </a:stretch>
        </p:blipFill>
        <p:spPr>
          <a:xfrm>
            <a:off x="518625" y="2106063"/>
            <a:ext cx="4053375" cy="2417062"/>
          </a:xfrm>
          <a:prstGeom prst="rect">
            <a:avLst/>
          </a:prstGeom>
          <a:noFill/>
          <a:ln>
            <a:noFill/>
          </a:ln>
        </p:spPr>
      </p:pic>
      <p:pic>
        <p:nvPicPr>
          <p:cNvPr id="198" name="Google Shape;198;p26"/>
          <p:cNvPicPr preferRelativeResize="0"/>
          <p:nvPr/>
        </p:nvPicPr>
        <p:blipFill>
          <a:blip r:embed="rId4">
            <a:alphaModFix/>
          </a:blip>
          <a:stretch>
            <a:fillRect/>
          </a:stretch>
        </p:blipFill>
        <p:spPr>
          <a:xfrm>
            <a:off x="5231176" y="2829550"/>
            <a:ext cx="2932392" cy="1678225"/>
          </a:xfrm>
          <a:prstGeom prst="rect">
            <a:avLst/>
          </a:prstGeom>
          <a:noFill/>
          <a:ln>
            <a:noFill/>
          </a:ln>
        </p:spPr>
      </p:pic>
      <p:pic>
        <p:nvPicPr>
          <p:cNvPr id="199" name="Google Shape;199;p26"/>
          <p:cNvPicPr preferRelativeResize="0"/>
          <p:nvPr/>
        </p:nvPicPr>
        <p:blipFill>
          <a:blip r:embed="rId5">
            <a:alphaModFix/>
          </a:blip>
          <a:stretch>
            <a:fillRect/>
          </a:stretch>
        </p:blipFill>
        <p:spPr>
          <a:xfrm>
            <a:off x="5049800" y="473221"/>
            <a:ext cx="3053501" cy="19227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Graph - 125 threads</a:t>
            </a:r>
            <a:endParaRPr/>
          </a:p>
        </p:txBody>
      </p:sp>
      <p:sp>
        <p:nvSpPr>
          <p:cNvPr id="205" name="Google Shape;205;p27"/>
          <p:cNvSpPr txBox="1"/>
          <p:nvPr/>
        </p:nvSpPr>
        <p:spPr>
          <a:xfrm>
            <a:off x="1532175" y="4641200"/>
            <a:ext cx="1185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Network 1</a:t>
            </a:r>
            <a:endParaRPr>
              <a:latin typeface="Lato"/>
              <a:ea typeface="Lato"/>
              <a:cs typeface="Lato"/>
              <a:sym typeface="Lato"/>
            </a:endParaRPr>
          </a:p>
        </p:txBody>
      </p:sp>
      <p:sp>
        <p:nvSpPr>
          <p:cNvPr id="206" name="Google Shape;206;p27"/>
          <p:cNvSpPr txBox="1"/>
          <p:nvPr/>
        </p:nvSpPr>
        <p:spPr>
          <a:xfrm>
            <a:off x="6149525" y="4560800"/>
            <a:ext cx="1185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Network 3</a:t>
            </a:r>
            <a:endParaRPr>
              <a:latin typeface="Lato"/>
              <a:ea typeface="Lato"/>
              <a:cs typeface="Lato"/>
              <a:sym typeface="Lato"/>
            </a:endParaRPr>
          </a:p>
        </p:txBody>
      </p:sp>
      <p:sp>
        <p:nvSpPr>
          <p:cNvPr id="207" name="Google Shape;207;p27"/>
          <p:cNvSpPr txBox="1"/>
          <p:nvPr/>
        </p:nvSpPr>
        <p:spPr>
          <a:xfrm>
            <a:off x="6104725" y="2395950"/>
            <a:ext cx="1185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Network 2</a:t>
            </a:r>
            <a:endParaRPr>
              <a:latin typeface="Lato"/>
              <a:ea typeface="Lato"/>
              <a:cs typeface="Lato"/>
              <a:sym typeface="Lato"/>
            </a:endParaRPr>
          </a:p>
        </p:txBody>
      </p:sp>
      <p:pic>
        <p:nvPicPr>
          <p:cNvPr id="208" name="Google Shape;208;p27"/>
          <p:cNvPicPr preferRelativeResize="0"/>
          <p:nvPr/>
        </p:nvPicPr>
        <p:blipFill rotWithShape="1">
          <a:blip r:embed="rId3">
            <a:alphaModFix/>
          </a:blip>
          <a:srcRect b="0" l="0" r="49233" t="11574"/>
          <a:stretch/>
        </p:blipFill>
        <p:spPr>
          <a:xfrm>
            <a:off x="333563" y="2076050"/>
            <a:ext cx="3582528" cy="2484750"/>
          </a:xfrm>
          <a:prstGeom prst="rect">
            <a:avLst/>
          </a:prstGeom>
          <a:noFill/>
          <a:ln>
            <a:noFill/>
          </a:ln>
        </p:spPr>
      </p:pic>
      <p:pic>
        <p:nvPicPr>
          <p:cNvPr id="209" name="Google Shape;209;p27"/>
          <p:cNvPicPr preferRelativeResize="0"/>
          <p:nvPr/>
        </p:nvPicPr>
        <p:blipFill>
          <a:blip r:embed="rId4">
            <a:alphaModFix/>
          </a:blip>
          <a:stretch>
            <a:fillRect/>
          </a:stretch>
        </p:blipFill>
        <p:spPr>
          <a:xfrm>
            <a:off x="4998250" y="2747550"/>
            <a:ext cx="3017050" cy="1935600"/>
          </a:xfrm>
          <a:prstGeom prst="rect">
            <a:avLst/>
          </a:prstGeom>
          <a:noFill/>
          <a:ln>
            <a:noFill/>
          </a:ln>
        </p:spPr>
      </p:pic>
      <p:pic>
        <p:nvPicPr>
          <p:cNvPr id="210" name="Google Shape;210;p27"/>
          <p:cNvPicPr preferRelativeResize="0"/>
          <p:nvPr/>
        </p:nvPicPr>
        <p:blipFill>
          <a:blip r:embed="rId5">
            <a:alphaModFix/>
          </a:blip>
          <a:stretch>
            <a:fillRect/>
          </a:stretch>
        </p:blipFill>
        <p:spPr>
          <a:xfrm>
            <a:off x="4998250" y="539825"/>
            <a:ext cx="3108676" cy="193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729450" y="1322450"/>
            <a:ext cx="7688400" cy="151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Results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29"/>
          <p:cNvPicPr preferRelativeResize="0"/>
          <p:nvPr/>
        </p:nvPicPr>
        <p:blipFill rotWithShape="1">
          <a:blip r:embed="rId3">
            <a:alphaModFix/>
          </a:blip>
          <a:srcRect b="12493" l="7292" r="7309" t="10813"/>
          <a:stretch/>
        </p:blipFill>
        <p:spPr>
          <a:xfrm>
            <a:off x="727650" y="1422538"/>
            <a:ext cx="3229337" cy="1815750"/>
          </a:xfrm>
          <a:prstGeom prst="rect">
            <a:avLst/>
          </a:prstGeom>
          <a:noFill/>
          <a:ln>
            <a:noFill/>
          </a:ln>
        </p:spPr>
      </p:pic>
      <p:pic>
        <p:nvPicPr>
          <p:cNvPr id="221" name="Google Shape;221;p29"/>
          <p:cNvPicPr preferRelativeResize="0"/>
          <p:nvPr/>
        </p:nvPicPr>
        <p:blipFill rotWithShape="1">
          <a:blip r:embed="rId4">
            <a:alphaModFix/>
          </a:blip>
          <a:srcRect b="31048" l="20033" r="48327" t="0"/>
          <a:stretch/>
        </p:blipFill>
        <p:spPr>
          <a:xfrm>
            <a:off x="4254228" y="1422551"/>
            <a:ext cx="2077723" cy="1815751"/>
          </a:xfrm>
          <a:prstGeom prst="rect">
            <a:avLst/>
          </a:prstGeom>
          <a:noFill/>
          <a:ln>
            <a:noFill/>
          </a:ln>
        </p:spPr>
      </p:pic>
      <p:pic>
        <p:nvPicPr>
          <p:cNvPr id="222" name="Google Shape;222;p29"/>
          <p:cNvPicPr preferRelativeResize="0"/>
          <p:nvPr/>
        </p:nvPicPr>
        <p:blipFill rotWithShape="1">
          <a:blip r:embed="rId4">
            <a:alphaModFix/>
          </a:blip>
          <a:srcRect b="30656" l="52332" r="16548" t="0"/>
          <a:stretch/>
        </p:blipFill>
        <p:spPr>
          <a:xfrm>
            <a:off x="6827675" y="1422550"/>
            <a:ext cx="2032063" cy="1815751"/>
          </a:xfrm>
          <a:prstGeom prst="rect">
            <a:avLst/>
          </a:prstGeom>
          <a:noFill/>
          <a:ln>
            <a:noFill/>
          </a:ln>
        </p:spPr>
      </p:pic>
      <p:sp>
        <p:nvSpPr>
          <p:cNvPr id="223" name="Google Shape;223;p29"/>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dk2"/>
              </a:buClr>
              <a:buSzPts val="1600"/>
              <a:buFont typeface="Raleway"/>
              <a:buAutoNum type="arabicParenBoth"/>
            </a:pPr>
            <a:r>
              <a:rPr b="1" lang="zh-CN" sz="1600">
                <a:solidFill>
                  <a:schemeClr val="dk2"/>
                </a:solidFill>
                <a:latin typeface="Raleway"/>
                <a:ea typeface="Raleway"/>
                <a:cs typeface="Raleway"/>
                <a:sym typeface="Raleway"/>
              </a:rPr>
              <a:t>Power-Law distribution test of the number of threads per user</a:t>
            </a:r>
            <a:endParaRPr sz="1600"/>
          </a:p>
        </p:txBody>
      </p:sp>
      <p:sp>
        <p:nvSpPr>
          <p:cNvPr id="224" name="Google Shape;224;p29"/>
          <p:cNvSpPr txBox="1"/>
          <p:nvPr/>
        </p:nvSpPr>
        <p:spPr>
          <a:xfrm>
            <a:off x="727650" y="3744504"/>
            <a:ext cx="7471200" cy="1134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Lato"/>
              <a:buChar char="●"/>
            </a:pPr>
            <a:r>
              <a:rPr lang="zh-CN">
                <a:solidFill>
                  <a:schemeClr val="accent1"/>
                </a:solidFill>
                <a:latin typeface="Lato"/>
                <a:ea typeface="Lato"/>
                <a:cs typeface="Lato"/>
                <a:sym typeface="Lato"/>
              </a:rPr>
              <a:t>Plot histogram to show the number of threads per user ID;</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lang="zh-CN">
                <a:solidFill>
                  <a:schemeClr val="accent1"/>
                </a:solidFill>
                <a:latin typeface="Lato"/>
                <a:ea typeface="Lato"/>
                <a:cs typeface="Lato"/>
                <a:sym typeface="Lato"/>
              </a:rPr>
              <a:t>transfer  the corresponding values into log form;</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lang="zh-CN">
                <a:solidFill>
                  <a:schemeClr val="accent1"/>
                </a:solidFill>
                <a:latin typeface="Lato"/>
                <a:ea typeface="Lato"/>
                <a:cs typeface="Lato"/>
                <a:sym typeface="Lato"/>
              </a:rPr>
              <a:t>Apply Least Squares method to do linear regression;</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lang="zh-CN">
                <a:solidFill>
                  <a:schemeClr val="accent1"/>
                </a:solidFill>
                <a:latin typeface="Lato"/>
                <a:ea typeface="Lato"/>
                <a:cs typeface="Lato"/>
                <a:sym typeface="Lato"/>
              </a:rPr>
              <a:t>Justify the answer with mean squared error.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2000"/>
              <a:t>Results:</a:t>
            </a:r>
            <a:endParaRPr b="0" sz="2000"/>
          </a:p>
        </p:txBody>
      </p:sp>
      <p:sp>
        <p:nvSpPr>
          <p:cNvPr id="230" name="Google Shape;230;p30"/>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dk2"/>
              </a:buClr>
              <a:buSzPts val="1600"/>
              <a:buFont typeface="Raleway"/>
              <a:buAutoNum type="arabicParenBoth"/>
            </a:pPr>
            <a:r>
              <a:rPr b="1" lang="zh-CN" sz="1600">
                <a:solidFill>
                  <a:schemeClr val="dk2"/>
                </a:solidFill>
                <a:latin typeface="Raleway"/>
                <a:ea typeface="Raleway"/>
                <a:cs typeface="Raleway"/>
                <a:sym typeface="Raleway"/>
              </a:rPr>
              <a:t>Power-Law distribution test of the number of threads per user</a:t>
            </a:r>
            <a:endParaRPr sz="1600"/>
          </a:p>
        </p:txBody>
      </p:sp>
      <p:pic>
        <p:nvPicPr>
          <p:cNvPr id="231" name="Google Shape;231;p30"/>
          <p:cNvPicPr preferRelativeResize="0"/>
          <p:nvPr/>
        </p:nvPicPr>
        <p:blipFill>
          <a:blip r:embed="rId3">
            <a:alphaModFix/>
          </a:blip>
          <a:stretch>
            <a:fillRect/>
          </a:stretch>
        </p:blipFill>
        <p:spPr>
          <a:xfrm>
            <a:off x="302075" y="1853850"/>
            <a:ext cx="4269925" cy="2741975"/>
          </a:xfrm>
          <a:prstGeom prst="rect">
            <a:avLst/>
          </a:prstGeom>
          <a:noFill/>
          <a:ln>
            <a:noFill/>
          </a:ln>
        </p:spPr>
      </p:pic>
      <p:pic>
        <p:nvPicPr>
          <p:cNvPr id="232" name="Google Shape;232;p30"/>
          <p:cNvPicPr preferRelativeResize="0"/>
          <p:nvPr/>
        </p:nvPicPr>
        <p:blipFill>
          <a:blip r:embed="rId4">
            <a:alphaModFix/>
          </a:blip>
          <a:stretch>
            <a:fillRect/>
          </a:stretch>
        </p:blipFill>
        <p:spPr>
          <a:xfrm>
            <a:off x="4721675" y="2006250"/>
            <a:ext cx="4269925" cy="23131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txBox="1"/>
          <p:nvPr>
            <p:ph idx="1" type="body"/>
          </p:nvPr>
        </p:nvSpPr>
        <p:spPr>
          <a:xfrm>
            <a:off x="727650" y="1846442"/>
            <a:ext cx="37743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sz="1400"/>
              <a:t>Select all user ID in each thread;</a:t>
            </a:r>
            <a:endParaRPr sz="1400"/>
          </a:p>
          <a:p>
            <a:pPr indent="-317500" lvl="0" marL="457200" rtl="0" algn="l">
              <a:spcBef>
                <a:spcPts val="0"/>
              </a:spcBef>
              <a:spcAft>
                <a:spcPts val="0"/>
              </a:spcAft>
              <a:buSzPts val="1400"/>
              <a:buChar char="●"/>
            </a:pPr>
            <a:r>
              <a:rPr lang="zh-CN" sz="1400"/>
              <a:t>Count the times of each ID appearing in all threads; </a:t>
            </a:r>
            <a:endParaRPr sz="1400"/>
          </a:p>
          <a:p>
            <a:pPr indent="-317500" lvl="0" marL="457200" rtl="0" algn="l">
              <a:spcBef>
                <a:spcPts val="0"/>
              </a:spcBef>
              <a:spcAft>
                <a:spcPts val="0"/>
              </a:spcAft>
              <a:buSzPts val="1400"/>
              <a:buChar char="●"/>
            </a:pPr>
            <a:r>
              <a:rPr lang="zh-CN" sz="1400"/>
              <a:t>Find the most common 10 elements of the times;</a:t>
            </a:r>
            <a:endParaRPr sz="1400"/>
          </a:p>
          <a:p>
            <a:pPr indent="-317500" lvl="0" marL="457200" rtl="0" algn="l">
              <a:spcBef>
                <a:spcPts val="0"/>
              </a:spcBef>
              <a:spcAft>
                <a:spcPts val="0"/>
              </a:spcAft>
              <a:buSzPts val="1400"/>
              <a:buChar char="●"/>
            </a:pPr>
            <a:r>
              <a:rPr lang="zh-CN" sz="1400"/>
              <a:t>Find the corresponding thread title they replied or posted.</a:t>
            </a:r>
            <a:endParaRPr/>
          </a:p>
        </p:txBody>
      </p:sp>
      <p:sp>
        <p:nvSpPr>
          <p:cNvPr id="238" name="Google Shape;238;p31"/>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1600">
                <a:solidFill>
                  <a:schemeClr val="dk2"/>
                </a:solidFill>
                <a:latin typeface="Raleway"/>
                <a:ea typeface="Raleway"/>
                <a:cs typeface="Raleway"/>
                <a:sym typeface="Raleway"/>
              </a:rPr>
              <a:t>(2)    Top 10 active users and their topics</a:t>
            </a:r>
            <a:endParaRPr sz="1600"/>
          </a:p>
        </p:txBody>
      </p:sp>
      <p:sp>
        <p:nvSpPr>
          <p:cNvPr id="239" name="Google Shape;239;p31"/>
          <p:cNvSpPr txBox="1"/>
          <p:nvPr>
            <p:ph idx="1" type="body"/>
          </p:nvPr>
        </p:nvSpPr>
        <p:spPr>
          <a:xfrm>
            <a:off x="4843439" y="1846442"/>
            <a:ext cx="37743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zh-CN" sz="1400"/>
              <a:t>tags:</a:t>
            </a:r>
            <a:endParaRPr sz="1400"/>
          </a:p>
          <a:p>
            <a:pPr indent="0" lvl="0" marL="457200" rtl="0" algn="l">
              <a:spcBef>
                <a:spcPts val="1600"/>
              </a:spcBef>
              <a:spcAft>
                <a:spcPts val="1600"/>
              </a:spcAft>
              <a:buNone/>
            </a:pPr>
            <a:r>
              <a:rPr lang="zh-CN" sz="1400"/>
              <a:t>romance; symptoms; depressed; experience; need advice; medication; positive; mood; suicide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rgbClr val="FFFFFF"/>
                </a:solidFill>
              </a:rPr>
              <a:t>Introduction</a:t>
            </a:r>
            <a:endParaRPr>
              <a:solidFill>
                <a:srgbClr val="FFFFFF"/>
              </a:solidFill>
            </a:endParaRPr>
          </a:p>
        </p:txBody>
      </p:sp>
      <p:sp>
        <p:nvSpPr>
          <p:cNvPr id="93" name="Google Shape;93;p14"/>
          <p:cNvSpPr txBox="1"/>
          <p:nvPr/>
        </p:nvSpPr>
        <p:spPr>
          <a:xfrm>
            <a:off x="729450" y="2841050"/>
            <a:ext cx="7267200" cy="87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500">
                <a:solidFill>
                  <a:srgbClr val="FFFFFF"/>
                </a:solidFill>
              </a:rPr>
              <a:t>Aiming to investigate the mental health discussion taking part in UK health forum.</a:t>
            </a:r>
            <a:endParaRPr sz="15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729450" y="1261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2000"/>
              <a:t>Results:</a:t>
            </a:r>
            <a:endParaRPr b="0" sz="2000"/>
          </a:p>
        </p:txBody>
      </p:sp>
      <p:sp>
        <p:nvSpPr>
          <p:cNvPr id="245" name="Google Shape;245;p32"/>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1600">
                <a:solidFill>
                  <a:schemeClr val="dk2"/>
                </a:solidFill>
                <a:latin typeface="Raleway"/>
                <a:ea typeface="Raleway"/>
                <a:cs typeface="Raleway"/>
                <a:sym typeface="Raleway"/>
              </a:rPr>
              <a:t>(2)    Top 10 active users and their topics</a:t>
            </a:r>
            <a:endParaRPr sz="1600"/>
          </a:p>
        </p:txBody>
      </p:sp>
      <p:graphicFrame>
        <p:nvGraphicFramePr>
          <p:cNvPr id="246" name="Google Shape;246;p32"/>
          <p:cNvGraphicFramePr/>
          <p:nvPr/>
        </p:nvGraphicFramePr>
        <p:xfrm>
          <a:off x="72950" y="1674684"/>
          <a:ext cx="3000000" cy="3000000"/>
        </p:xfrm>
        <a:graphic>
          <a:graphicData uri="http://schemas.openxmlformats.org/drawingml/2006/table">
            <a:tbl>
              <a:tblPr>
                <a:noFill/>
                <a:tableStyleId>{0E13879F-D7E0-4FFA-A607-1E4BF482D40E}</a:tableStyleId>
              </a:tblPr>
              <a:tblGrid>
                <a:gridCol w="613150"/>
                <a:gridCol w="749400"/>
                <a:gridCol w="3517850"/>
                <a:gridCol w="522000"/>
                <a:gridCol w="724875"/>
                <a:gridCol w="2874125"/>
              </a:tblGrid>
              <a:tr h="293650">
                <a:tc>
                  <a:txBody>
                    <a:bodyPr/>
                    <a:lstStyle/>
                    <a:p>
                      <a:pPr indent="0" lvl="0" marL="0" rtl="0" algn="ctr">
                        <a:spcBef>
                          <a:spcPts val="0"/>
                        </a:spcBef>
                        <a:spcAft>
                          <a:spcPts val="0"/>
                        </a:spcAft>
                        <a:buNone/>
                      </a:pPr>
                      <a:r>
                        <a:rPr lang="zh-CN" sz="1200">
                          <a:solidFill>
                            <a:schemeClr val="accent1"/>
                          </a:solidFill>
                          <a:latin typeface="Lato"/>
                          <a:ea typeface="Lato"/>
                          <a:cs typeface="Lato"/>
                          <a:sym typeface="Lato"/>
                        </a:rPr>
                        <a:t>rank</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zh-CN" sz="1200">
                          <a:solidFill>
                            <a:schemeClr val="accent1"/>
                          </a:solidFill>
                          <a:latin typeface="Lato"/>
                          <a:ea typeface="Lato"/>
                          <a:cs typeface="Lato"/>
                          <a:sym typeface="Lato"/>
                        </a:rPr>
                        <a:t>user</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zh-CN" sz="1200">
                          <a:solidFill>
                            <a:schemeClr val="accent1"/>
                          </a:solidFill>
                          <a:latin typeface="Lato"/>
                          <a:ea typeface="Lato"/>
                          <a:cs typeface="Lato"/>
                          <a:sym typeface="Lato"/>
                        </a:rPr>
                        <a:t>topic</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zh-CN" sz="1200">
                          <a:solidFill>
                            <a:schemeClr val="accent1"/>
                          </a:solidFill>
                          <a:latin typeface="Lato"/>
                          <a:ea typeface="Lato"/>
                          <a:cs typeface="Lato"/>
                          <a:sym typeface="Lato"/>
                        </a:rPr>
                        <a:t>rank</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zh-CN" sz="1200">
                          <a:solidFill>
                            <a:schemeClr val="accent1"/>
                          </a:solidFill>
                          <a:latin typeface="Lato"/>
                          <a:ea typeface="Lato"/>
                          <a:cs typeface="Lato"/>
                          <a:sym typeface="Lato"/>
                        </a:rPr>
                        <a:t>user</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zh-CN" sz="1200">
                          <a:solidFill>
                            <a:schemeClr val="accent1"/>
                          </a:solidFill>
                          <a:latin typeface="Lato"/>
                          <a:ea typeface="Lato"/>
                          <a:cs typeface="Lato"/>
                          <a:sym typeface="Lato"/>
                        </a:rPr>
                        <a:t>topics</a:t>
                      </a:r>
                      <a:endParaRPr sz="1200">
                        <a:solidFill>
                          <a:schemeClr val="accent1"/>
                        </a:solidFill>
                        <a:latin typeface="Lato"/>
                        <a:ea typeface="Lato"/>
                        <a:cs typeface="Lato"/>
                        <a:sym typeface="Lato"/>
                      </a:endParaRPr>
                    </a:p>
                  </a:txBody>
                  <a:tcPr marT="91425" marB="91425" marR="91425" marL="91425"/>
                </a:tc>
              </a:tr>
              <a:tr h="587650">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24395</a:t>
                      </a:r>
                      <a:endParaRPr sz="1200">
                        <a:solidFill>
                          <a:schemeClr val="accent1"/>
                        </a:solidFill>
                        <a:latin typeface="Lato"/>
                        <a:ea typeface="Lato"/>
                        <a:cs typeface="Lato"/>
                        <a:sym typeface="Lato"/>
                      </a:endParaRPr>
                    </a:p>
                  </a:txBody>
                  <a:tcPr marT="91425" marB="91425" marR="91425" marL="91425"/>
                </a:tc>
                <a:tc>
                  <a:txBody>
                    <a:bodyPr/>
                    <a:lstStyle/>
                    <a:p>
                      <a:pPr indent="0" lvl="0" marL="457200" rtl="0" algn="l">
                        <a:lnSpc>
                          <a:spcPct val="80000"/>
                        </a:lnSpc>
                        <a:spcBef>
                          <a:spcPts val="0"/>
                        </a:spcBef>
                        <a:spcAft>
                          <a:spcPts val="1600"/>
                        </a:spcAft>
                        <a:buNone/>
                      </a:pPr>
                      <a:r>
                        <a:rPr lang="zh-CN" sz="1200">
                          <a:solidFill>
                            <a:schemeClr val="accent1"/>
                          </a:solidFill>
                          <a:latin typeface="Lato"/>
                          <a:ea typeface="Lato"/>
                          <a:cs typeface="Lato"/>
                          <a:sym typeface="Lato"/>
                        </a:rPr>
                        <a:t>need advice; depressed; experience; suicide;mood</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6</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1379</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depressed; need advice; experience;  </a:t>
                      </a:r>
                      <a:endParaRPr sz="1200">
                        <a:solidFill>
                          <a:schemeClr val="accent1"/>
                        </a:solidFill>
                        <a:latin typeface="Lato"/>
                        <a:ea typeface="Lato"/>
                        <a:cs typeface="Lato"/>
                        <a:sym typeface="Lato"/>
                      </a:endParaRPr>
                    </a:p>
                  </a:txBody>
                  <a:tcPr marT="91425" marB="91425" marR="91425" marL="91425"/>
                </a:tc>
              </a:tr>
              <a:tr h="519875">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2</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10457</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depressed; mood</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7</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5526</a:t>
                      </a:r>
                      <a:endParaRPr sz="1200">
                        <a:solidFill>
                          <a:schemeClr val="accent1"/>
                        </a:solidFill>
                        <a:latin typeface="Lato"/>
                        <a:ea typeface="Lato"/>
                        <a:cs typeface="Lato"/>
                        <a:sym typeface="Lato"/>
                      </a:endParaRPr>
                    </a:p>
                  </a:txBody>
                  <a:tcPr marT="91425" marB="91425" marR="91425" marL="91425"/>
                </a:tc>
                <a:tc>
                  <a:txBody>
                    <a:bodyPr/>
                    <a:lstStyle/>
                    <a:p>
                      <a:pPr indent="0" lvl="0" marL="457200" rtl="0" algn="l">
                        <a:lnSpc>
                          <a:spcPct val="80000"/>
                        </a:lnSpc>
                        <a:spcBef>
                          <a:spcPts val="0"/>
                        </a:spcBef>
                        <a:spcAft>
                          <a:spcPts val="1600"/>
                        </a:spcAft>
                        <a:buNone/>
                      </a:pPr>
                      <a:r>
                        <a:rPr lang="zh-CN" sz="1200">
                          <a:solidFill>
                            <a:schemeClr val="accent1"/>
                          </a:solidFill>
                          <a:latin typeface="Lato"/>
                          <a:ea typeface="Lato"/>
                          <a:cs typeface="Lato"/>
                          <a:sym typeface="Lato"/>
                        </a:rPr>
                        <a:t>symptoms; depressed; need advice; medication; suicide</a:t>
                      </a:r>
                      <a:endParaRPr sz="1200">
                        <a:solidFill>
                          <a:schemeClr val="accent1"/>
                        </a:solidFill>
                        <a:latin typeface="Lato"/>
                        <a:ea typeface="Lato"/>
                        <a:cs typeface="Lato"/>
                        <a:sym typeface="Lato"/>
                      </a:endParaRPr>
                    </a:p>
                  </a:txBody>
                  <a:tcPr marT="91425" marB="91425" marR="91425" marL="91425"/>
                </a:tc>
              </a:tr>
              <a:tr h="519875">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3</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11254</a:t>
                      </a:r>
                      <a:endParaRPr sz="1200">
                        <a:solidFill>
                          <a:schemeClr val="accent1"/>
                        </a:solidFill>
                        <a:latin typeface="Lato"/>
                        <a:ea typeface="Lato"/>
                        <a:cs typeface="Lato"/>
                        <a:sym typeface="Lato"/>
                      </a:endParaRPr>
                    </a:p>
                  </a:txBody>
                  <a:tcPr marT="91425" marB="91425" marR="91425" marL="91425"/>
                </a:tc>
                <a:tc>
                  <a:txBody>
                    <a:bodyPr/>
                    <a:lstStyle/>
                    <a:p>
                      <a:pPr indent="0" lvl="0" marL="457200" rtl="0" algn="l">
                        <a:lnSpc>
                          <a:spcPct val="80000"/>
                        </a:lnSpc>
                        <a:spcBef>
                          <a:spcPts val="0"/>
                        </a:spcBef>
                        <a:spcAft>
                          <a:spcPts val="1600"/>
                        </a:spcAft>
                        <a:buNone/>
                      </a:pPr>
                      <a:r>
                        <a:rPr lang="zh-CN" sz="1200">
                          <a:solidFill>
                            <a:schemeClr val="accent1"/>
                          </a:solidFill>
                          <a:latin typeface="Lato"/>
                          <a:ea typeface="Lato"/>
                          <a:cs typeface="Lato"/>
                          <a:sym typeface="Lato"/>
                        </a:rPr>
                        <a:t>need advice; experience; suicide; need advice; </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8</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11318</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depressed; experience; need advice; </a:t>
                      </a:r>
                      <a:endParaRPr sz="1200">
                        <a:solidFill>
                          <a:schemeClr val="accent1"/>
                        </a:solidFill>
                        <a:latin typeface="Lato"/>
                        <a:ea typeface="Lato"/>
                        <a:cs typeface="Lato"/>
                        <a:sym typeface="Lato"/>
                      </a:endParaRPr>
                    </a:p>
                  </a:txBody>
                  <a:tcPr marT="91425" marB="91425" marR="91425" marL="91425"/>
                </a:tc>
              </a:tr>
              <a:tr h="519875">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4</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11882</a:t>
                      </a:r>
                      <a:endParaRPr sz="1200">
                        <a:solidFill>
                          <a:schemeClr val="accent1"/>
                        </a:solidFill>
                        <a:latin typeface="Lato"/>
                        <a:ea typeface="Lato"/>
                        <a:cs typeface="Lato"/>
                        <a:sym typeface="Lato"/>
                      </a:endParaRPr>
                    </a:p>
                  </a:txBody>
                  <a:tcPr marT="91425" marB="91425" marR="91425" marL="91425"/>
                </a:tc>
                <a:tc>
                  <a:txBody>
                    <a:bodyPr/>
                    <a:lstStyle/>
                    <a:p>
                      <a:pPr indent="0" lvl="0" marL="457200" rtl="0" algn="l">
                        <a:lnSpc>
                          <a:spcPct val="80000"/>
                        </a:lnSpc>
                        <a:spcBef>
                          <a:spcPts val="0"/>
                        </a:spcBef>
                        <a:spcAft>
                          <a:spcPts val="1600"/>
                        </a:spcAft>
                        <a:buNone/>
                      </a:pPr>
                      <a:r>
                        <a:rPr lang="zh-CN" sz="1200">
                          <a:solidFill>
                            <a:schemeClr val="accent1"/>
                          </a:solidFill>
                          <a:latin typeface="Lato"/>
                          <a:ea typeface="Lato"/>
                          <a:cs typeface="Lato"/>
                          <a:sym typeface="Lato"/>
                        </a:rPr>
                        <a:t>romance; need advice; suicide; need advice; </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9</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10470</a:t>
                      </a:r>
                      <a:endParaRPr sz="1200">
                        <a:solidFill>
                          <a:schemeClr val="accent1"/>
                        </a:solidFill>
                        <a:latin typeface="Lato"/>
                        <a:ea typeface="Lato"/>
                        <a:cs typeface="Lato"/>
                        <a:sym typeface="Lato"/>
                      </a:endParaRPr>
                    </a:p>
                  </a:txBody>
                  <a:tcPr marT="91425" marB="91425" marR="91425" marL="91425"/>
                </a:tc>
                <a:tc>
                  <a:txBody>
                    <a:bodyPr/>
                    <a:lstStyle/>
                    <a:p>
                      <a:pPr indent="0" lvl="0" marL="457200" rtl="0" algn="l">
                        <a:lnSpc>
                          <a:spcPct val="80000"/>
                        </a:lnSpc>
                        <a:spcBef>
                          <a:spcPts val="0"/>
                        </a:spcBef>
                        <a:spcAft>
                          <a:spcPts val="1600"/>
                        </a:spcAft>
                        <a:buNone/>
                      </a:pPr>
                      <a:r>
                        <a:rPr lang="zh-CN" sz="1200">
                          <a:solidFill>
                            <a:schemeClr val="accent1"/>
                          </a:solidFill>
                          <a:latin typeface="Lato"/>
                          <a:ea typeface="Lato"/>
                          <a:cs typeface="Lato"/>
                          <a:sym typeface="Lato"/>
                        </a:rPr>
                        <a:t>need advice; depressed</a:t>
                      </a:r>
                      <a:endParaRPr sz="1200">
                        <a:solidFill>
                          <a:schemeClr val="accent1"/>
                        </a:solidFill>
                        <a:latin typeface="Lato"/>
                        <a:ea typeface="Lato"/>
                        <a:cs typeface="Lato"/>
                        <a:sym typeface="Lato"/>
                      </a:endParaRPr>
                    </a:p>
                  </a:txBody>
                  <a:tcPr marT="91425" marB="91425" marR="91425" marL="91425"/>
                </a:tc>
              </a:tr>
              <a:tr h="519875">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5</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12260</a:t>
                      </a:r>
                      <a:endParaRPr sz="1200">
                        <a:solidFill>
                          <a:schemeClr val="accent1"/>
                        </a:solidFill>
                        <a:latin typeface="Lato"/>
                        <a:ea typeface="Lato"/>
                        <a:cs typeface="Lato"/>
                        <a:sym typeface="Lato"/>
                      </a:endParaRPr>
                    </a:p>
                  </a:txBody>
                  <a:tcPr marT="91425" marB="91425" marR="91425" marL="91425"/>
                </a:tc>
                <a:tc>
                  <a:txBody>
                    <a:bodyPr/>
                    <a:lstStyle/>
                    <a:p>
                      <a:pPr indent="0" lvl="0" marL="457200" rtl="0" algn="l">
                        <a:lnSpc>
                          <a:spcPct val="80000"/>
                        </a:lnSpc>
                        <a:spcBef>
                          <a:spcPts val="0"/>
                        </a:spcBef>
                        <a:spcAft>
                          <a:spcPts val="1600"/>
                        </a:spcAft>
                        <a:buNone/>
                      </a:pPr>
                      <a:r>
                        <a:rPr lang="zh-CN" sz="1200">
                          <a:solidFill>
                            <a:schemeClr val="accent1"/>
                          </a:solidFill>
                          <a:latin typeface="Lato"/>
                          <a:ea typeface="Lato"/>
                          <a:cs typeface="Lato"/>
                          <a:sym typeface="Lato"/>
                        </a:rPr>
                        <a:t>romance; experience; depressed;</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10</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5579</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80000"/>
                        </a:lnSpc>
                        <a:spcBef>
                          <a:spcPts val="0"/>
                        </a:spcBef>
                        <a:spcAft>
                          <a:spcPts val="0"/>
                        </a:spcAft>
                        <a:buNone/>
                      </a:pPr>
                      <a:r>
                        <a:rPr lang="zh-CN" sz="1200">
                          <a:solidFill>
                            <a:schemeClr val="accent1"/>
                          </a:solidFill>
                          <a:latin typeface="Lato"/>
                          <a:ea typeface="Lato"/>
                          <a:cs typeface="Lato"/>
                          <a:sym typeface="Lato"/>
                        </a:rPr>
                        <a:t>need advice; experience;  depressed; </a:t>
                      </a:r>
                      <a:endParaRPr sz="1200">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1600">
                <a:solidFill>
                  <a:schemeClr val="dk2"/>
                </a:solidFill>
                <a:latin typeface="Raleway"/>
                <a:ea typeface="Raleway"/>
                <a:cs typeface="Raleway"/>
                <a:sym typeface="Raleway"/>
              </a:rPr>
              <a:t>(3)    Attributes of Network Graph</a:t>
            </a:r>
            <a:endParaRPr sz="1600"/>
          </a:p>
        </p:txBody>
      </p:sp>
      <p:pic>
        <p:nvPicPr>
          <p:cNvPr id="252" name="Google Shape;252;p33"/>
          <p:cNvPicPr preferRelativeResize="0"/>
          <p:nvPr/>
        </p:nvPicPr>
        <p:blipFill>
          <a:blip r:embed="rId3">
            <a:alphaModFix/>
          </a:blip>
          <a:stretch>
            <a:fillRect/>
          </a:stretch>
        </p:blipFill>
        <p:spPr>
          <a:xfrm>
            <a:off x="0" y="1250700"/>
            <a:ext cx="5311400" cy="3399900"/>
          </a:xfrm>
          <a:prstGeom prst="rect">
            <a:avLst/>
          </a:prstGeom>
          <a:noFill/>
          <a:ln>
            <a:noFill/>
          </a:ln>
        </p:spPr>
      </p:pic>
      <p:pic>
        <p:nvPicPr>
          <p:cNvPr id="253" name="Google Shape;253;p33"/>
          <p:cNvPicPr preferRelativeResize="0"/>
          <p:nvPr/>
        </p:nvPicPr>
        <p:blipFill>
          <a:blip r:embed="rId4">
            <a:alphaModFix/>
          </a:blip>
          <a:stretch>
            <a:fillRect/>
          </a:stretch>
        </p:blipFill>
        <p:spPr>
          <a:xfrm>
            <a:off x="5250650" y="1226988"/>
            <a:ext cx="3893350" cy="2689525"/>
          </a:xfrm>
          <a:prstGeom prst="rect">
            <a:avLst/>
          </a:prstGeom>
          <a:noFill/>
          <a:ln>
            <a:noFill/>
          </a:ln>
        </p:spPr>
      </p:pic>
      <p:sp>
        <p:nvSpPr>
          <p:cNvPr id="254" name="Google Shape;254;p33"/>
          <p:cNvSpPr txBox="1"/>
          <p:nvPr>
            <p:ph idx="4294967295" type="body"/>
          </p:nvPr>
        </p:nvSpPr>
        <p:spPr>
          <a:xfrm>
            <a:off x="5364100" y="3980426"/>
            <a:ext cx="2672700" cy="12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1200"/>
              <a:t>weight = str or None：</a:t>
            </a:r>
            <a:endParaRPr sz="1200"/>
          </a:p>
          <a:p>
            <a:pPr indent="-304800" lvl="0" marL="457200" rtl="0" algn="l">
              <a:spcBef>
                <a:spcPts val="1600"/>
              </a:spcBef>
              <a:spcAft>
                <a:spcPts val="0"/>
              </a:spcAft>
              <a:buSzPts val="1200"/>
              <a:buChar char="●"/>
            </a:pPr>
            <a:r>
              <a:rPr lang="zh-CN" sz="1200"/>
              <a:t>overall clustering coefficient</a:t>
            </a:r>
            <a:endParaRPr sz="1200"/>
          </a:p>
          <a:p>
            <a:pPr indent="-304800" lvl="0" marL="457200" rtl="0" algn="l">
              <a:spcBef>
                <a:spcPts val="0"/>
              </a:spcBef>
              <a:spcAft>
                <a:spcPts val="0"/>
              </a:spcAft>
              <a:buSzPts val="1200"/>
              <a:buChar char="●"/>
            </a:pPr>
            <a:r>
              <a:rPr lang="zh-CN" sz="1200"/>
              <a:t>average path length</a:t>
            </a:r>
            <a:endParaRPr sz="1200"/>
          </a:p>
          <a:p>
            <a:pPr indent="-304800" lvl="0" marL="457200" rtl="0" algn="l">
              <a:spcBef>
                <a:spcPts val="0"/>
              </a:spcBef>
              <a:spcAft>
                <a:spcPts val="0"/>
              </a:spcAft>
              <a:buSzPts val="1200"/>
              <a:buChar char="●"/>
            </a:pPr>
            <a:r>
              <a:rPr lang="zh-CN" sz="1200"/>
              <a:t>size of giant component</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1600">
                <a:solidFill>
                  <a:schemeClr val="dk2"/>
                </a:solidFill>
                <a:latin typeface="Raleway"/>
                <a:ea typeface="Raleway"/>
                <a:cs typeface="Raleway"/>
                <a:sym typeface="Raleway"/>
              </a:rPr>
              <a:t>(3)    Attributes of Network Graph</a:t>
            </a:r>
            <a:endParaRPr sz="1600"/>
          </a:p>
        </p:txBody>
      </p:sp>
      <p:graphicFrame>
        <p:nvGraphicFramePr>
          <p:cNvPr id="260" name="Google Shape;260;p34"/>
          <p:cNvGraphicFramePr/>
          <p:nvPr/>
        </p:nvGraphicFramePr>
        <p:xfrm>
          <a:off x="727654" y="1248154"/>
          <a:ext cx="3000000" cy="3000000"/>
        </p:xfrm>
        <a:graphic>
          <a:graphicData uri="http://schemas.openxmlformats.org/drawingml/2006/table">
            <a:tbl>
              <a:tblPr>
                <a:noFill/>
                <a:tableStyleId>{0E13879F-D7E0-4FFA-A607-1E4BF482D40E}</a:tableStyleId>
              </a:tblPr>
              <a:tblGrid>
                <a:gridCol w="3841850"/>
                <a:gridCol w="1214000"/>
                <a:gridCol w="1211125"/>
                <a:gridCol w="1152975"/>
              </a:tblGrid>
              <a:tr h="297250">
                <a:tc>
                  <a:txBody>
                    <a:bodyPr/>
                    <a:lstStyle/>
                    <a:p>
                      <a:pPr indent="0" lvl="0" marL="0" rtl="0" algn="l">
                        <a:spcBef>
                          <a:spcPts val="0"/>
                        </a:spcBef>
                        <a:spcAft>
                          <a:spcPts val="0"/>
                        </a:spcAft>
                        <a:buNone/>
                      </a:pPr>
                      <a:r>
                        <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network 1</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network 2</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network 3</a:t>
                      </a:r>
                      <a:endParaRPr sz="1300">
                        <a:solidFill>
                          <a:srgbClr val="434343"/>
                        </a:solidFill>
                      </a:endParaRPr>
                    </a:p>
                  </a:txBody>
                  <a:tcPr marT="91425" marB="91425" marR="91425" marL="91425"/>
                </a:tc>
              </a:tr>
              <a:tr h="123150">
                <a:tc>
                  <a:txBody>
                    <a:bodyPr/>
                    <a:lstStyle/>
                    <a:p>
                      <a:pPr indent="0" lvl="0" marL="0" rtl="0" algn="l">
                        <a:spcBef>
                          <a:spcPts val="0"/>
                        </a:spcBef>
                        <a:spcAft>
                          <a:spcPts val="0"/>
                        </a:spcAft>
                        <a:buNone/>
                      </a:pPr>
                      <a:r>
                        <a:rPr lang="zh-CN" sz="1300">
                          <a:solidFill>
                            <a:srgbClr val="434343"/>
                          </a:solidFill>
                        </a:rPr>
                        <a:t>number of nodes</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40</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40</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40</a:t>
                      </a:r>
                      <a:endParaRPr sz="1300">
                        <a:solidFill>
                          <a:srgbClr val="434343"/>
                        </a:solidFill>
                      </a:endParaRPr>
                    </a:p>
                  </a:txBody>
                  <a:tcPr marT="91425" marB="91425" marR="91425" marL="91425"/>
                </a:tc>
              </a:tr>
              <a:tr h="297250">
                <a:tc>
                  <a:txBody>
                    <a:bodyPr/>
                    <a:lstStyle/>
                    <a:p>
                      <a:pPr indent="0" lvl="0" marL="0" rtl="0" algn="l">
                        <a:spcBef>
                          <a:spcPts val="0"/>
                        </a:spcBef>
                        <a:spcAft>
                          <a:spcPts val="0"/>
                        </a:spcAft>
                        <a:buNone/>
                      </a:pPr>
                      <a:r>
                        <a:rPr lang="zh-CN" sz="1300">
                          <a:solidFill>
                            <a:srgbClr val="434343"/>
                          </a:solidFill>
                        </a:rPr>
                        <a:t>number of edges</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176</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176</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176</a:t>
                      </a:r>
                      <a:endParaRPr sz="1300">
                        <a:solidFill>
                          <a:srgbClr val="434343"/>
                        </a:solidFill>
                      </a:endParaRPr>
                    </a:p>
                  </a:txBody>
                  <a:tcPr marT="91425" marB="91425" marR="91425" marL="91425"/>
                </a:tc>
              </a:tr>
              <a:tr h="297250">
                <a:tc>
                  <a:txBody>
                    <a:bodyPr/>
                    <a:lstStyle/>
                    <a:p>
                      <a:pPr indent="0" lvl="0" marL="0" rtl="0" algn="l">
                        <a:spcBef>
                          <a:spcPts val="0"/>
                        </a:spcBef>
                        <a:spcAft>
                          <a:spcPts val="0"/>
                        </a:spcAft>
                        <a:buNone/>
                      </a:pPr>
                      <a:r>
                        <a:rPr lang="zh-CN" sz="1300">
                          <a:solidFill>
                            <a:schemeClr val="dk2"/>
                          </a:solidFill>
                          <a:highlight>
                            <a:schemeClr val="accent6"/>
                          </a:highlight>
                        </a:rPr>
                        <a:t>overall clustering coefficient</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38.96</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34.33</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34.69</a:t>
                      </a:r>
                      <a:endParaRPr sz="1300">
                        <a:solidFill>
                          <a:schemeClr val="dk2"/>
                        </a:solidFill>
                        <a:highlight>
                          <a:schemeClr val="accent6"/>
                        </a:highlight>
                      </a:endParaRPr>
                    </a:p>
                  </a:txBody>
                  <a:tcPr marT="91425" marB="91425" marR="91425" marL="91425">
                    <a:solidFill>
                      <a:schemeClr val="accent6"/>
                    </a:solidFill>
                  </a:tcPr>
                </a:tc>
              </a:tr>
              <a:tr h="297250">
                <a:tc>
                  <a:txBody>
                    <a:bodyPr/>
                    <a:lstStyle/>
                    <a:p>
                      <a:pPr indent="0" lvl="0" marL="0" rtl="0" algn="l">
                        <a:spcBef>
                          <a:spcPts val="0"/>
                        </a:spcBef>
                        <a:spcAft>
                          <a:spcPts val="0"/>
                        </a:spcAft>
                        <a:buNone/>
                      </a:pPr>
                      <a:r>
                        <a:rPr lang="zh-CN" sz="1300">
                          <a:solidFill>
                            <a:schemeClr val="dk2"/>
                          </a:solidFill>
                          <a:highlight>
                            <a:schemeClr val="accent6"/>
                          </a:highlight>
                        </a:rPr>
                        <a:t>average path length</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1.53</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14.62</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13.40</a:t>
                      </a:r>
                      <a:endParaRPr sz="1300">
                        <a:solidFill>
                          <a:schemeClr val="dk2"/>
                        </a:solidFill>
                        <a:highlight>
                          <a:schemeClr val="accent6"/>
                        </a:highlight>
                      </a:endParaRPr>
                    </a:p>
                  </a:txBody>
                  <a:tcPr marT="91425" marB="91425" marR="91425" marL="91425">
                    <a:solidFill>
                      <a:schemeClr val="accent6"/>
                    </a:solidFill>
                  </a:tcPr>
                </a:tc>
              </a:tr>
              <a:tr h="297250">
                <a:tc>
                  <a:txBody>
                    <a:bodyPr/>
                    <a:lstStyle/>
                    <a:p>
                      <a:pPr indent="0" lvl="0" marL="0" rtl="0" algn="l">
                        <a:spcBef>
                          <a:spcPts val="0"/>
                        </a:spcBef>
                        <a:spcAft>
                          <a:spcPts val="0"/>
                        </a:spcAft>
                        <a:buNone/>
                      </a:pPr>
                      <a:r>
                        <a:rPr lang="zh-CN" sz="1300">
                          <a:solidFill>
                            <a:schemeClr val="dk2"/>
                          </a:solidFill>
                          <a:highlight>
                            <a:schemeClr val="accent6"/>
                          </a:highlight>
                        </a:rPr>
                        <a:t>size of giant component</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115</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1024</a:t>
                      </a:r>
                      <a:endParaRPr sz="1300">
                        <a:solidFill>
                          <a:schemeClr val="dk2"/>
                        </a:solidFill>
                        <a:highlight>
                          <a:schemeClr val="accent6"/>
                        </a:highlight>
                      </a:endParaRPr>
                    </a:p>
                  </a:txBody>
                  <a:tcPr marT="91425" marB="91425" marR="91425" marL="91425">
                    <a:solidFill>
                      <a:schemeClr val="accent6"/>
                    </a:solidFill>
                  </a:tcPr>
                </a:tc>
                <a:tc>
                  <a:txBody>
                    <a:bodyPr/>
                    <a:lstStyle/>
                    <a:p>
                      <a:pPr indent="0" lvl="0" marL="0" rtl="0" algn="ctr">
                        <a:spcBef>
                          <a:spcPts val="0"/>
                        </a:spcBef>
                        <a:spcAft>
                          <a:spcPts val="0"/>
                        </a:spcAft>
                        <a:buNone/>
                      </a:pPr>
                      <a:r>
                        <a:rPr lang="zh-CN" sz="1300">
                          <a:solidFill>
                            <a:schemeClr val="dk2"/>
                          </a:solidFill>
                          <a:highlight>
                            <a:schemeClr val="accent6"/>
                          </a:highlight>
                        </a:rPr>
                        <a:t>1034.83</a:t>
                      </a:r>
                      <a:endParaRPr sz="1300">
                        <a:solidFill>
                          <a:schemeClr val="dk2"/>
                        </a:solidFill>
                        <a:highlight>
                          <a:schemeClr val="accent6"/>
                        </a:highlight>
                      </a:endParaRPr>
                    </a:p>
                  </a:txBody>
                  <a:tcPr marT="91425" marB="91425" marR="91425" marL="91425">
                    <a:solidFill>
                      <a:schemeClr val="accent6"/>
                    </a:solidFill>
                  </a:tcPr>
                </a:tc>
              </a:tr>
              <a:tr h="297250">
                <a:tc>
                  <a:txBody>
                    <a:bodyPr/>
                    <a:lstStyle/>
                    <a:p>
                      <a:pPr indent="0" lvl="0" marL="0" rtl="0" algn="l">
                        <a:spcBef>
                          <a:spcPts val="0"/>
                        </a:spcBef>
                        <a:spcAft>
                          <a:spcPts val="0"/>
                        </a:spcAft>
                        <a:buNone/>
                      </a:pPr>
                      <a:r>
                        <a:rPr lang="zh-CN" sz="1300">
                          <a:solidFill>
                            <a:srgbClr val="434343"/>
                          </a:solidFill>
                        </a:rPr>
                        <a:t>diameter</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3</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3</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3</a:t>
                      </a:r>
                      <a:endParaRPr sz="1300">
                        <a:solidFill>
                          <a:srgbClr val="434343"/>
                        </a:solidFill>
                      </a:endParaRPr>
                    </a:p>
                  </a:txBody>
                  <a:tcPr marT="91425" marB="91425" marR="91425" marL="91425">
                    <a:lnB cap="flat" cmpd="sng" w="9525">
                      <a:solidFill>
                        <a:srgbClr val="9E9E9E"/>
                      </a:solidFill>
                      <a:prstDash val="solid"/>
                      <a:round/>
                      <a:headEnd len="sm" w="sm" type="none"/>
                      <a:tailEnd len="sm" w="sm" type="none"/>
                    </a:lnB>
                  </a:tcPr>
                </a:tc>
              </a:tr>
              <a:tr h="297250">
                <a:tc>
                  <a:txBody>
                    <a:bodyPr/>
                    <a:lstStyle/>
                    <a:p>
                      <a:pPr indent="0" lvl="0" marL="0" rtl="0" algn="l">
                        <a:spcBef>
                          <a:spcPts val="0"/>
                        </a:spcBef>
                        <a:spcAft>
                          <a:spcPts val="0"/>
                        </a:spcAft>
                        <a:buNone/>
                      </a:pPr>
                      <a:r>
                        <a:rPr lang="zh-CN" sz="1300">
                          <a:solidFill>
                            <a:srgbClr val="434343"/>
                          </a:solidFill>
                        </a:rPr>
                        <a:t>maximum degree</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18</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18</a:t>
                      </a:r>
                      <a:endParaRPr sz="1300">
                        <a:solidFill>
                          <a:srgbClr val="434343"/>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solidFill>
                            <a:srgbClr val="434343"/>
                          </a:solidFill>
                        </a:rPr>
                        <a:t>18</a:t>
                      </a:r>
                      <a:endParaRPr sz="13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7250">
                <a:tc>
                  <a:txBody>
                    <a:bodyPr/>
                    <a:lstStyle/>
                    <a:p>
                      <a:pPr indent="0" lvl="0" marL="0" rtl="0" algn="l">
                        <a:spcBef>
                          <a:spcPts val="0"/>
                        </a:spcBef>
                        <a:spcAft>
                          <a:spcPts val="0"/>
                        </a:spcAft>
                        <a:buNone/>
                      </a:pPr>
                      <a:r>
                        <a:rPr lang="zh-CN" sz="1300">
                          <a:solidFill>
                            <a:srgbClr val="434343"/>
                          </a:solidFill>
                        </a:rPr>
                        <a:t>average degree</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8.8</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8.8</a:t>
                      </a:r>
                      <a:endParaRPr sz="1300">
                        <a:solidFill>
                          <a:srgbClr val="434343"/>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solidFill>
                            <a:srgbClr val="434343"/>
                          </a:solidFill>
                        </a:rPr>
                        <a:t>8.8</a:t>
                      </a:r>
                      <a:endParaRPr sz="13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7250">
                <a:tc>
                  <a:txBody>
                    <a:bodyPr/>
                    <a:lstStyle/>
                    <a:p>
                      <a:pPr indent="0" lvl="0" marL="0" rtl="0" algn="l">
                        <a:spcBef>
                          <a:spcPts val="0"/>
                        </a:spcBef>
                        <a:spcAft>
                          <a:spcPts val="0"/>
                        </a:spcAft>
                        <a:buNone/>
                      </a:pPr>
                      <a:r>
                        <a:rPr lang="zh-CN" sz="1300">
                          <a:solidFill>
                            <a:srgbClr val="434343"/>
                          </a:solidFill>
                        </a:rPr>
                        <a:t>number of communities</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13</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CN" sz="1300">
                          <a:solidFill>
                            <a:srgbClr val="434343"/>
                          </a:solidFill>
                        </a:rPr>
                        <a:t>13</a:t>
                      </a:r>
                      <a:endParaRPr sz="1300">
                        <a:solidFill>
                          <a:srgbClr val="434343"/>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solidFill>
                            <a:srgbClr val="434343"/>
                          </a:solidFill>
                        </a:rPr>
                        <a:t>13</a:t>
                      </a:r>
                      <a:endParaRPr sz="1300">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1600">
                <a:solidFill>
                  <a:schemeClr val="dk2"/>
                </a:solidFill>
                <a:latin typeface="Raleway"/>
                <a:ea typeface="Raleway"/>
                <a:cs typeface="Raleway"/>
                <a:sym typeface="Raleway"/>
              </a:rPr>
              <a:t>(4)    Centrality value</a:t>
            </a:r>
            <a:endParaRPr sz="1600"/>
          </a:p>
        </p:txBody>
      </p:sp>
      <p:sp>
        <p:nvSpPr>
          <p:cNvPr id="266" name="Google Shape;266;p35"/>
          <p:cNvSpPr txBox="1"/>
          <p:nvPr>
            <p:ph idx="4294967295" type="body"/>
          </p:nvPr>
        </p:nvSpPr>
        <p:spPr>
          <a:xfrm>
            <a:off x="4987772" y="2626191"/>
            <a:ext cx="3463500" cy="216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1400"/>
              <a:t>weight = str or None：</a:t>
            </a:r>
            <a:endParaRPr sz="1400"/>
          </a:p>
          <a:p>
            <a:pPr indent="-317500" lvl="0" marL="457200" rtl="0" algn="l">
              <a:spcBef>
                <a:spcPts val="1600"/>
              </a:spcBef>
              <a:spcAft>
                <a:spcPts val="0"/>
              </a:spcAft>
              <a:buSzPts val="1400"/>
              <a:buChar char="●"/>
            </a:pPr>
            <a:r>
              <a:rPr lang="zh-CN" sz="1400"/>
              <a:t>in-betweenness centrality</a:t>
            </a:r>
            <a:endParaRPr sz="1400"/>
          </a:p>
          <a:p>
            <a:pPr indent="-317500" lvl="0" marL="457200" rtl="0" algn="l">
              <a:spcBef>
                <a:spcPts val="0"/>
              </a:spcBef>
              <a:spcAft>
                <a:spcPts val="0"/>
              </a:spcAft>
              <a:buSzPts val="1400"/>
              <a:buChar char="●"/>
            </a:pPr>
            <a:r>
              <a:rPr lang="zh-CN" sz="1400"/>
              <a:t>Pagerank centrality</a:t>
            </a:r>
            <a:endParaRPr sz="1400"/>
          </a:p>
        </p:txBody>
      </p:sp>
      <p:pic>
        <p:nvPicPr>
          <p:cNvPr id="267" name="Google Shape;267;p35"/>
          <p:cNvPicPr preferRelativeResize="0"/>
          <p:nvPr/>
        </p:nvPicPr>
        <p:blipFill rotWithShape="1">
          <a:blip r:embed="rId3">
            <a:alphaModFix/>
          </a:blip>
          <a:srcRect b="18237" l="12353" r="5070" t="14167"/>
          <a:stretch/>
        </p:blipFill>
        <p:spPr>
          <a:xfrm>
            <a:off x="-4" y="1564852"/>
            <a:ext cx="4618075" cy="2835225"/>
          </a:xfrm>
          <a:prstGeom prst="rect">
            <a:avLst/>
          </a:prstGeom>
          <a:noFill/>
          <a:ln>
            <a:noFill/>
          </a:ln>
        </p:spPr>
      </p:pic>
      <p:pic>
        <p:nvPicPr>
          <p:cNvPr id="268" name="Google Shape;268;p35"/>
          <p:cNvPicPr preferRelativeResize="0"/>
          <p:nvPr/>
        </p:nvPicPr>
        <p:blipFill rotWithShape="1">
          <a:blip r:embed="rId4">
            <a:alphaModFix/>
          </a:blip>
          <a:srcRect b="46706" l="19733" r="5089" t="29821"/>
          <a:stretch/>
        </p:blipFill>
        <p:spPr>
          <a:xfrm>
            <a:off x="4823150" y="1564850"/>
            <a:ext cx="4241674" cy="9932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6"/>
          <p:cNvSpPr txBox="1"/>
          <p:nvPr/>
        </p:nvSpPr>
        <p:spPr>
          <a:xfrm>
            <a:off x="727653" y="493624"/>
            <a:ext cx="8132100" cy="8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1600">
                <a:solidFill>
                  <a:schemeClr val="dk2"/>
                </a:solidFill>
                <a:latin typeface="Raleway"/>
                <a:ea typeface="Raleway"/>
                <a:cs typeface="Raleway"/>
                <a:sym typeface="Raleway"/>
              </a:rPr>
              <a:t>(4)    Centrality value</a:t>
            </a:r>
            <a:endParaRPr sz="1600"/>
          </a:p>
        </p:txBody>
      </p:sp>
      <p:graphicFrame>
        <p:nvGraphicFramePr>
          <p:cNvPr id="274" name="Google Shape;274;p36"/>
          <p:cNvGraphicFramePr/>
          <p:nvPr/>
        </p:nvGraphicFramePr>
        <p:xfrm>
          <a:off x="952500" y="1478231"/>
          <a:ext cx="3000000" cy="3000000"/>
        </p:xfrm>
        <a:graphic>
          <a:graphicData uri="http://schemas.openxmlformats.org/drawingml/2006/table">
            <a:tbl>
              <a:tblPr>
                <a:noFill/>
                <a:tableStyleId>{0E13879F-D7E0-4FFA-A607-1E4BF482D40E}</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sz="1300"/>
                    </a:p>
                  </a:txBody>
                  <a:tcPr marT="91425" marB="91425" marR="91425" marL="91425" anchor="ctr"/>
                </a:tc>
                <a:tc>
                  <a:txBody>
                    <a:bodyPr/>
                    <a:lstStyle/>
                    <a:p>
                      <a:pPr indent="0" lvl="0" marL="0" rtl="0" algn="ctr">
                        <a:spcBef>
                          <a:spcPts val="0"/>
                        </a:spcBef>
                        <a:spcAft>
                          <a:spcPts val="0"/>
                        </a:spcAft>
                        <a:buNone/>
                      </a:pPr>
                      <a:r>
                        <a:t/>
                      </a:r>
                      <a:endParaRPr sz="1300"/>
                    </a:p>
                  </a:txBody>
                  <a:tcPr marT="91425" marB="91425" marR="91425" marL="91425" anchor="ctr"/>
                </a:tc>
                <a:tc>
                  <a:txBody>
                    <a:bodyPr/>
                    <a:lstStyle/>
                    <a:p>
                      <a:pPr indent="0" lvl="0" marL="0" rtl="0" algn="ctr">
                        <a:spcBef>
                          <a:spcPts val="0"/>
                        </a:spcBef>
                        <a:spcAft>
                          <a:spcPts val="0"/>
                        </a:spcAft>
                        <a:buNone/>
                      </a:pPr>
                      <a:r>
                        <a:rPr lang="zh-CN" sz="1300"/>
                        <a:t>network 1</a:t>
                      </a:r>
                      <a:endParaRPr sz="1300"/>
                    </a:p>
                  </a:txBody>
                  <a:tcPr marT="91425" marB="91425" marR="91425" marL="91425" anchor="ctr"/>
                </a:tc>
                <a:tc>
                  <a:txBody>
                    <a:bodyPr/>
                    <a:lstStyle/>
                    <a:p>
                      <a:pPr indent="0" lvl="0" marL="0" rtl="0" algn="ctr">
                        <a:spcBef>
                          <a:spcPts val="0"/>
                        </a:spcBef>
                        <a:spcAft>
                          <a:spcPts val="0"/>
                        </a:spcAft>
                        <a:buNone/>
                      </a:pPr>
                      <a:r>
                        <a:rPr lang="zh-CN" sz="1300"/>
                        <a:t>network 2</a:t>
                      </a:r>
                      <a:endParaRPr sz="13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t>network 3</a:t>
                      </a:r>
                      <a:endParaRPr sz="1300"/>
                    </a:p>
                  </a:txBody>
                  <a:tcPr marT="91425" marB="91425" marR="91425" marL="91425" anchor="ctr">
                    <a:lnB cap="flat" cmpd="sng" w="9525">
                      <a:solidFill>
                        <a:srgbClr val="9E9E9E"/>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lang="zh-CN" sz="1300"/>
                        <a:t>degree centrality</a:t>
                      </a:r>
                      <a:endParaRPr sz="1300"/>
                    </a:p>
                  </a:txBody>
                  <a:tcPr marT="91425" marB="91425" marR="91425" marL="91425" anchor="ctr"/>
                </a:tc>
                <a:tc>
                  <a:txBody>
                    <a:bodyPr/>
                    <a:lstStyle/>
                    <a:p>
                      <a:pPr indent="0" lvl="0" marL="0" rtl="0" algn="ctr">
                        <a:spcBef>
                          <a:spcPts val="0"/>
                        </a:spcBef>
                        <a:spcAft>
                          <a:spcPts val="0"/>
                        </a:spcAft>
                        <a:buNone/>
                      </a:pPr>
                      <a:r>
                        <a:rPr lang="zh-CN" sz="1300"/>
                        <a:t>Nodes</a:t>
                      </a:r>
                      <a:endParaRPr sz="1300"/>
                    </a:p>
                  </a:txBody>
                  <a:tcPr marT="91425" marB="91425" marR="91425" marL="91425" anchor="ctr"/>
                </a:tc>
                <a:tc>
                  <a:txBody>
                    <a:bodyPr/>
                    <a:lstStyle/>
                    <a:p>
                      <a:pPr indent="0" lvl="0" marL="0" rtl="0" algn="ctr">
                        <a:spcBef>
                          <a:spcPts val="0"/>
                        </a:spcBef>
                        <a:spcAft>
                          <a:spcPts val="0"/>
                        </a:spcAft>
                        <a:buNone/>
                      </a:pPr>
                      <a:r>
                        <a:rPr lang="zh-CN" sz="1300"/>
                        <a:t>11254</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t>11254</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t>11254</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zh-CN" sz="1300"/>
                        <a:t>Value</a:t>
                      </a:r>
                      <a:endParaRPr sz="1300"/>
                    </a:p>
                  </a:txBody>
                  <a:tcPr marT="91425" marB="91425" marR="91425" marL="91425" anchor="ctr"/>
                </a:tc>
                <a:tc>
                  <a:txBody>
                    <a:bodyPr/>
                    <a:lstStyle/>
                    <a:p>
                      <a:pPr indent="0" lvl="0" marL="0" rtl="0" algn="ctr">
                        <a:spcBef>
                          <a:spcPts val="0"/>
                        </a:spcBef>
                        <a:spcAft>
                          <a:spcPts val="0"/>
                        </a:spcAft>
                        <a:buNone/>
                      </a:pPr>
                      <a:r>
                        <a:rPr lang="zh-CN" sz="1300"/>
                        <a:t>0.46</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t>0.46</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t>0.46</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lang="zh-CN" sz="1300"/>
                        <a:t>in-betweenness</a:t>
                      </a:r>
                      <a:endParaRPr sz="1300"/>
                    </a:p>
                    <a:p>
                      <a:pPr indent="0" lvl="0" marL="0" rtl="0" algn="ctr">
                        <a:spcBef>
                          <a:spcPts val="0"/>
                        </a:spcBef>
                        <a:spcAft>
                          <a:spcPts val="0"/>
                        </a:spcAft>
                        <a:buNone/>
                      </a:pPr>
                      <a:r>
                        <a:rPr lang="zh-CN" sz="1300"/>
                        <a:t>centrality</a:t>
                      </a:r>
                      <a:endParaRPr sz="1300"/>
                    </a:p>
                  </a:txBody>
                  <a:tcPr marT="91425" marB="91425" marR="91425" marL="91425" anchor="ctr"/>
                </a:tc>
                <a:tc>
                  <a:txBody>
                    <a:bodyPr/>
                    <a:lstStyle/>
                    <a:p>
                      <a:pPr indent="0" lvl="0" marL="0" rtl="0" algn="ctr">
                        <a:spcBef>
                          <a:spcPts val="0"/>
                        </a:spcBef>
                        <a:spcAft>
                          <a:spcPts val="0"/>
                        </a:spcAft>
                        <a:buNone/>
                      </a:pPr>
                      <a:r>
                        <a:rPr lang="zh-CN" sz="1300"/>
                        <a:t>Nodes</a:t>
                      </a:r>
                      <a:endParaRPr sz="1300"/>
                    </a:p>
                  </a:txBody>
                  <a:tcPr marT="91425" marB="91425" marR="91425" marL="91425" anchor="ctr"/>
                </a:tc>
                <a:tc>
                  <a:txBody>
                    <a:bodyPr/>
                    <a:lstStyle/>
                    <a:p>
                      <a:pPr indent="0" lvl="0" marL="0" rtl="0" algn="ctr">
                        <a:spcBef>
                          <a:spcPts val="0"/>
                        </a:spcBef>
                        <a:spcAft>
                          <a:spcPts val="0"/>
                        </a:spcAft>
                        <a:buNone/>
                      </a:pPr>
                      <a:r>
                        <a:rPr lang="zh-CN" sz="1300"/>
                        <a:t>11254</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t>11254</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t>11254</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zh-CN" sz="1300"/>
                        <a:t>Value</a:t>
                      </a:r>
                      <a:endParaRPr sz="1300"/>
                    </a:p>
                  </a:txBody>
                  <a:tcPr marT="91425" marB="91425" marR="91425" marL="91425" anchor="ctr"/>
                </a:tc>
                <a:tc>
                  <a:txBody>
                    <a:bodyPr/>
                    <a:lstStyle/>
                    <a:p>
                      <a:pPr indent="0" lvl="0" marL="0" rtl="0" algn="ctr">
                        <a:spcBef>
                          <a:spcPts val="0"/>
                        </a:spcBef>
                        <a:spcAft>
                          <a:spcPts val="0"/>
                        </a:spcAft>
                        <a:buNone/>
                      </a:pPr>
                      <a:r>
                        <a:rPr lang="zh-CN" sz="1300"/>
                        <a:t>0.19</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t>0.19</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t>0.19</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lang="zh-CN" sz="1300"/>
                        <a:t>closeness</a:t>
                      </a:r>
                      <a:endParaRPr sz="1300"/>
                    </a:p>
                    <a:p>
                      <a:pPr indent="0" lvl="0" marL="0" rtl="0" algn="ctr">
                        <a:spcBef>
                          <a:spcPts val="0"/>
                        </a:spcBef>
                        <a:spcAft>
                          <a:spcPts val="0"/>
                        </a:spcAft>
                        <a:buNone/>
                      </a:pPr>
                      <a:r>
                        <a:rPr lang="zh-CN" sz="1300"/>
                        <a:t>centrality</a:t>
                      </a:r>
                      <a:endParaRPr sz="1300"/>
                    </a:p>
                  </a:txBody>
                  <a:tcPr marT="91425" marB="91425" marR="91425" marL="91425" anchor="ctr"/>
                </a:tc>
                <a:tc>
                  <a:txBody>
                    <a:bodyPr/>
                    <a:lstStyle/>
                    <a:p>
                      <a:pPr indent="0" lvl="0" marL="0" rtl="0" algn="ctr">
                        <a:spcBef>
                          <a:spcPts val="0"/>
                        </a:spcBef>
                        <a:spcAft>
                          <a:spcPts val="0"/>
                        </a:spcAft>
                        <a:buNone/>
                      </a:pPr>
                      <a:r>
                        <a:rPr lang="zh-CN" sz="1300"/>
                        <a:t>Nodes</a:t>
                      </a:r>
                      <a:endParaRPr sz="1300"/>
                    </a:p>
                  </a:txBody>
                  <a:tcPr marT="91425" marB="91425" marR="91425" marL="91425" anchor="ctr"/>
                </a:tc>
                <a:tc>
                  <a:txBody>
                    <a:bodyPr/>
                    <a:lstStyle/>
                    <a:p>
                      <a:pPr indent="0" lvl="0" marL="0" rtl="0" algn="ctr">
                        <a:spcBef>
                          <a:spcPts val="0"/>
                        </a:spcBef>
                        <a:spcAft>
                          <a:spcPts val="0"/>
                        </a:spcAft>
                        <a:buNone/>
                      </a:pPr>
                      <a:r>
                        <a:rPr lang="zh-CN" sz="1300"/>
                        <a:t>11254</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t>11254</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t>11254</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zh-CN" sz="1300"/>
                        <a:t>Value</a:t>
                      </a:r>
                      <a:endParaRPr sz="1300"/>
                    </a:p>
                  </a:txBody>
                  <a:tcPr marT="91425" marB="91425" marR="91425" marL="91425" anchor="ctr"/>
                </a:tc>
                <a:tc>
                  <a:txBody>
                    <a:bodyPr/>
                    <a:lstStyle/>
                    <a:p>
                      <a:pPr indent="0" lvl="0" marL="0" rtl="0" algn="ctr">
                        <a:spcBef>
                          <a:spcPts val="0"/>
                        </a:spcBef>
                        <a:spcAft>
                          <a:spcPts val="0"/>
                        </a:spcAft>
                        <a:buNone/>
                      </a:pPr>
                      <a:r>
                        <a:rPr lang="zh-CN" sz="1300"/>
                        <a:t>0.49</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t>0.49</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t>0.49</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lang="zh-CN" sz="1300"/>
                        <a:t>Pagerank</a:t>
                      </a:r>
                      <a:endParaRPr sz="1300"/>
                    </a:p>
                    <a:p>
                      <a:pPr indent="0" lvl="0" marL="0" rtl="0" algn="ctr">
                        <a:spcBef>
                          <a:spcPts val="0"/>
                        </a:spcBef>
                        <a:spcAft>
                          <a:spcPts val="0"/>
                        </a:spcAft>
                        <a:buNone/>
                      </a:pPr>
                      <a:r>
                        <a:rPr lang="zh-CN" sz="1300"/>
                        <a:t>centrality</a:t>
                      </a:r>
                      <a:endParaRPr sz="1300"/>
                    </a:p>
                  </a:txBody>
                  <a:tcPr marT="91425" marB="91425" marR="91425" marL="91425" anchor="ctr"/>
                </a:tc>
                <a:tc>
                  <a:txBody>
                    <a:bodyPr/>
                    <a:lstStyle/>
                    <a:p>
                      <a:pPr indent="0" lvl="0" marL="0" rtl="0" algn="ctr">
                        <a:spcBef>
                          <a:spcPts val="0"/>
                        </a:spcBef>
                        <a:spcAft>
                          <a:spcPts val="0"/>
                        </a:spcAft>
                        <a:buNone/>
                      </a:pPr>
                      <a:r>
                        <a:rPr lang="zh-CN" sz="1300"/>
                        <a:t>Nodes</a:t>
                      </a:r>
                      <a:endParaRPr sz="1300"/>
                    </a:p>
                  </a:txBody>
                  <a:tcPr marT="91425" marB="91425" marR="91425" marL="91425" anchor="ctr"/>
                </a:tc>
                <a:tc>
                  <a:txBody>
                    <a:bodyPr/>
                    <a:lstStyle/>
                    <a:p>
                      <a:pPr indent="0" lvl="0" marL="0" rtl="0" algn="ctr">
                        <a:spcBef>
                          <a:spcPts val="0"/>
                        </a:spcBef>
                        <a:spcAft>
                          <a:spcPts val="0"/>
                        </a:spcAft>
                        <a:buNone/>
                      </a:pPr>
                      <a:r>
                        <a:rPr lang="zh-CN" sz="1300"/>
                        <a:t>-</a:t>
                      </a:r>
                      <a:endParaRPr sz="1300"/>
                    </a:p>
                  </a:txBody>
                  <a:tcPr marT="91425" marB="91425" marR="91425" marL="91425" anchor="ctr"/>
                </a:tc>
                <a:tc>
                  <a:txBody>
                    <a:bodyPr/>
                    <a:lstStyle/>
                    <a:p>
                      <a:pPr indent="0" lvl="0" marL="0" rtl="0" algn="ctr">
                        <a:spcBef>
                          <a:spcPts val="0"/>
                        </a:spcBef>
                        <a:spcAft>
                          <a:spcPts val="0"/>
                        </a:spcAft>
                        <a:buNone/>
                      </a:pPr>
                      <a:r>
                        <a:rPr lang="zh-CN" sz="1300"/>
                        <a:t>-</a:t>
                      </a:r>
                      <a:endParaRPr sz="13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CN" sz="1300"/>
                        <a:t>11254</a:t>
                      </a:r>
                      <a:endParaRPr sz="1300"/>
                    </a:p>
                  </a:txBody>
                  <a:tcPr marT="91425" marB="91425" marR="91425" marL="91425" anchor="ctr">
                    <a:lnT cap="flat" cmpd="sng" w="9525">
                      <a:solidFill>
                        <a:srgbClr val="9E9E9E"/>
                      </a:solidFill>
                      <a:prstDash val="solid"/>
                      <a:round/>
                      <a:headEnd len="sm" w="sm" type="none"/>
                      <a:tailEnd len="sm" w="sm" type="none"/>
                    </a:lnT>
                  </a:tcPr>
                </a:tc>
              </a:tr>
              <a:tr h="381000">
                <a:tc vMerge="1"/>
                <a:tc>
                  <a:txBody>
                    <a:bodyPr/>
                    <a:lstStyle/>
                    <a:p>
                      <a:pPr indent="0" lvl="0" marL="0" rtl="0" algn="ctr">
                        <a:spcBef>
                          <a:spcPts val="0"/>
                        </a:spcBef>
                        <a:spcAft>
                          <a:spcPts val="0"/>
                        </a:spcAft>
                        <a:buNone/>
                      </a:pPr>
                      <a:r>
                        <a:rPr lang="zh-CN" sz="1300"/>
                        <a:t>Value</a:t>
                      </a:r>
                      <a:endParaRPr sz="1300"/>
                    </a:p>
                  </a:txBody>
                  <a:tcPr marT="91425" marB="91425" marR="91425" marL="91425" anchor="ctr"/>
                </a:tc>
                <a:tc>
                  <a:txBody>
                    <a:bodyPr/>
                    <a:lstStyle/>
                    <a:p>
                      <a:pPr indent="0" lvl="0" marL="0" rtl="0" algn="ctr">
                        <a:spcBef>
                          <a:spcPts val="0"/>
                        </a:spcBef>
                        <a:spcAft>
                          <a:spcPts val="0"/>
                        </a:spcAft>
                        <a:buNone/>
                      </a:pPr>
                      <a:r>
                        <a:rPr lang="zh-CN" sz="1300"/>
                        <a:t>-</a:t>
                      </a:r>
                      <a:endParaRPr sz="1300"/>
                    </a:p>
                  </a:txBody>
                  <a:tcPr marT="91425" marB="91425" marR="91425" marL="91425" anchor="ctr"/>
                </a:tc>
                <a:tc>
                  <a:txBody>
                    <a:bodyPr/>
                    <a:lstStyle/>
                    <a:p>
                      <a:pPr indent="0" lvl="0" marL="0" rtl="0" algn="ctr">
                        <a:spcBef>
                          <a:spcPts val="0"/>
                        </a:spcBef>
                        <a:spcAft>
                          <a:spcPts val="0"/>
                        </a:spcAft>
                        <a:buNone/>
                      </a:pPr>
                      <a:r>
                        <a:rPr lang="zh-CN" sz="1300"/>
                        <a:t>-</a:t>
                      </a:r>
                      <a:endParaRPr sz="1300"/>
                    </a:p>
                  </a:txBody>
                  <a:tcPr marT="91425" marB="91425" marR="91425" marL="91425" anchor="ctr"/>
                </a:tc>
                <a:tc>
                  <a:txBody>
                    <a:bodyPr/>
                    <a:lstStyle/>
                    <a:p>
                      <a:pPr indent="0" lvl="0" marL="0" rtl="0" algn="ctr">
                        <a:spcBef>
                          <a:spcPts val="0"/>
                        </a:spcBef>
                        <a:spcAft>
                          <a:spcPts val="0"/>
                        </a:spcAft>
                        <a:buNone/>
                      </a:pPr>
                      <a:r>
                        <a:rPr lang="zh-CN" sz="1300"/>
                        <a:t>0.04</a:t>
                      </a:r>
                      <a:endParaRPr sz="1300"/>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729450" y="733950"/>
            <a:ext cx="6999300" cy="8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4400"/>
              <a:t>Conclusion</a:t>
            </a:r>
            <a:endParaRPr sz="4400"/>
          </a:p>
        </p:txBody>
      </p:sp>
      <p:sp>
        <p:nvSpPr>
          <p:cNvPr id="280" name="Google Shape;280;p37"/>
          <p:cNvSpPr txBox="1"/>
          <p:nvPr>
            <p:ph idx="1" type="body"/>
          </p:nvPr>
        </p:nvSpPr>
        <p:spPr>
          <a:xfrm>
            <a:off x="727800" y="1677376"/>
            <a:ext cx="7688400" cy="20625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rgbClr val="FFFFFF"/>
              </a:buClr>
              <a:buSzPts val="1300"/>
              <a:buAutoNum type="arabicPeriod"/>
            </a:pPr>
            <a:r>
              <a:rPr lang="zh-CN">
                <a:solidFill>
                  <a:srgbClr val="FFFFFF"/>
                </a:solidFill>
              </a:rPr>
              <a:t>We have fulfilled 95% </a:t>
            </a:r>
            <a:r>
              <a:rPr lang="zh-CN">
                <a:solidFill>
                  <a:srgbClr val="FFFFFF"/>
                </a:solidFill>
              </a:rPr>
              <a:t>requirements of the project up to now</a:t>
            </a:r>
            <a:r>
              <a:rPr lang="zh-CN" sz="1400">
                <a:solidFill>
                  <a:srgbClr val="FFFFFF"/>
                </a:solidFill>
              </a:rPr>
              <a:t>; </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zh-CN" sz="1400">
                <a:solidFill>
                  <a:srgbClr val="FFFFFF"/>
                </a:solidFill>
              </a:rPr>
              <a:t>We assigned the work equally and keep discussing during the process;</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zh-CN" sz="1400">
                <a:solidFill>
                  <a:srgbClr val="FFFFFF"/>
                </a:solidFill>
              </a:rPr>
              <a:t>However, we had some difficulties visualizing clearer graphs and exploring deeply the potential relationship and conclusions.</a:t>
            </a:r>
            <a:endParaRPr sz="14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729450" y="1322450"/>
            <a:ext cx="7688400" cy="151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406350" y="60823"/>
            <a:ext cx="7688400" cy="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Introduction</a:t>
            </a:r>
            <a:endParaRPr>
              <a:solidFill>
                <a:schemeClr val="dk1"/>
              </a:solidFill>
            </a:endParaRPr>
          </a:p>
        </p:txBody>
      </p:sp>
      <p:sp>
        <p:nvSpPr>
          <p:cNvPr id="99" name="Google Shape;99;p15"/>
          <p:cNvSpPr txBox="1"/>
          <p:nvPr/>
        </p:nvSpPr>
        <p:spPr>
          <a:xfrm>
            <a:off x="117900" y="664375"/>
            <a:ext cx="8786700" cy="420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zh-CN">
                <a:solidFill>
                  <a:srgbClr val="434343"/>
                </a:solidFill>
              </a:rPr>
              <a:t>Collecting data</a:t>
            </a:r>
            <a:endParaRPr>
              <a:solidFill>
                <a:srgbClr val="434343"/>
              </a:solidFill>
            </a:endParaRPr>
          </a:p>
          <a:p>
            <a:pPr indent="0" lvl="0" marL="457200" rtl="0" algn="l">
              <a:spcBef>
                <a:spcPts val="0"/>
              </a:spcBef>
              <a:spcAft>
                <a:spcPts val="0"/>
              </a:spcAft>
              <a:buNone/>
            </a:pPr>
            <a:r>
              <a:rPr lang="zh-CN">
                <a:solidFill>
                  <a:srgbClr val="434343"/>
                </a:solidFill>
              </a:rPr>
              <a:t>We scrap the dataset and utilize threads containing more than 10 replies. Using web crawler, we downloaded the dataset including thread title, post user ID, reply user ID, post time, and reply time.</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zh-CN">
                <a:solidFill>
                  <a:srgbClr val="434343"/>
                </a:solidFill>
              </a:rPr>
              <a:t>Building different networks with different weight assignment methods.</a:t>
            </a:r>
            <a:endParaRPr>
              <a:solidFill>
                <a:srgbClr val="434343"/>
              </a:solidFill>
            </a:endParaRPr>
          </a:p>
          <a:p>
            <a:pPr indent="0" lvl="0" marL="0" rtl="0" algn="l">
              <a:spcBef>
                <a:spcPts val="0"/>
              </a:spcBef>
              <a:spcAft>
                <a:spcPts val="0"/>
              </a:spcAft>
              <a:buNone/>
            </a:pPr>
            <a:r>
              <a:rPr lang="zh-CN">
                <a:solidFill>
                  <a:srgbClr val="434343"/>
                </a:solidFill>
              </a:rPr>
              <a:t>	Network 1: basic network</a:t>
            </a:r>
            <a:endParaRPr>
              <a:solidFill>
                <a:srgbClr val="434343"/>
              </a:solidFill>
            </a:endParaRPr>
          </a:p>
          <a:p>
            <a:pPr indent="0" lvl="0" marL="0" rtl="0" algn="l">
              <a:spcBef>
                <a:spcPts val="0"/>
              </a:spcBef>
              <a:spcAft>
                <a:spcPts val="0"/>
              </a:spcAft>
              <a:buNone/>
            </a:pPr>
            <a:r>
              <a:rPr lang="zh-CN">
                <a:solidFill>
                  <a:srgbClr val="434343"/>
                </a:solidFill>
              </a:rPr>
              <a:t>	Network 2: network with weights decided by interaction between users</a:t>
            </a:r>
            <a:endParaRPr>
              <a:solidFill>
                <a:srgbClr val="434343"/>
              </a:solidFill>
            </a:endParaRPr>
          </a:p>
          <a:p>
            <a:pPr indent="0" lvl="0" marL="0" rtl="0" algn="l">
              <a:spcBef>
                <a:spcPts val="0"/>
              </a:spcBef>
              <a:spcAft>
                <a:spcPts val="0"/>
              </a:spcAft>
              <a:buNone/>
            </a:pPr>
            <a:r>
              <a:rPr lang="zh-CN">
                <a:solidFill>
                  <a:srgbClr val="434343"/>
                </a:solidFill>
              </a:rPr>
              <a:t>	Network 3: network with weights decided by time interval between two replies</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zh-CN">
                <a:solidFill>
                  <a:srgbClr val="434343"/>
                </a:solidFill>
              </a:rPr>
              <a:t>Analyzing related network features.</a:t>
            </a:r>
            <a:endParaRPr>
              <a:solidFill>
                <a:srgbClr val="434343"/>
              </a:solidFill>
            </a:endParaRPr>
          </a:p>
          <a:p>
            <a:pPr indent="0" lvl="0" marL="457200" rtl="0" algn="l">
              <a:spcBef>
                <a:spcPts val="0"/>
              </a:spcBef>
              <a:spcAft>
                <a:spcPts val="0"/>
              </a:spcAft>
              <a:buNone/>
            </a:pPr>
            <a:r>
              <a:rPr lang="zh-CN">
                <a:solidFill>
                  <a:srgbClr val="434343"/>
                </a:solidFill>
              </a:rPr>
              <a:t>Trace the plot showing the number of threads per user ID. </a:t>
            </a:r>
            <a:endParaRPr>
              <a:solidFill>
                <a:srgbClr val="434343"/>
              </a:solidFill>
            </a:endParaRPr>
          </a:p>
          <a:p>
            <a:pPr indent="457200" lvl="0" marL="0" rtl="0" algn="l">
              <a:spcBef>
                <a:spcPts val="0"/>
              </a:spcBef>
              <a:spcAft>
                <a:spcPts val="0"/>
              </a:spcAft>
              <a:buNone/>
            </a:pPr>
            <a:r>
              <a:rPr lang="zh-CN">
                <a:solidFill>
                  <a:srgbClr val="434343"/>
                </a:solidFill>
              </a:rPr>
              <a:t>Test whether the distribution of the number of threats per user follows Power-Law distribution or not.</a:t>
            </a:r>
            <a:endParaRPr>
              <a:solidFill>
                <a:srgbClr val="434343"/>
              </a:solidFill>
            </a:endParaRPr>
          </a:p>
          <a:p>
            <a:pPr indent="0" lvl="0" marL="457200" rtl="0" algn="l">
              <a:spcBef>
                <a:spcPts val="0"/>
              </a:spcBef>
              <a:spcAft>
                <a:spcPts val="0"/>
              </a:spcAft>
              <a:buNone/>
            </a:pPr>
            <a:r>
              <a:rPr lang="zh-CN">
                <a:solidFill>
                  <a:srgbClr val="434343"/>
                </a:solidFill>
              </a:rPr>
              <a:t>Conclude how the topics of thread vary for the ten most active users using manualing labels.</a:t>
            </a:r>
            <a:endParaRPr>
              <a:solidFill>
                <a:srgbClr val="434343"/>
              </a:solidFill>
            </a:endParaRPr>
          </a:p>
          <a:p>
            <a:pPr indent="0" lvl="0" marL="457200" rtl="0" algn="l">
              <a:spcBef>
                <a:spcPts val="0"/>
              </a:spcBef>
              <a:spcAft>
                <a:spcPts val="0"/>
              </a:spcAft>
              <a:buNone/>
            </a:pPr>
            <a:r>
              <a:rPr lang="zh-CN">
                <a:solidFill>
                  <a:srgbClr val="434343"/>
                </a:solidFill>
              </a:rPr>
              <a:t>Summarize the attributes of three network graphs in terms of given requirements.</a:t>
            </a:r>
            <a:endParaRPr>
              <a:solidFill>
                <a:srgbClr val="434343"/>
              </a:solidFill>
            </a:endParaRPr>
          </a:p>
          <a:p>
            <a:pPr indent="0" lvl="0" marL="457200" rtl="0" algn="l">
              <a:spcBef>
                <a:spcPts val="0"/>
              </a:spcBef>
              <a:spcAft>
                <a:spcPts val="0"/>
              </a:spcAft>
              <a:buNone/>
            </a:pPr>
            <a:r>
              <a:rPr lang="zh-CN">
                <a:solidFill>
                  <a:srgbClr val="434343"/>
                </a:solidFill>
              </a:rPr>
              <a:t>Compare the most influential nodes in terms of different centrality.</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457200" rtl="0" algn="l">
              <a:spcBef>
                <a:spcPts val="0"/>
              </a:spcBef>
              <a:spcAft>
                <a:spcPts val="0"/>
              </a:spcAft>
              <a:buNone/>
            </a:pPr>
            <a:r>
              <a:rPr lang="zh-CN">
                <a:solidFill>
                  <a:srgbClr val="434343"/>
                </a:solidFill>
              </a:rPr>
              <a:t>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22450"/>
            <a:ext cx="7688400" cy="151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Data Collection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data </a:t>
            </a:r>
            <a:r>
              <a:rPr b="0" lang="zh-CN" sz="1000">
                <a:solidFill>
                  <a:srgbClr val="666666"/>
                </a:solidFill>
                <a:highlight>
                  <a:srgbClr val="FFFFFF"/>
                </a:highlight>
                <a:latin typeface="Arial"/>
                <a:ea typeface="Arial"/>
                <a:cs typeface="Arial"/>
                <a:sym typeface="Arial"/>
              </a:rPr>
              <a:t> </a:t>
            </a:r>
            <a:r>
              <a:rPr lang="zh-CN"/>
              <a:t>acquisition process</a:t>
            </a:r>
            <a:endParaRPr/>
          </a:p>
        </p:txBody>
      </p:sp>
      <p:sp>
        <p:nvSpPr>
          <p:cNvPr id="110" name="Google Shape;110;p17"/>
          <p:cNvSpPr/>
          <p:nvPr/>
        </p:nvSpPr>
        <p:spPr>
          <a:xfrm>
            <a:off x="630075" y="2799825"/>
            <a:ext cx="2046900" cy="124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nvSpPr>
        <p:spPr>
          <a:xfrm>
            <a:off x="829277" y="2849632"/>
            <a:ext cx="1648500" cy="9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t>Impersonate the client to make a request to the server</a:t>
            </a:r>
            <a:endParaRPr sz="1500">
              <a:latin typeface="Lato"/>
              <a:ea typeface="Lato"/>
              <a:cs typeface="Lato"/>
              <a:sym typeface="Lato"/>
            </a:endParaRPr>
          </a:p>
        </p:txBody>
      </p:sp>
      <p:sp>
        <p:nvSpPr>
          <p:cNvPr id="112" name="Google Shape;112;p17"/>
          <p:cNvSpPr/>
          <p:nvPr/>
        </p:nvSpPr>
        <p:spPr>
          <a:xfrm>
            <a:off x="3397750" y="2799900"/>
            <a:ext cx="2046900" cy="124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3569227" y="2944142"/>
            <a:ext cx="1648500" cy="9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14" name="Google Shape;114;p17"/>
          <p:cNvSpPr txBox="1"/>
          <p:nvPr/>
        </p:nvSpPr>
        <p:spPr>
          <a:xfrm>
            <a:off x="3550751" y="2895900"/>
            <a:ext cx="17409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t>Find the right data by using developer tools</a:t>
            </a:r>
            <a:endParaRPr sz="1300">
              <a:latin typeface="Lato"/>
              <a:ea typeface="Lato"/>
              <a:cs typeface="Lato"/>
              <a:sym typeface="Lato"/>
            </a:endParaRPr>
          </a:p>
        </p:txBody>
      </p:sp>
      <p:sp>
        <p:nvSpPr>
          <p:cNvPr id="115" name="Google Shape;115;p17"/>
          <p:cNvSpPr/>
          <p:nvPr/>
        </p:nvSpPr>
        <p:spPr>
          <a:xfrm>
            <a:off x="6165426" y="2823750"/>
            <a:ext cx="2201400" cy="119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6216750" y="2799825"/>
            <a:ext cx="22014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t>Use regular expressions to select the appropriate data and store it</a:t>
            </a:r>
            <a:endParaRPr sz="1500">
              <a:latin typeface="Lato"/>
              <a:ea typeface="Lato"/>
              <a:cs typeface="Lato"/>
              <a:sym typeface="Lato"/>
            </a:endParaRPr>
          </a:p>
        </p:txBody>
      </p:sp>
      <p:cxnSp>
        <p:nvCxnSpPr>
          <p:cNvPr id="117" name="Google Shape;117;p17"/>
          <p:cNvCxnSpPr>
            <a:stCxn id="110" idx="3"/>
            <a:endCxn id="112" idx="1"/>
          </p:cNvCxnSpPr>
          <p:nvPr/>
        </p:nvCxnSpPr>
        <p:spPr>
          <a:xfrm>
            <a:off x="2676975" y="3420825"/>
            <a:ext cx="720900" cy="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2" idx="3"/>
            <a:endCxn id="115" idx="1"/>
          </p:cNvCxnSpPr>
          <p:nvPr/>
        </p:nvCxnSpPr>
        <p:spPr>
          <a:xfrm>
            <a:off x="5444650" y="3420900"/>
            <a:ext cx="720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web pages acquirement</a:t>
            </a:r>
            <a:endParaRPr/>
          </a:p>
        </p:txBody>
      </p:sp>
      <p:sp>
        <p:nvSpPr>
          <p:cNvPr id="124" name="Google Shape;124;p18"/>
          <p:cNvSpPr txBox="1"/>
          <p:nvPr>
            <p:ph idx="1" type="body"/>
          </p:nvPr>
        </p:nvSpPr>
        <p:spPr>
          <a:xfrm>
            <a:off x="431975" y="2353425"/>
            <a:ext cx="2104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t>method: urllib</a:t>
            </a:r>
            <a:endParaRPr sz="1600"/>
          </a:p>
          <a:p>
            <a:pPr indent="0" lvl="0" marL="0" rtl="0" algn="l">
              <a:spcBef>
                <a:spcPts val="1600"/>
              </a:spcBef>
              <a:spcAft>
                <a:spcPts val="1600"/>
              </a:spcAft>
              <a:buNone/>
            </a:pPr>
            <a:r>
              <a:t/>
            </a:r>
            <a:endParaRPr/>
          </a:p>
        </p:txBody>
      </p:sp>
      <p:pic>
        <p:nvPicPr>
          <p:cNvPr id="125" name="Google Shape;125;p18"/>
          <p:cNvPicPr preferRelativeResize="0"/>
          <p:nvPr/>
        </p:nvPicPr>
        <p:blipFill>
          <a:blip r:embed="rId3">
            <a:alphaModFix/>
          </a:blip>
          <a:stretch>
            <a:fillRect/>
          </a:stretch>
        </p:blipFill>
        <p:spPr>
          <a:xfrm>
            <a:off x="2751475" y="2010372"/>
            <a:ext cx="6177675" cy="294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data parser</a:t>
            </a:r>
            <a:endParaRPr/>
          </a:p>
        </p:txBody>
      </p:sp>
      <p:sp>
        <p:nvSpPr>
          <p:cNvPr id="131" name="Google Shape;131;p19"/>
          <p:cNvSpPr txBox="1"/>
          <p:nvPr>
            <p:ph idx="1" type="body"/>
          </p:nvPr>
        </p:nvSpPr>
        <p:spPr>
          <a:xfrm>
            <a:off x="1002075" y="2031175"/>
            <a:ext cx="2104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t>method</a:t>
            </a:r>
            <a:r>
              <a:rPr lang="zh-CN" sz="1800"/>
              <a:t>:</a:t>
            </a:r>
            <a:r>
              <a:rPr lang="zh-CN" sz="1600"/>
              <a:t> </a:t>
            </a:r>
            <a:endParaRPr sz="1600"/>
          </a:p>
          <a:p>
            <a:pPr indent="0" lvl="0" marL="0" rtl="0" algn="l">
              <a:spcBef>
                <a:spcPts val="1600"/>
              </a:spcBef>
              <a:spcAft>
                <a:spcPts val="0"/>
              </a:spcAft>
              <a:buNone/>
            </a:pPr>
            <a:r>
              <a:rPr lang="zh-CN" sz="1600"/>
              <a:t>BeautifulSoup,</a:t>
            </a:r>
            <a:endParaRPr sz="1600"/>
          </a:p>
          <a:p>
            <a:pPr indent="0" lvl="0" marL="0" rtl="0" algn="l">
              <a:spcBef>
                <a:spcPts val="1600"/>
              </a:spcBef>
              <a:spcAft>
                <a:spcPts val="1600"/>
              </a:spcAft>
              <a:buNone/>
            </a:pPr>
            <a:r>
              <a:rPr lang="zh-CN" sz="1600"/>
              <a:t>Regular Expression</a:t>
            </a:r>
            <a:endParaRPr sz="1600"/>
          </a:p>
        </p:txBody>
      </p:sp>
      <p:pic>
        <p:nvPicPr>
          <p:cNvPr id="132" name="Google Shape;132;p19"/>
          <p:cNvPicPr preferRelativeResize="0"/>
          <p:nvPr/>
        </p:nvPicPr>
        <p:blipFill>
          <a:blip r:embed="rId3">
            <a:alphaModFix/>
          </a:blip>
          <a:stretch>
            <a:fillRect/>
          </a:stretch>
        </p:blipFill>
        <p:spPr>
          <a:xfrm>
            <a:off x="4755075" y="662800"/>
            <a:ext cx="4189076" cy="2733150"/>
          </a:xfrm>
          <a:prstGeom prst="rect">
            <a:avLst/>
          </a:prstGeom>
          <a:noFill/>
          <a:ln>
            <a:noFill/>
          </a:ln>
        </p:spPr>
      </p:pic>
      <p:pic>
        <p:nvPicPr>
          <p:cNvPr id="133" name="Google Shape;133;p19"/>
          <p:cNvPicPr preferRelativeResize="0"/>
          <p:nvPr/>
        </p:nvPicPr>
        <p:blipFill>
          <a:blip r:embed="rId4">
            <a:alphaModFix/>
          </a:blip>
          <a:stretch>
            <a:fillRect/>
          </a:stretch>
        </p:blipFill>
        <p:spPr>
          <a:xfrm>
            <a:off x="549050" y="3537167"/>
            <a:ext cx="7688700" cy="15410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Structured Database</a:t>
            </a:r>
            <a:endParaRPr/>
          </a:p>
        </p:txBody>
      </p:sp>
      <p:graphicFrame>
        <p:nvGraphicFramePr>
          <p:cNvPr id="139" name="Google Shape;139;p20"/>
          <p:cNvGraphicFramePr/>
          <p:nvPr/>
        </p:nvGraphicFramePr>
        <p:xfrm>
          <a:off x="880575" y="847925"/>
          <a:ext cx="3000000" cy="3000000"/>
        </p:xfrm>
        <a:graphic>
          <a:graphicData uri="http://schemas.openxmlformats.org/drawingml/2006/table">
            <a:tbl>
              <a:tblPr>
                <a:noFill/>
                <a:tableStyleId>{0E13879F-D7E0-4FFA-A607-1E4BF482D40E}</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zh-CN"/>
                        <a:t>post-user</a:t>
                      </a:r>
                      <a:endParaRPr/>
                    </a:p>
                  </a:txBody>
                  <a:tcPr marT="91425" marB="91425" marR="91425" marL="91425"/>
                </a:tc>
                <a:tc>
                  <a:txBody>
                    <a:bodyPr/>
                    <a:lstStyle/>
                    <a:p>
                      <a:pPr indent="0" lvl="0" marL="0" rtl="0" algn="ctr">
                        <a:spcBef>
                          <a:spcPts val="0"/>
                        </a:spcBef>
                        <a:spcAft>
                          <a:spcPts val="0"/>
                        </a:spcAft>
                        <a:buNone/>
                      </a:pPr>
                      <a:r>
                        <a:rPr lang="zh-CN"/>
                        <a:t>repliesNum</a:t>
                      </a:r>
                      <a:endParaRPr/>
                    </a:p>
                  </a:txBody>
                  <a:tcPr marT="91425" marB="91425" marR="91425" marL="91425"/>
                </a:tc>
                <a:tc>
                  <a:txBody>
                    <a:bodyPr/>
                    <a:lstStyle/>
                    <a:p>
                      <a:pPr indent="0" lvl="0" marL="0" rtl="0" algn="ctr">
                        <a:spcBef>
                          <a:spcPts val="0"/>
                        </a:spcBef>
                        <a:spcAft>
                          <a:spcPts val="0"/>
                        </a:spcAft>
                        <a:buNone/>
                      </a:pPr>
                      <a:r>
                        <a:rPr lang="zh-CN"/>
                        <a:t>post-date</a:t>
                      </a:r>
                      <a:endParaRPr/>
                    </a:p>
                  </a:txBody>
                  <a:tcPr marT="91425" marB="91425" marR="91425" marL="91425"/>
                </a:tc>
                <a:tc>
                  <a:txBody>
                    <a:bodyPr/>
                    <a:lstStyle/>
                    <a:p>
                      <a:pPr indent="0" lvl="0" marL="0" rtl="0" algn="ctr">
                        <a:spcBef>
                          <a:spcPts val="0"/>
                        </a:spcBef>
                        <a:spcAft>
                          <a:spcPts val="0"/>
                        </a:spcAft>
                        <a:buNone/>
                      </a:pPr>
                      <a:r>
                        <a:rPr lang="zh-CN"/>
                        <a:t>title</a:t>
                      </a:r>
                      <a:endParaRPr/>
                    </a:p>
                  </a:txBody>
                  <a:tcPr marT="91425" marB="91425" marR="91425" marL="91425"/>
                </a:tc>
                <a:tc>
                  <a:txBody>
                    <a:bodyPr/>
                    <a:lstStyle/>
                    <a:p>
                      <a:pPr indent="0" lvl="0" marL="0" rtl="0" algn="ctr">
                        <a:spcBef>
                          <a:spcPts val="0"/>
                        </a:spcBef>
                        <a:spcAft>
                          <a:spcPts val="0"/>
                        </a:spcAft>
                        <a:buNone/>
                      </a:pPr>
                      <a:r>
                        <a:rPr lang="zh-CN"/>
                        <a:t>url</a:t>
                      </a:r>
                      <a:endParaRPr/>
                    </a:p>
                  </a:txBody>
                  <a:tcPr marT="91425" marB="91425" marR="91425" marL="91425"/>
                </a:tc>
                <a:tc>
                  <a:txBody>
                    <a:bodyPr/>
                    <a:lstStyle/>
                    <a:p>
                      <a:pPr indent="0" lvl="0" marL="0" rtl="0" algn="ctr">
                        <a:spcBef>
                          <a:spcPts val="0"/>
                        </a:spcBef>
                        <a:spcAft>
                          <a:spcPts val="0"/>
                        </a:spcAft>
                        <a:buNone/>
                      </a:pPr>
                      <a:r>
                        <a:rPr lang="zh-CN"/>
                        <a:t>user-content</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pic>
        <p:nvPicPr>
          <p:cNvPr id="140" name="Google Shape;140;p20"/>
          <p:cNvPicPr preferRelativeResize="0"/>
          <p:nvPr/>
        </p:nvPicPr>
        <p:blipFill>
          <a:blip r:embed="rId3">
            <a:alphaModFix/>
          </a:blip>
          <a:stretch>
            <a:fillRect/>
          </a:stretch>
        </p:blipFill>
        <p:spPr>
          <a:xfrm>
            <a:off x="154050" y="2148635"/>
            <a:ext cx="8839200" cy="13778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Constructing the 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