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0"/>
  </p:notesMasterIdLst>
  <p:sldIdLst>
    <p:sldId id="256" r:id="rId2"/>
    <p:sldId id="257" r:id="rId3"/>
    <p:sldId id="260" r:id="rId4"/>
    <p:sldId id="342" r:id="rId5"/>
    <p:sldId id="261" r:id="rId6"/>
    <p:sldId id="264" r:id="rId7"/>
    <p:sldId id="343" r:id="rId8"/>
    <p:sldId id="276" r:id="rId9"/>
  </p:sldIdLst>
  <p:sldSz cx="9144000" cy="5143500" type="screen16x9"/>
  <p:notesSz cx="6858000" cy="9144000"/>
  <p:embeddedFontLst>
    <p:embeddedFont>
      <p:font typeface="Coming Soon" panose="020B0604020202020204" charset="0"/>
      <p:regular r:id="rId11"/>
    </p:embeddedFont>
    <p:embeddedFont>
      <p:font typeface="Concert One" pitchFamily="2" charset="0"/>
      <p:regular r:id="rId12"/>
    </p:embeddedFont>
    <p:embeddedFont>
      <p:font typeface="Roboto Mono Medium" panose="00000009000000000000" pitchFamily="49"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2B11F5-0C30-4CE2-B324-57566E0F0F9B}">
  <a:tblStyle styleId="{712B11F5-0C30-4CE2-B324-57566E0F0F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31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209571f4d9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209571f4d9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56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853034354b_0_24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02"/>
        <p:cNvGrpSpPr/>
        <p:nvPr/>
      </p:nvGrpSpPr>
      <p:grpSpPr>
        <a:xfrm>
          <a:off x="0" y="0"/>
          <a:ext cx="0" cy="0"/>
          <a:chOff x="0" y="0"/>
          <a:chExt cx="0" cy="0"/>
        </a:xfrm>
      </p:grpSpPr>
      <p:pic>
        <p:nvPicPr>
          <p:cNvPr id="103" name="Google Shape;10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4" name="Google Shape;104;p19"/>
          <p:cNvPicPr preferRelativeResize="0"/>
          <p:nvPr/>
        </p:nvPicPr>
        <p:blipFill rotWithShape="1">
          <a:blip r:embed="rId3">
            <a:alphaModFix/>
          </a:blip>
          <a:src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05" name="Google Shape;105;p19"/>
          <p:cNvSpPr txBox="1">
            <a:spLocks noGrp="1"/>
          </p:cNvSpPr>
          <p:nvPr>
            <p:ph type="body" idx="1"/>
          </p:nvPr>
        </p:nvSpPr>
        <p:spPr>
          <a:xfrm>
            <a:off x="2649000" y="2142600"/>
            <a:ext cx="3846000" cy="18915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Clr>
                <a:schemeClr val="dk2"/>
              </a:buClr>
              <a:buSzPts val="1600"/>
              <a:buChar char="●"/>
              <a:defRPr sz="1600">
                <a:solidFill>
                  <a:schemeClr val="dk2"/>
                </a:solidFill>
              </a:defRPr>
            </a:lvl1pPr>
            <a:lvl2pPr marL="914400" lvl="1" indent="-330200" rtl="0">
              <a:lnSpc>
                <a:spcPct val="100000"/>
              </a:lnSpc>
              <a:spcBef>
                <a:spcPts val="1600"/>
              </a:spcBef>
              <a:spcAft>
                <a:spcPts val="0"/>
              </a:spcAft>
              <a:buClr>
                <a:schemeClr val="dk2"/>
              </a:buClr>
              <a:buSzPts val="1600"/>
              <a:buChar char="○"/>
              <a:defRPr sz="1600">
                <a:solidFill>
                  <a:schemeClr val="dk2"/>
                </a:solidFill>
              </a:defRPr>
            </a:lvl2pPr>
            <a:lvl3pPr marL="1371600" lvl="2" indent="-330200" rtl="0">
              <a:lnSpc>
                <a:spcPct val="100000"/>
              </a:lnSpc>
              <a:spcBef>
                <a:spcPts val="1600"/>
              </a:spcBef>
              <a:spcAft>
                <a:spcPts val="0"/>
              </a:spcAft>
              <a:buClr>
                <a:schemeClr val="dk2"/>
              </a:buClr>
              <a:buSzPts val="1600"/>
              <a:buChar char="■"/>
              <a:defRPr sz="1600">
                <a:solidFill>
                  <a:schemeClr val="dk2"/>
                </a:solidFill>
              </a:defRPr>
            </a:lvl3pPr>
            <a:lvl4pPr marL="1828800" lvl="3" indent="-330200" rtl="0">
              <a:lnSpc>
                <a:spcPct val="100000"/>
              </a:lnSpc>
              <a:spcBef>
                <a:spcPts val="1600"/>
              </a:spcBef>
              <a:spcAft>
                <a:spcPts val="0"/>
              </a:spcAft>
              <a:buClr>
                <a:schemeClr val="dk2"/>
              </a:buClr>
              <a:buSzPts val="1600"/>
              <a:buChar char="●"/>
              <a:defRPr sz="1600">
                <a:solidFill>
                  <a:schemeClr val="dk2"/>
                </a:solidFill>
              </a:defRPr>
            </a:lvl4pPr>
            <a:lvl5pPr marL="2286000" lvl="4" indent="-330200" rtl="0">
              <a:lnSpc>
                <a:spcPct val="100000"/>
              </a:lnSpc>
              <a:spcBef>
                <a:spcPts val="1600"/>
              </a:spcBef>
              <a:spcAft>
                <a:spcPts val="0"/>
              </a:spcAft>
              <a:buClr>
                <a:schemeClr val="dk2"/>
              </a:buClr>
              <a:buSzPts val="1600"/>
              <a:buChar char="○"/>
              <a:defRPr sz="1600">
                <a:solidFill>
                  <a:schemeClr val="dk2"/>
                </a:solidFill>
              </a:defRPr>
            </a:lvl5pPr>
            <a:lvl6pPr marL="2743200" lvl="5" indent="-330200" rtl="0">
              <a:lnSpc>
                <a:spcPct val="100000"/>
              </a:lnSpc>
              <a:spcBef>
                <a:spcPts val="1600"/>
              </a:spcBef>
              <a:spcAft>
                <a:spcPts val="0"/>
              </a:spcAft>
              <a:buClr>
                <a:schemeClr val="dk2"/>
              </a:buClr>
              <a:buSzPts val="1600"/>
              <a:buChar char="■"/>
              <a:defRPr sz="1600">
                <a:solidFill>
                  <a:schemeClr val="dk2"/>
                </a:solidFill>
              </a:defRPr>
            </a:lvl6pPr>
            <a:lvl7pPr marL="3200400" lvl="6" indent="-330200" rtl="0">
              <a:lnSpc>
                <a:spcPct val="100000"/>
              </a:lnSpc>
              <a:spcBef>
                <a:spcPts val="1600"/>
              </a:spcBef>
              <a:spcAft>
                <a:spcPts val="0"/>
              </a:spcAft>
              <a:buClr>
                <a:schemeClr val="dk2"/>
              </a:buClr>
              <a:buSzPts val="1600"/>
              <a:buChar char="●"/>
              <a:defRPr sz="1600">
                <a:solidFill>
                  <a:schemeClr val="dk2"/>
                </a:solidFill>
              </a:defRPr>
            </a:lvl7pPr>
            <a:lvl8pPr marL="3657600" lvl="7" indent="-330200" rtl="0">
              <a:lnSpc>
                <a:spcPct val="100000"/>
              </a:lnSpc>
              <a:spcBef>
                <a:spcPts val="1600"/>
              </a:spcBef>
              <a:spcAft>
                <a:spcPts val="0"/>
              </a:spcAft>
              <a:buClr>
                <a:schemeClr val="dk2"/>
              </a:buClr>
              <a:buSzPts val="1600"/>
              <a:buChar char="○"/>
              <a:defRPr sz="1600">
                <a:solidFill>
                  <a:schemeClr val="dk2"/>
                </a:solidFill>
              </a:defRPr>
            </a:lvl8pPr>
            <a:lvl9pPr marL="4114800" lvl="8" indent="-330200" rtl="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106" name="Google Shape;106;p19"/>
          <p:cNvSpPr txBox="1">
            <a:spLocks noGrp="1"/>
          </p:cNvSpPr>
          <p:nvPr>
            <p:ph type="title"/>
          </p:nvPr>
        </p:nvSpPr>
        <p:spPr>
          <a:xfrm>
            <a:off x="3127075" y="1366750"/>
            <a:ext cx="29016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7" r:id="rId5"/>
    <p:sldLayoutId id="2147483658" r:id="rId6"/>
    <p:sldLayoutId id="2147483665" r:id="rId7"/>
    <p:sldLayoutId id="2147483687" r:id="rId8"/>
    <p:sldLayoutId id="2147483688" r:id="rId9"/>
    <p:sldLayoutId id="2147483689" r:id="rId10"/>
    <p:sldLayoutId id="2147483690"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7"/>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Concepto de</a:t>
            </a:r>
            <a:r>
              <a:rPr lang="en" dirty="0">
                <a:solidFill>
                  <a:schemeClr val="accent2"/>
                </a:solidFill>
              </a:rPr>
              <a:t> sustentabilidad</a:t>
            </a:r>
            <a:endParaRPr dirty="0">
              <a:solidFill>
                <a:schemeClr val="accent2"/>
              </a:solidFill>
            </a:endParaRPr>
          </a:p>
        </p:txBody>
      </p:sp>
      <p:sp>
        <p:nvSpPr>
          <p:cNvPr id="309" name="Google Shape;309;p47"/>
          <p:cNvSpPr txBox="1">
            <a:spLocks noGrp="1"/>
          </p:cNvSpPr>
          <p:nvPr>
            <p:ph type="subTitle" idx="1"/>
          </p:nvPr>
        </p:nvSpPr>
        <p:spPr>
          <a:xfrm>
            <a:off x="1606920" y="3603223"/>
            <a:ext cx="155881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Manuel Ulises López Camacho</a:t>
            </a:r>
            <a:endParaRPr b="0" dirty="0"/>
          </a:p>
        </p:txBody>
      </p:sp>
      <p:sp>
        <p:nvSpPr>
          <p:cNvPr id="310" name="Google Shape;310;p47"/>
          <p:cNvSpPr/>
          <p:nvPr/>
        </p:nvSpPr>
        <p:spPr>
          <a:xfrm>
            <a:off x="1364225" y="293868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11" name="Google Shape;311;p47"/>
          <p:cNvSpPr/>
          <p:nvPr/>
        </p:nvSpPr>
        <p:spPr>
          <a:xfrm>
            <a:off x="7173487" y="2915490"/>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312" name="Google Shape;312;p47"/>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313" name="Google Shape;313;p47"/>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14" name="Google Shape;314;p47"/>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a:effectLst>
            <a:outerShdw blurRad="57150" dist="19050" dir="5400000" algn="bl" rotWithShape="0">
              <a:srgbClr val="000000">
                <a:alpha val="50000"/>
              </a:srgbClr>
            </a:outerShdw>
          </a:effectLst>
        </p:spPr>
      </p:pic>
      <p:sp>
        <p:nvSpPr>
          <p:cNvPr id="2" name="Google Shape;309;p47">
            <a:extLst>
              <a:ext uri="{FF2B5EF4-FFF2-40B4-BE49-F238E27FC236}">
                <a16:creationId xmlns:a16="http://schemas.microsoft.com/office/drawing/2014/main" id="{E18674F8-73BB-167B-207E-0A1D8EC451B1}"/>
              </a:ext>
            </a:extLst>
          </p:cNvPr>
          <p:cNvSpPr txBox="1">
            <a:spLocks/>
          </p:cNvSpPr>
          <p:nvPr/>
        </p:nvSpPr>
        <p:spPr>
          <a:xfrm>
            <a:off x="7007732" y="3691839"/>
            <a:ext cx="155881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Medium"/>
              <a:buNone/>
              <a:defRPr sz="1400" b="0" i="0" u="none" strike="noStrike" cap="none">
                <a:solidFill>
                  <a:schemeClr val="dk2"/>
                </a:solidFill>
                <a:latin typeface="Roboto Mono Medium"/>
                <a:ea typeface="Roboto Mono Medium"/>
                <a:cs typeface="Roboto Mono Medium"/>
                <a:sym typeface="Roboto Mono Medium"/>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r>
              <a:rPr lang="es-MX" dirty="0"/>
              <a:t>Ing. Sistemas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1000"/>
                                        <p:tgtEl>
                                          <p:spTgt spid="3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8"/>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 es la sustentabilidad?</a:t>
            </a:r>
            <a:endParaRPr dirty="0"/>
          </a:p>
        </p:txBody>
      </p:sp>
      <p:sp>
        <p:nvSpPr>
          <p:cNvPr id="320" name="Google Shape;320;p48"/>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149225" indent="0" rtl="0">
              <a:buNone/>
            </a:pPr>
            <a:r>
              <a:rPr lang="es-MX" sz="1200" dirty="0"/>
              <a:t>Es un proceso que tiene el objetivo de encontrar el equilibrio entre el medio ambiente y el uso de los recursos naturales. La humanidad en su paso por el planeta ha degradado los recursos naturales de tal forma que actualmente es necesario procurar y planear concienzudamente el consumo de los mismos para garantizar su existencia en las generaciones futuras.</a:t>
            </a:r>
          </a:p>
          <a:p>
            <a:pPr marL="149225" indent="0" rtl="0">
              <a:buNone/>
            </a:pPr>
            <a:br>
              <a:rPr lang="es-MX" sz="1200" dirty="0"/>
            </a:br>
            <a:endParaRPr lang="es-MX" sz="1200" dirty="0"/>
          </a:p>
          <a:p>
            <a:pPr marL="149225" indent="0" rtl="0">
              <a:buNone/>
            </a:pPr>
            <a:r>
              <a:rPr lang="es-MX" sz="1200" dirty="0"/>
              <a:t>La sustentabilidad tiene otros conceptos íntimamente ligados como la Responsabilidad Social y la sostenibilidad para asegurar nuestro futuro. Adicionalmente, tiene a la economía circular y el valor compartido para lograr impactar lo menos posible al medio ambiente</a:t>
            </a:r>
            <a:r>
              <a:rPr lang="es-MX"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body" idx="1"/>
          </p:nvPr>
        </p:nvSpPr>
        <p:spPr>
          <a:xfrm>
            <a:off x="662337" y="1436549"/>
            <a:ext cx="3622814" cy="282372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sz="1000" dirty="0"/>
              <a:t>Un ecosistema es un sistema biológico constituido por una comunidad de organismos vivos y el medio físico donde se relacionan.​ Se trata de una unidad compuesta de organismos interdependientes que comparten el mismo hábitat.</a:t>
            </a:r>
          </a:p>
          <a:p>
            <a:pPr marL="0" lvl="0" indent="0" algn="l" rtl="0">
              <a:spcBef>
                <a:spcPts val="0"/>
              </a:spcBef>
              <a:spcAft>
                <a:spcPts val="1600"/>
              </a:spcAft>
              <a:buNone/>
            </a:pPr>
            <a:r>
              <a:rPr lang="es-MX" sz="1000" dirty="0"/>
              <a:t>Flujo de energía y nutrientes en un ecosistema es el nombre que recibe la totalidad de la cadena trófica, así como el flujo de cualquier fuente aprovechable de energía. El flujo de energía es el aprovechamiento de los productos primarios y secundarios por organismos que a su vez utilizaron consumidores primarios herbívoros de los cuales se alimentan los consumidores secundarios o carnívoros.</a:t>
            </a:r>
            <a:endParaRPr lang="en-US" sz="1000" dirty="0"/>
          </a:p>
        </p:txBody>
      </p:sp>
      <p:sp>
        <p:nvSpPr>
          <p:cNvPr id="353" name="Google Shape;353;p51"/>
          <p:cNvSpPr txBox="1">
            <a:spLocks noGrp="1"/>
          </p:cNvSpPr>
          <p:nvPr>
            <p:ph type="title"/>
          </p:nvPr>
        </p:nvSpPr>
        <p:spPr>
          <a:xfrm>
            <a:off x="662337" y="718566"/>
            <a:ext cx="35696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Q</a:t>
            </a:r>
            <a:r>
              <a:rPr lang="en" dirty="0"/>
              <a:t>ue es un ecosistema</a:t>
            </a:r>
            <a:endParaRPr dirty="0"/>
          </a:p>
        </p:txBody>
      </p:sp>
      <p:pic>
        <p:nvPicPr>
          <p:cNvPr id="354" name="Google Shape;354;p51"/>
          <p:cNvPicPr preferRelativeResize="0"/>
          <p:nvPr/>
        </p:nvPicPr>
        <p:blipFill>
          <a:blip r:embed="rId3">
            <a:alphaModFix amt="56000"/>
          </a:blip>
          <a:stretch>
            <a:fillRect/>
          </a:stretch>
        </p:blipFill>
        <p:spPr>
          <a:xfrm rot="10800000">
            <a:off x="715477" y="1148775"/>
            <a:ext cx="3569674" cy="142491"/>
          </a:xfrm>
          <a:prstGeom prst="rect">
            <a:avLst/>
          </a:prstGeom>
          <a:noFill/>
          <a:ln>
            <a:noFill/>
          </a:ln>
        </p:spPr>
      </p:pic>
      <p:sp>
        <p:nvSpPr>
          <p:cNvPr id="2" name="Google Shape;353;p51">
            <a:extLst>
              <a:ext uri="{FF2B5EF4-FFF2-40B4-BE49-F238E27FC236}">
                <a16:creationId xmlns:a16="http://schemas.microsoft.com/office/drawing/2014/main" id="{436B9932-F40E-3BB2-D509-F9E872800635}"/>
              </a:ext>
            </a:extLst>
          </p:cNvPr>
          <p:cNvSpPr txBox="1">
            <a:spLocks/>
          </p:cNvSpPr>
          <p:nvPr/>
        </p:nvSpPr>
        <p:spPr>
          <a:xfrm>
            <a:off x="4805709" y="718566"/>
            <a:ext cx="35696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pPr algn="ctr"/>
            <a:r>
              <a:rPr lang="es-MX" dirty="0"/>
              <a:t>Se conforma por:</a:t>
            </a:r>
          </a:p>
        </p:txBody>
      </p:sp>
      <p:pic>
        <p:nvPicPr>
          <p:cNvPr id="3" name="Google Shape;354;p51">
            <a:extLst>
              <a:ext uri="{FF2B5EF4-FFF2-40B4-BE49-F238E27FC236}">
                <a16:creationId xmlns:a16="http://schemas.microsoft.com/office/drawing/2014/main" id="{DF0C680B-94DF-DB1E-B925-3FDAEB3415D6}"/>
              </a:ext>
            </a:extLst>
          </p:cNvPr>
          <p:cNvPicPr preferRelativeResize="0"/>
          <p:nvPr/>
        </p:nvPicPr>
        <p:blipFill>
          <a:blip r:embed="rId3">
            <a:alphaModFix amt="56000"/>
          </a:blip>
          <a:stretch>
            <a:fillRect/>
          </a:stretch>
        </p:blipFill>
        <p:spPr>
          <a:xfrm rot="10800000">
            <a:off x="4858849" y="1148775"/>
            <a:ext cx="3569674" cy="142491"/>
          </a:xfrm>
          <a:prstGeom prst="rect">
            <a:avLst/>
          </a:prstGeom>
          <a:noFill/>
          <a:ln>
            <a:noFill/>
          </a:ln>
        </p:spPr>
      </p:pic>
      <p:sp>
        <p:nvSpPr>
          <p:cNvPr id="8" name="Google Shape;352;p51">
            <a:extLst>
              <a:ext uri="{FF2B5EF4-FFF2-40B4-BE49-F238E27FC236}">
                <a16:creationId xmlns:a16="http://schemas.microsoft.com/office/drawing/2014/main" id="{C51686A2-89A2-AA9C-AFD6-ECBC1190779D}"/>
              </a:ext>
            </a:extLst>
          </p:cNvPr>
          <p:cNvSpPr txBox="1">
            <a:spLocks/>
          </p:cNvSpPr>
          <p:nvPr/>
        </p:nvSpPr>
        <p:spPr>
          <a:xfrm>
            <a:off x="4837515" y="1291266"/>
            <a:ext cx="3622814" cy="2823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s-MX" sz="1000" b="1" dirty="0"/>
              <a:t>BIOSFERA:</a:t>
            </a:r>
          </a:p>
          <a:p>
            <a:pPr marL="0" indent="0">
              <a:spcAft>
                <a:spcPts val="1600"/>
              </a:spcAft>
              <a:buFont typeface="Roboto Mono Medium"/>
              <a:buNone/>
            </a:pPr>
            <a:r>
              <a:rPr lang="es-MX" sz="1000" dirty="0"/>
              <a:t>La biósfera o biosfera​ es el sistema formado por el conjunto de los seres vivos del planeta Tierra y sus interrelaciones.</a:t>
            </a:r>
          </a:p>
          <a:p>
            <a:pPr marL="0" indent="0">
              <a:spcAft>
                <a:spcPts val="1600"/>
              </a:spcAft>
              <a:buFont typeface="Roboto Mono Medium"/>
              <a:buNone/>
            </a:pPr>
            <a:r>
              <a:rPr lang="es-MX" sz="1000" b="1" dirty="0"/>
              <a:t>HIDROSFERA:</a:t>
            </a:r>
          </a:p>
          <a:p>
            <a:pPr marL="0" indent="0">
              <a:spcAft>
                <a:spcPts val="1600"/>
              </a:spcAft>
              <a:buFont typeface="Roboto Mono Medium"/>
              <a:buNone/>
            </a:pPr>
            <a:r>
              <a:rPr lang="es-MX" sz="1000" dirty="0"/>
              <a:t>En las ciencias de la Tierra, la hidrosfera o hidrósfera​ ​​ es el sistema material constituido por el agua que se encuentra sobre la superficie de la tierra sólida y también parte de la que se encuentra bajo la superficie, en la corteza terrestre</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9" name="Google Shape;352;p51">
            <a:extLst>
              <a:ext uri="{FF2B5EF4-FFF2-40B4-BE49-F238E27FC236}">
                <a16:creationId xmlns:a16="http://schemas.microsoft.com/office/drawing/2014/main" id="{D2A1AA32-F9D3-F908-3091-C7867502BAC1}"/>
              </a:ext>
            </a:extLst>
          </p:cNvPr>
          <p:cNvSpPr txBox="1">
            <a:spLocks/>
          </p:cNvSpPr>
          <p:nvPr/>
        </p:nvSpPr>
        <p:spPr>
          <a:xfrm>
            <a:off x="683671" y="861775"/>
            <a:ext cx="3622814" cy="36374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s-MX" sz="1000" b="1" dirty="0"/>
              <a:t>LITOSFERA:</a:t>
            </a:r>
          </a:p>
          <a:p>
            <a:pPr marL="0" indent="0">
              <a:spcAft>
                <a:spcPts val="1600"/>
              </a:spcAft>
              <a:buFont typeface="Roboto Mono Medium"/>
              <a:buNone/>
            </a:pPr>
            <a:r>
              <a:rPr lang="es-MX" sz="1000" dirty="0"/>
              <a:t>Es la capa superficial sólida de la Tierra, caracterizada por su rigidez.​ Está formada por la corteza y la zona más externa del manto, y mantiene un equilibrio isostático sobre la astenosfera, una capa plástica que forma parte del manto.</a:t>
            </a:r>
          </a:p>
          <a:p>
            <a:pPr marL="0" indent="0">
              <a:spcAft>
                <a:spcPts val="1600"/>
              </a:spcAft>
              <a:buFont typeface="Roboto Mono Medium"/>
              <a:buNone/>
            </a:pPr>
            <a:r>
              <a:rPr lang="es-MX" sz="1000" b="1" dirty="0"/>
              <a:t>ATMOSFERA:</a:t>
            </a:r>
            <a:endParaRPr lang="es-MX" sz="1000" dirty="0"/>
          </a:p>
          <a:p>
            <a:pPr marL="0" indent="0">
              <a:spcAft>
                <a:spcPts val="1600"/>
              </a:spcAft>
              <a:buFont typeface="Roboto Mono Medium"/>
              <a:buNone/>
            </a:pPr>
            <a:r>
              <a:rPr lang="es-MX" sz="1000" dirty="0"/>
              <a:t>Es la capa de gas de un cuerpo celeste. Los gases son atraídos por la gravedad del cuerpo, y se mantienen en él si la gravedad es suficiente y no es barrida completamente por el viento solar, se conforma por: troposfera, estratosfera, mesosfera, termosfera y exosfera.</a:t>
            </a:r>
            <a:endParaRPr lang="en-US" sz="1000" dirty="0"/>
          </a:p>
        </p:txBody>
      </p:sp>
      <p:sp>
        <p:nvSpPr>
          <p:cNvPr id="10" name="Google Shape;353;p51">
            <a:extLst>
              <a:ext uri="{FF2B5EF4-FFF2-40B4-BE49-F238E27FC236}">
                <a16:creationId xmlns:a16="http://schemas.microsoft.com/office/drawing/2014/main" id="{FFB97D67-868D-7849-EE9C-48FA8882640D}"/>
              </a:ext>
            </a:extLst>
          </p:cNvPr>
          <p:cNvSpPr txBox="1">
            <a:spLocks noGrp="1"/>
          </p:cNvSpPr>
          <p:nvPr>
            <p:ph type="title"/>
          </p:nvPr>
        </p:nvSpPr>
        <p:spPr>
          <a:xfrm>
            <a:off x="4890654" y="431567"/>
            <a:ext cx="35696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Ciclos biogeoquímicos</a:t>
            </a:r>
            <a:endParaRPr dirty="0"/>
          </a:p>
        </p:txBody>
      </p:sp>
      <p:pic>
        <p:nvPicPr>
          <p:cNvPr id="11" name="Google Shape;354;p51">
            <a:extLst>
              <a:ext uri="{FF2B5EF4-FFF2-40B4-BE49-F238E27FC236}">
                <a16:creationId xmlns:a16="http://schemas.microsoft.com/office/drawing/2014/main" id="{067E6BCE-2141-E3C1-4B40-77CD529FA3E2}"/>
              </a:ext>
            </a:extLst>
          </p:cNvPr>
          <p:cNvPicPr preferRelativeResize="0"/>
          <p:nvPr/>
        </p:nvPicPr>
        <p:blipFill>
          <a:blip r:embed="rId3">
            <a:alphaModFix amt="56000"/>
          </a:blip>
          <a:stretch>
            <a:fillRect/>
          </a:stretch>
        </p:blipFill>
        <p:spPr>
          <a:xfrm rot="10800000">
            <a:off x="4890655" y="861775"/>
            <a:ext cx="3569674" cy="142491"/>
          </a:xfrm>
          <a:prstGeom prst="rect">
            <a:avLst/>
          </a:prstGeom>
          <a:noFill/>
          <a:ln>
            <a:noFill/>
          </a:ln>
        </p:spPr>
      </p:pic>
      <p:sp>
        <p:nvSpPr>
          <p:cNvPr id="14" name="Google Shape;352;p51">
            <a:extLst>
              <a:ext uri="{FF2B5EF4-FFF2-40B4-BE49-F238E27FC236}">
                <a16:creationId xmlns:a16="http://schemas.microsoft.com/office/drawing/2014/main" id="{B6A437C4-6649-2A6F-3C96-BCDAB9A73A96}"/>
              </a:ext>
            </a:extLst>
          </p:cNvPr>
          <p:cNvSpPr txBox="1">
            <a:spLocks/>
          </p:cNvSpPr>
          <p:nvPr/>
        </p:nvSpPr>
        <p:spPr>
          <a:xfrm>
            <a:off x="4864084" y="1074445"/>
            <a:ext cx="3622814" cy="1855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s-MX" sz="1000" dirty="0"/>
              <a:t>Es el movimiento de nitrógeno, oxígeno, hidrógeno, azufre, fósforo, potasio, carbono y otros elementos entre los seres vivos y el ambiente (atmósfera, biomasa y sistemas acuáticos) mediante una serie de procesos: producción y descomposición de la tierra. En la biosfera, la materia orgánica es limitada, de manera que su reciclaje es un punto clave en el mantenimiento de la vida en la Tierra; de otro modo, los nutrientes se agotarían y la vida desaparecería</a:t>
            </a:r>
            <a:endParaRPr lang="en-US" sz="1000" dirty="0"/>
          </a:p>
        </p:txBody>
      </p:sp>
      <p:pic>
        <p:nvPicPr>
          <p:cNvPr id="1028" name="Picture 4" descr="LOS CICLOS BIOGEOQUÍMICOS">
            <a:extLst>
              <a:ext uri="{FF2B5EF4-FFF2-40B4-BE49-F238E27FC236}">
                <a16:creationId xmlns:a16="http://schemas.microsoft.com/office/drawing/2014/main" id="{FC710C51-D338-C96E-E9B1-74485691F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0654" y="2924697"/>
            <a:ext cx="3596244" cy="178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2"/>
          <p:cNvSpPr txBox="1">
            <a:spLocks noGrp="1"/>
          </p:cNvSpPr>
          <p:nvPr>
            <p:ph type="body" idx="1"/>
          </p:nvPr>
        </p:nvSpPr>
        <p:spPr>
          <a:xfrm>
            <a:off x="2649000" y="2142600"/>
            <a:ext cx="3846000" cy="1891500"/>
          </a:xfrm>
          <a:prstGeom prst="rect">
            <a:avLst/>
          </a:prstGeom>
        </p:spPr>
        <p:txBody>
          <a:bodyPr spcFirstLastPara="1" wrap="square" lIns="91425" tIns="91425" rIns="91425" bIns="91425" anchor="t" anchorCtr="0">
            <a:noAutofit/>
          </a:bodyPr>
          <a:lstStyle/>
          <a:p>
            <a:pPr marL="0" lvl="0" indent="0">
              <a:spcAft>
                <a:spcPts val="1600"/>
              </a:spcAft>
              <a:buNone/>
            </a:pPr>
            <a:r>
              <a:rPr lang="es-MX" sz="1200" dirty="0"/>
              <a:t>Es el término por el que se hace referencia a la amplia variedad de seres vivos sobre la Tierra y lo que sucede con los patrones naturales que la conforman, resultado de miles de millones de años de evolución según procesos naturales y también de la influencia creciente de las actividades del ser humano.</a:t>
            </a:r>
            <a:endParaRPr sz="1200" dirty="0"/>
          </a:p>
        </p:txBody>
      </p:sp>
      <p:sp>
        <p:nvSpPr>
          <p:cNvPr id="366" name="Google Shape;366;p52"/>
          <p:cNvSpPr txBox="1">
            <a:spLocks noGrp="1"/>
          </p:cNvSpPr>
          <p:nvPr>
            <p:ph type="title"/>
          </p:nvPr>
        </p:nvSpPr>
        <p:spPr>
          <a:xfrm>
            <a:off x="3127075" y="1366750"/>
            <a:ext cx="2901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Biodiversidad</a:t>
            </a:r>
            <a:endParaRPr dirty="0"/>
          </a:p>
        </p:txBody>
      </p:sp>
      <p:pic>
        <p:nvPicPr>
          <p:cNvPr id="367" name="Google Shape;367;p52"/>
          <p:cNvPicPr preferRelativeResize="0"/>
          <p:nvPr/>
        </p:nvPicPr>
        <p:blipFill>
          <a:blip r:embed="rId3">
            <a:alphaModFix amt="56000"/>
          </a:blip>
          <a:stretch>
            <a:fillRect/>
          </a:stretch>
        </p:blipFill>
        <p:spPr>
          <a:xfrm rot="10800000">
            <a:off x="3618463" y="1839900"/>
            <a:ext cx="1918825" cy="216200"/>
          </a:xfrm>
          <a:prstGeom prst="rect">
            <a:avLst/>
          </a:prstGeom>
          <a:noFill/>
          <a:ln>
            <a:noFill/>
          </a:ln>
        </p:spPr>
      </p:pic>
      <p:pic>
        <p:nvPicPr>
          <p:cNvPr id="369" name="Google Shape;369;p52"/>
          <p:cNvPicPr preferRelativeResize="0"/>
          <p:nvPr/>
        </p:nvPicPr>
        <p:blipFill rotWithShape="1">
          <a:blip r:embed="rId4">
            <a:alphaModFix/>
          </a:blip>
          <a:srcRect t="16734" r="8892" b="18300"/>
          <a:stretch/>
        </p:blipFill>
        <p:spPr>
          <a:xfrm>
            <a:off x="6385650" y="1079132"/>
            <a:ext cx="2036850" cy="846042"/>
          </a:xfrm>
          <a:prstGeom prst="rect">
            <a:avLst/>
          </a:prstGeom>
          <a:noFill/>
          <a:ln>
            <a:noFill/>
          </a:ln>
        </p:spPr>
      </p:pic>
      <p:pic>
        <p:nvPicPr>
          <p:cNvPr id="370" name="Google Shape;370;p52"/>
          <p:cNvPicPr preferRelativeResize="0"/>
          <p:nvPr/>
        </p:nvPicPr>
        <p:blipFill rotWithShape="1">
          <a:blip r:embed="rId4">
            <a:alphaModFix/>
          </a:blip>
          <a:srcRect t="16734" r="8892" b="18300"/>
          <a:stretch/>
        </p:blipFill>
        <p:spPr>
          <a:xfrm>
            <a:off x="6385650" y="1685357"/>
            <a:ext cx="2036850" cy="846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par>
                                <p:cTn id="8" presetID="10" presetClass="entr" presetSubtype="0" fill="hold" nodeType="withEffect">
                                  <p:stCondLst>
                                    <p:cond delay="0"/>
                                  </p:stCondLst>
                                  <p:childTnLst>
                                    <p:set>
                                      <p:cBhvr>
                                        <p:cTn id="9" dur="1" fill="hold">
                                          <p:stCondLst>
                                            <p:cond delay="0"/>
                                          </p:stCondLst>
                                        </p:cTn>
                                        <p:tgtEl>
                                          <p:spTgt spid="366"/>
                                        </p:tgtEl>
                                        <p:attrNameLst>
                                          <p:attrName>style.visibility</p:attrName>
                                        </p:attrNameLst>
                                      </p:cBhvr>
                                      <p:to>
                                        <p:strVal val="visible"/>
                                      </p:to>
                                    </p:set>
                                    <p:animEffect transition="in" filter="fade">
                                      <p:cBhvr>
                                        <p:cTn id="10" dur="1000"/>
                                        <p:tgtEl>
                                          <p:spTgt spid="366"/>
                                        </p:tgtEl>
                                      </p:cBhvr>
                                    </p:animEffect>
                                  </p:childTnLst>
                                </p:cTn>
                              </p:par>
                              <p:par>
                                <p:cTn id="11" presetID="10" presetClass="entr" presetSubtype="0" fill="hold" nodeType="withEffect">
                                  <p:stCondLst>
                                    <p:cond delay="0"/>
                                  </p:stCondLst>
                                  <p:childTnLst>
                                    <p:set>
                                      <p:cBhvr>
                                        <p:cTn id="12" dur="1" fill="hold">
                                          <p:stCondLst>
                                            <p:cond delay="0"/>
                                          </p:stCondLst>
                                        </p:cTn>
                                        <p:tgtEl>
                                          <p:spTgt spid="367"/>
                                        </p:tgtEl>
                                        <p:attrNameLst>
                                          <p:attrName>style.visibility</p:attrName>
                                        </p:attrNameLst>
                                      </p:cBhvr>
                                      <p:to>
                                        <p:strVal val="visible"/>
                                      </p:to>
                                    </p:set>
                                    <p:animEffect transition="in" filter="fade">
                                      <p:cBhvr>
                                        <p:cTn id="13" dur="10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2050" name="Picture 2" descr="La sustentabilidad y la empresa - CETYS Educación Continua">
            <a:extLst>
              <a:ext uri="{FF2B5EF4-FFF2-40B4-BE49-F238E27FC236}">
                <a16:creationId xmlns:a16="http://schemas.microsoft.com/office/drawing/2014/main" id="{C240EE46-FB8A-F907-7CE1-E76EB6BF1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25" y="2162978"/>
            <a:ext cx="2932668" cy="1650486"/>
          </a:xfrm>
          <a:prstGeom prst="rect">
            <a:avLst/>
          </a:prstGeom>
          <a:noFill/>
          <a:extLst>
            <a:ext uri="{909E8E84-426E-40DD-AFC4-6F175D3DCCD1}">
              <a14:hiddenFill xmlns:a14="http://schemas.microsoft.com/office/drawing/2010/main">
                <a:solidFill>
                  <a:srgbClr val="FFFFFF"/>
                </a:solidFill>
              </a14:hiddenFill>
            </a:ext>
          </a:extLst>
        </p:spPr>
      </p:pic>
      <p:sp>
        <p:nvSpPr>
          <p:cNvPr id="407" name="Google Shape;407;p55"/>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dirty="0"/>
              <a:t>Uso de paneles solares para energía electrica.</a:t>
            </a:r>
            <a:br>
              <a:rPr lang="en" dirty="0"/>
            </a:br>
            <a:endParaRPr dirty="0"/>
          </a:p>
          <a:p>
            <a:pPr marL="457200" lvl="0" indent="-317500" algn="l" rtl="0">
              <a:spcBef>
                <a:spcPts val="0"/>
              </a:spcBef>
              <a:spcAft>
                <a:spcPts val="0"/>
              </a:spcAft>
              <a:buSzPts val="1400"/>
              <a:buChar char="●"/>
            </a:pPr>
            <a:r>
              <a:rPr lang="en" dirty="0"/>
              <a:t>Reutilizar materias primas naturales para aprovechamiento maximo.</a:t>
            </a:r>
            <a:br>
              <a:rPr lang="en" dirty="0"/>
            </a:br>
            <a:endParaRPr dirty="0"/>
          </a:p>
          <a:p>
            <a:pPr marL="457200" lvl="0" indent="-317500" algn="l" rtl="0">
              <a:spcBef>
                <a:spcPts val="0"/>
              </a:spcBef>
              <a:spcAft>
                <a:spcPts val="0"/>
              </a:spcAft>
              <a:buSzPts val="1400"/>
              <a:buChar char="●"/>
            </a:pPr>
            <a:r>
              <a:rPr lang="en" dirty="0"/>
              <a:t>Uso de energias renovables como eolica, solar e hidraulica.</a:t>
            </a:r>
            <a:br>
              <a:rPr lang="en" dirty="0"/>
            </a:br>
            <a:endParaRPr dirty="0"/>
          </a:p>
          <a:p>
            <a:pPr marL="457200" lvl="0" indent="-317500" algn="l" rtl="0">
              <a:spcBef>
                <a:spcPts val="0"/>
              </a:spcBef>
              <a:spcAft>
                <a:spcPts val="0"/>
              </a:spcAft>
              <a:buSzPts val="1400"/>
              <a:buChar char="●"/>
            </a:pPr>
            <a:r>
              <a:rPr lang="en" dirty="0"/>
              <a:t>Diseño de edificios con arquitectura bioclimatica</a:t>
            </a:r>
            <a:br>
              <a:rPr lang="en" dirty="0"/>
            </a:br>
            <a:endParaRPr dirty="0"/>
          </a:p>
          <a:p>
            <a:pPr marL="457200" lvl="0" indent="-317500" algn="l" rtl="0">
              <a:spcBef>
                <a:spcPts val="0"/>
              </a:spcBef>
              <a:spcAft>
                <a:spcPts val="0"/>
              </a:spcAft>
              <a:buSzPts val="1400"/>
              <a:buChar char="●"/>
            </a:pPr>
            <a:r>
              <a:rPr lang="es-MX" dirty="0"/>
              <a:t>A</a:t>
            </a:r>
            <a:r>
              <a:rPr lang="en" dirty="0"/>
              <a:t>provechamiento de aguas plubiales.</a:t>
            </a:r>
            <a:endParaRPr dirty="0"/>
          </a:p>
        </p:txBody>
      </p:sp>
      <p:sp>
        <p:nvSpPr>
          <p:cNvPr id="408" name="Google Shape;408;p55"/>
          <p:cNvSpPr txBox="1">
            <a:spLocks noGrp="1"/>
          </p:cNvSpPr>
          <p:nvPr>
            <p:ph type="title"/>
          </p:nvPr>
        </p:nvSpPr>
        <p:spPr>
          <a:xfrm>
            <a:off x="1002325" y="711180"/>
            <a:ext cx="2707230" cy="8199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Estrategias de sustentabilidad</a:t>
            </a:r>
            <a:endParaRPr dirty="0"/>
          </a:p>
        </p:txBody>
      </p:sp>
      <p:sp>
        <p:nvSpPr>
          <p:cNvPr id="410" name="Google Shape;410;p55"/>
          <p:cNvSpPr/>
          <p:nvPr/>
        </p:nvSpPr>
        <p:spPr>
          <a:xfrm rot="-2700000">
            <a:off x="765274" y="2065491"/>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1" name="Google Shape;411;p55"/>
          <p:cNvSpPr/>
          <p:nvPr/>
        </p:nvSpPr>
        <p:spPr>
          <a:xfrm rot="-2700000">
            <a:off x="3520011" y="3644622"/>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07"/>
                                        </p:tgtEl>
                                        <p:attrNameLst>
                                          <p:attrName>style.visibility</p:attrName>
                                        </p:attrNameLst>
                                      </p:cBhvr>
                                      <p:to>
                                        <p:strVal val="visible"/>
                                      </p:to>
                                    </p:set>
                                    <p:anim calcmode="lin" valueType="num">
                                      <p:cBhvr additive="base">
                                        <p:cTn id="7" dur="1000"/>
                                        <p:tgtEl>
                                          <p:spTgt spid="4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8"/>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Ordenamiento ecologico territorial</a:t>
            </a:r>
            <a:endParaRPr dirty="0"/>
          </a:p>
        </p:txBody>
      </p:sp>
      <p:sp>
        <p:nvSpPr>
          <p:cNvPr id="320" name="Google Shape;320;p48"/>
          <p:cNvSpPr txBox="1">
            <a:spLocks noGrp="1"/>
          </p:cNvSpPr>
          <p:nvPr>
            <p:ph type="body" idx="1"/>
          </p:nvPr>
        </p:nvSpPr>
        <p:spPr>
          <a:xfrm>
            <a:off x="1398275" y="1401825"/>
            <a:ext cx="6963300" cy="1169925"/>
          </a:xfrm>
          <a:prstGeom prst="rect">
            <a:avLst/>
          </a:prstGeom>
        </p:spPr>
        <p:txBody>
          <a:bodyPr spcFirstLastPara="1" wrap="square" lIns="91425" tIns="91425" rIns="91425" bIns="91425" anchor="t" anchorCtr="0">
            <a:noAutofit/>
          </a:bodyPr>
          <a:lstStyle/>
          <a:p>
            <a:pPr marL="149225" indent="0" rtl="0">
              <a:buNone/>
            </a:pPr>
            <a:r>
              <a:rPr lang="es-MX" sz="1400" dirty="0"/>
              <a:t>Instrumento de la política ambiental que se concibe como un proceso de planeación cuyo objetivo es encontrar un patrón de ocupación del territorio que maximice el consenso y minimice el conflicto entre los diferentes sectores sociales y las autoridades en una región.</a:t>
            </a:r>
          </a:p>
        </p:txBody>
      </p:sp>
      <p:pic>
        <p:nvPicPr>
          <p:cNvPr id="3074" name="Picture 2" descr="Modalidades de Ordenamiento Ecológico del Territorio Fuente: Secretaría...  | Download Scientific Diagram">
            <a:extLst>
              <a:ext uri="{FF2B5EF4-FFF2-40B4-BE49-F238E27FC236}">
                <a16:creationId xmlns:a16="http://schemas.microsoft.com/office/drawing/2014/main" id="{E0D7E406-166A-C376-6D7E-41FAB1549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66"/>
          <a:stretch/>
        </p:blipFill>
        <p:spPr bwMode="auto">
          <a:xfrm>
            <a:off x="3548424" y="2605689"/>
            <a:ext cx="2047151" cy="1826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67"/>
          <p:cNvSpPr txBox="1">
            <a:spLocks noGrp="1"/>
          </p:cNvSpPr>
          <p:nvPr>
            <p:ph type="title"/>
          </p:nvPr>
        </p:nvSpPr>
        <p:spPr>
          <a:xfrm>
            <a:off x="2838275" y="1645347"/>
            <a:ext cx="40017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t>
            </a:r>
            <a:endParaRPr dirty="0"/>
          </a:p>
        </p:txBody>
      </p:sp>
      <p:sp>
        <p:nvSpPr>
          <p:cNvPr id="656" name="Google Shape;656;p67"/>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Pongame 100 profe :)</a:t>
            </a:r>
            <a:br>
              <a:rPr lang="en" dirty="0"/>
            </a:br>
            <a:r>
              <a:rPr lang="en" dirty="0"/>
              <a:t>xd</a:t>
            </a:r>
            <a:endParaRPr dirty="0"/>
          </a:p>
        </p:txBody>
      </p:sp>
      <p:pic>
        <p:nvPicPr>
          <p:cNvPr id="657" name="Google Shape;657;p67"/>
          <p:cNvPicPr preferRelativeResize="0"/>
          <p:nvPr/>
        </p:nvPicPr>
        <p:blipFill rotWithShape="1">
          <a:blip r:embed="rId3">
            <a:alphaModFix amt="78000"/>
          </a:blip>
          <a:srcRect l="19967"/>
          <a:stretch/>
        </p:blipFill>
        <p:spPr>
          <a:xfrm rot="3044709">
            <a:off x="2397403" y="714063"/>
            <a:ext cx="1470368" cy="758224"/>
          </a:xfrm>
          <a:prstGeom prst="rect">
            <a:avLst/>
          </a:prstGeom>
          <a:noFill/>
          <a:ln>
            <a:noFill/>
          </a:ln>
        </p:spPr>
      </p:pic>
      <p:pic>
        <p:nvPicPr>
          <p:cNvPr id="658" name="Google Shape;658;p67"/>
          <p:cNvPicPr preferRelativeResize="0"/>
          <p:nvPr/>
        </p:nvPicPr>
        <p:blipFill>
          <a:blip r:embed="rId4">
            <a:alphaModFix/>
          </a:blip>
          <a:stretch>
            <a:fillRect/>
          </a:stretch>
        </p:blipFill>
        <p:spPr>
          <a:xfrm>
            <a:off x="3448050" y="2592985"/>
            <a:ext cx="2610150" cy="325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55"/>
                                        </p:tgtEl>
                                        <p:attrNameLst>
                                          <p:attrName>style.visibility</p:attrName>
                                        </p:attrNameLst>
                                      </p:cBhvr>
                                      <p:to>
                                        <p:strVal val="visible"/>
                                      </p:to>
                                    </p:set>
                                    <p:anim calcmode="lin" valueType="num">
                                      <p:cBhvr additive="base">
                                        <p:cTn id="7" dur="1000"/>
                                        <p:tgtEl>
                                          <p:spTgt spid="65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58"/>
                                        </p:tgtEl>
                                        <p:attrNameLst>
                                          <p:attrName>style.visibility</p:attrName>
                                        </p:attrNameLst>
                                      </p:cBhvr>
                                      <p:to>
                                        <p:strVal val="visible"/>
                                      </p:to>
                                    </p:set>
                                    <p:anim calcmode="lin" valueType="num">
                                      <p:cBhvr additive="base">
                                        <p:cTn id="10" dur="1000"/>
                                        <p:tgtEl>
                                          <p:spTgt spid="658"/>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656"/>
                                        </p:tgtEl>
                                        <p:attrNameLst>
                                          <p:attrName>style.visibility</p:attrName>
                                        </p:attrNameLst>
                                      </p:cBhvr>
                                      <p:to>
                                        <p:strVal val="visible"/>
                                      </p:to>
                                    </p:set>
                                    <p:anim calcmode="lin" valueType="num">
                                      <p:cBhvr additive="base">
                                        <p:cTn id="13" dur="1000"/>
                                        <p:tgtEl>
                                          <p:spTgt spid="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tebook Lesson by Slidesgo">
  <a:themeElements>
    <a:clrScheme name="Simple Light">
      <a:dk1>
        <a:srgbClr val="595959"/>
      </a:dk1>
      <a:lt1>
        <a:srgbClr val="F13286"/>
      </a:lt1>
      <a:dk2>
        <a:srgbClr val="595959"/>
      </a:dk2>
      <a:lt2>
        <a:srgbClr val="8CB2D6"/>
      </a:lt2>
      <a:accent1>
        <a:srgbClr val="F13286"/>
      </a:accent1>
      <a:accent2>
        <a:srgbClr val="C76D03"/>
      </a:accent2>
      <a:accent3>
        <a:srgbClr val="F13286"/>
      </a:accent3>
      <a:accent4>
        <a:srgbClr val="F58435"/>
      </a:accent4>
      <a:accent5>
        <a:srgbClr val="64889E"/>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653</Words>
  <Application>Microsoft Office PowerPoint</Application>
  <PresentationFormat>Presentación en pantalla (16:9)</PresentationFormat>
  <Paragraphs>33</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Coming Soon</vt:lpstr>
      <vt:lpstr>Arial</vt:lpstr>
      <vt:lpstr>Muli</vt:lpstr>
      <vt:lpstr>Concert One</vt:lpstr>
      <vt:lpstr>Roboto Mono Medium</vt:lpstr>
      <vt:lpstr>Notebook Lesson by Slidesgo</vt:lpstr>
      <vt:lpstr>Concepto de sustentabilidad</vt:lpstr>
      <vt:lpstr>Que es la sustentabilidad?</vt:lpstr>
      <vt:lpstr>Que es un ecosistema</vt:lpstr>
      <vt:lpstr>Ciclos biogeoquímicos</vt:lpstr>
      <vt:lpstr>Biodiversidad</vt:lpstr>
      <vt:lpstr>Estrategias de sustentabilidad</vt:lpstr>
      <vt:lpstr>Ordenamiento ecologico territorial</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 de sustentabilidad</dc:title>
  <dc:creator>Ulises Camacho</dc:creator>
  <cp:lastModifiedBy>Ulises Camacho</cp:lastModifiedBy>
  <cp:revision>2</cp:revision>
  <dcterms:modified xsi:type="dcterms:W3CDTF">2023-05-22T06:40:24Z</dcterms:modified>
</cp:coreProperties>
</file>