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63" r:id="rId7"/>
    <p:sldId id="262" r:id="rId8"/>
    <p:sldId id="266" r:id="rId9"/>
    <p:sldId id="265" r:id="rId10"/>
    <p:sldId id="267" r:id="rId11"/>
    <p:sldId id="268" r:id="rId12"/>
    <p:sldId id="269" r:id="rId13"/>
    <p:sldId id="270" r:id="rId14"/>
    <p:sldId id="271" r:id="rId15"/>
    <p:sldId id="264"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009F-427C-6F57-53CA-98A39D44B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ECF67D-5FA0-BE60-9FE2-8AC4B1962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56AAE8-5260-E086-6150-5111CB9499BE}"/>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2D61D8A0-D770-F6FD-B829-D2885F3FC9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91E978-8A0D-39D9-3994-ADB4AFB5A6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82706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A67-79F7-7A10-E9C8-40D7DB5F34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CC3EA-0CEC-D27A-E145-C1FE3F658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C7F8-3EE8-3EF0-2165-DCA7FFB6E84E}"/>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14570AA0-B444-9B80-C096-9E730A8EF0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25AC86-6DDB-96A5-F898-00C974D7329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2425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B6E0E-05C9-2C3A-036C-8FDEE0E4DA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394AE5-6269-588B-7DBF-05F16609D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44125B-A821-795A-0CF7-E0131726E874}"/>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552D2977-2D23-AA5E-9A55-10A62A9133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B2A7C6-8350-0593-C58E-7333CCF9D7E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88260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1A2B-1233-F93E-4327-7A4C7A5925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A0FFA5-7558-8E64-D85F-E6992663E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D50BB3-829A-BC3E-DF2C-CF1558FCB5F1}"/>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349A687C-0453-8F11-CD8B-D1B56E5F78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2750A-A4D8-B83C-5A80-7238330CFB7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670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D406-1EAB-85CC-8C23-CCA61AF3F6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8ABEF8-8EA6-F3C7-4359-2EC7C12E3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7F329-A2B7-78E7-03F6-3DC8A0225CBC}"/>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521B60FE-B414-D496-7CAD-48372B9A99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CA45B2-4419-D99B-7942-99C0CF52DD8F}"/>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335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5C1-D062-9A06-7BB5-377BE2882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54388A-56A1-8BBF-EAB6-5536114CB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EBC41E-FD39-226E-3740-C6CCA5F45C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67B9-72AD-F759-82C0-07AFFF4BEB45}"/>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6" name="Footer Placeholder 5">
            <a:extLst>
              <a:ext uri="{FF2B5EF4-FFF2-40B4-BE49-F238E27FC236}">
                <a16:creationId xmlns:a16="http://schemas.microsoft.com/office/drawing/2014/main" id="{A06F1451-0E64-6F91-BA17-AA0CFD891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830A40-F692-2511-1208-8D1B1F3C6B55}"/>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280306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87BB-2CBC-5BB5-23F4-B809146DC0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738AAF-DF67-7BD2-02E9-70D8A4F92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F7B42-24AD-F1D1-5194-12D45A13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6FA41B-95EC-65D7-6C37-92CE2516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0989E-F62C-3EEF-AB9F-C710710EC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7345E6C-D896-D2D8-B5F6-BA8D34533D07}"/>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8" name="Footer Placeholder 7">
            <a:extLst>
              <a:ext uri="{FF2B5EF4-FFF2-40B4-BE49-F238E27FC236}">
                <a16:creationId xmlns:a16="http://schemas.microsoft.com/office/drawing/2014/main" id="{69F31C08-0DC0-EC89-A8C0-150A3B0066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ACBB9E-693C-7368-A941-C36F8B7071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17252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6472-A7AC-B73D-58BA-CB164C17C2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901EE4-086E-5956-D92F-6CDBC75205D6}"/>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4" name="Footer Placeholder 3">
            <a:extLst>
              <a:ext uri="{FF2B5EF4-FFF2-40B4-BE49-F238E27FC236}">
                <a16:creationId xmlns:a16="http://schemas.microsoft.com/office/drawing/2014/main" id="{272AF620-DCF2-9A0B-F543-0592BBD4EB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14F973-CBAE-E5FD-A9F4-DF93A3A4FE3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5750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ACFB7-9515-8647-9B10-03C6F7EC7245}"/>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3" name="Footer Placeholder 2">
            <a:extLst>
              <a:ext uri="{FF2B5EF4-FFF2-40B4-BE49-F238E27FC236}">
                <a16:creationId xmlns:a16="http://schemas.microsoft.com/office/drawing/2014/main" id="{E4635ACA-0BC7-298A-8227-2028B93708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E59BBB-F2F9-A24F-1F07-8DF32F484E9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40000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627E-E232-95B7-89D8-149DCB772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8CC181-3937-6407-BC0C-4D23B33D8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2666FE-A9EA-94B0-1336-9F93455E8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A84A-707D-9AC8-890D-746F4E5A922E}"/>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6" name="Footer Placeholder 5">
            <a:extLst>
              <a:ext uri="{FF2B5EF4-FFF2-40B4-BE49-F238E27FC236}">
                <a16:creationId xmlns:a16="http://schemas.microsoft.com/office/drawing/2014/main" id="{C19696CD-038E-7496-8BBE-1009AC3AF6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795521-B3DB-C1CE-A5D4-17C8C6112620}"/>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947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EB41-33EE-06CE-2E36-9838C8D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B7DA92-6AE7-8F6F-CD43-70D7E25D6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876299-A6CD-CD6F-7B76-46AF32A96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084A4-FC53-14C5-B9C6-5AE0BB3831E2}"/>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6" name="Footer Placeholder 5">
            <a:extLst>
              <a:ext uri="{FF2B5EF4-FFF2-40B4-BE49-F238E27FC236}">
                <a16:creationId xmlns:a16="http://schemas.microsoft.com/office/drawing/2014/main" id="{E268C3DB-8196-D7E6-F435-C772F2FDBC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014E6B-3701-7621-88BA-61FE9F5C583E}"/>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101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F1AD3-B4A7-5F25-8E50-672BFD511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6E6333-F59F-0F07-5B76-9D7F73C22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71761B-9073-7821-5A56-A750C9839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218C1D27-5D0C-08E0-3BA1-9D8FA268C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374BEC-7C3E-A18C-A407-B576D4E41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57319-22B5-4927-AE12-2C54BB606F62}" type="slidenum">
              <a:rPr lang="en-GB" smtClean="0"/>
              <a:t>‹#›</a:t>
            </a:fld>
            <a:endParaRPr lang="en-GB"/>
          </a:p>
        </p:txBody>
      </p:sp>
    </p:spTree>
    <p:extLst>
      <p:ext uri="{BB962C8B-B14F-4D97-AF65-F5344CB8AC3E}">
        <p14:creationId xmlns:p14="http://schemas.microsoft.com/office/powerpoint/2010/main" val="323166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394-50A2-33F7-A35B-1931ECAC3528}"/>
              </a:ext>
            </a:extLst>
          </p:cNvPr>
          <p:cNvSpPr>
            <a:spLocks noGrp="1"/>
          </p:cNvSpPr>
          <p:nvPr>
            <p:ph type="ctrTitle"/>
          </p:nvPr>
        </p:nvSpPr>
        <p:spPr>
          <a:xfrm>
            <a:off x="1524000" y="960437"/>
            <a:ext cx="9144000" cy="2387600"/>
          </a:xfrm>
        </p:spPr>
        <p:txBody>
          <a:bodyPr/>
          <a:lstStyle/>
          <a:p>
            <a:r>
              <a:rPr lang="en-GB" dirty="0"/>
              <a:t>Pirate game</a:t>
            </a:r>
          </a:p>
        </p:txBody>
      </p:sp>
      <p:sp>
        <p:nvSpPr>
          <p:cNvPr id="3" name="Subtitle 2">
            <a:extLst>
              <a:ext uri="{FF2B5EF4-FFF2-40B4-BE49-F238E27FC236}">
                <a16:creationId xmlns:a16="http://schemas.microsoft.com/office/drawing/2014/main" id="{BB9E5B2D-6933-8A24-B2B3-03C9115286D0}"/>
              </a:ext>
            </a:extLst>
          </p:cNvPr>
          <p:cNvSpPr>
            <a:spLocks noGrp="1"/>
          </p:cNvSpPr>
          <p:nvPr>
            <p:ph type="subTitle" idx="1"/>
          </p:nvPr>
        </p:nvSpPr>
        <p:spPr>
          <a:xfrm>
            <a:off x="1524000" y="3509963"/>
            <a:ext cx="9144000" cy="2703228"/>
          </a:xfrm>
        </p:spPr>
        <p:txBody>
          <a:bodyPr/>
          <a:lstStyle/>
          <a:p>
            <a:r>
              <a:rPr lang="en-GB" dirty="0"/>
              <a:t>Rotate – </a:t>
            </a:r>
            <a:r>
              <a:rPr lang="en-GB" dirty="0">
                <a:solidFill>
                  <a:schemeClr val="accent4">
                    <a:lumMod val="75000"/>
                  </a:schemeClr>
                </a:solidFill>
              </a:rPr>
              <a:t>Compass</a:t>
            </a:r>
            <a:r>
              <a:rPr lang="en-GB" dirty="0"/>
              <a:t>, </a:t>
            </a:r>
            <a:r>
              <a:rPr lang="en-GB" dirty="0">
                <a:solidFill>
                  <a:srgbClr val="0070C0"/>
                </a:solidFill>
              </a:rPr>
              <a:t>Wheel</a:t>
            </a:r>
            <a:r>
              <a:rPr lang="en-GB" dirty="0"/>
              <a:t>, </a:t>
            </a:r>
            <a:r>
              <a:rPr lang="en-GB" dirty="0">
                <a:solidFill>
                  <a:srgbClr val="FF0000"/>
                </a:solidFill>
              </a:rPr>
              <a:t>Cannonball</a:t>
            </a:r>
            <a:r>
              <a:rPr lang="en-GB" dirty="0"/>
              <a:t>, </a:t>
            </a:r>
            <a:r>
              <a:rPr lang="en-GB" dirty="0">
                <a:solidFill>
                  <a:srgbClr val="00B050"/>
                </a:solidFill>
              </a:rPr>
              <a:t>Load</a:t>
            </a:r>
            <a:r>
              <a:rPr lang="en-GB" dirty="0"/>
              <a:t> </a:t>
            </a:r>
            <a:r>
              <a:rPr lang="en-GB" dirty="0">
                <a:solidFill>
                  <a:srgbClr val="00B050"/>
                </a:solidFill>
              </a:rPr>
              <a:t>Planks</a:t>
            </a:r>
          </a:p>
          <a:p>
            <a:r>
              <a:rPr lang="en-GB" dirty="0"/>
              <a:t>Shout – </a:t>
            </a:r>
            <a:r>
              <a:rPr lang="en-GB" dirty="0">
                <a:solidFill>
                  <a:srgbClr val="FF0000"/>
                </a:solidFill>
              </a:rPr>
              <a:t>Seagulls</a:t>
            </a:r>
            <a:r>
              <a:rPr lang="en-GB" dirty="0"/>
              <a:t>, </a:t>
            </a:r>
            <a:r>
              <a:rPr lang="en-GB" dirty="0">
                <a:solidFill>
                  <a:srgbClr val="0070C0"/>
                </a:solidFill>
              </a:rPr>
              <a:t>Crew</a:t>
            </a:r>
          </a:p>
          <a:p>
            <a:r>
              <a:rPr lang="en-GB" dirty="0"/>
              <a:t>Swipe – </a:t>
            </a:r>
            <a:r>
              <a:rPr lang="en-GB" dirty="0">
                <a:solidFill>
                  <a:srgbClr val="FF0000"/>
                </a:solidFill>
              </a:rPr>
              <a:t>Load Cannonballs</a:t>
            </a:r>
            <a:r>
              <a:rPr lang="en-GB" dirty="0"/>
              <a:t>, </a:t>
            </a:r>
            <a:r>
              <a:rPr lang="en-GB" dirty="0">
                <a:solidFill>
                  <a:srgbClr val="0070C0"/>
                </a:solidFill>
              </a:rPr>
              <a:t>Telescope</a:t>
            </a:r>
            <a:r>
              <a:rPr lang="en-GB" dirty="0"/>
              <a:t>, </a:t>
            </a:r>
            <a:r>
              <a:rPr lang="en-GB" dirty="0">
                <a:solidFill>
                  <a:srgbClr val="0070C0"/>
                </a:solidFill>
              </a:rPr>
              <a:t>Ropes</a:t>
            </a:r>
            <a:r>
              <a:rPr lang="en-GB" dirty="0"/>
              <a:t>,</a:t>
            </a:r>
            <a:r>
              <a:rPr lang="en-GB" dirty="0">
                <a:solidFill>
                  <a:schemeClr val="accent4">
                    <a:lumMod val="75000"/>
                  </a:schemeClr>
                </a:solidFill>
              </a:rPr>
              <a:t> Treasure</a:t>
            </a:r>
            <a:r>
              <a:rPr lang="en-GB" dirty="0"/>
              <a:t>,</a:t>
            </a:r>
            <a:r>
              <a:rPr lang="en-GB" dirty="0">
                <a:solidFill>
                  <a:srgbClr val="00B050"/>
                </a:solidFill>
              </a:rPr>
              <a:t> Leak </a:t>
            </a:r>
          </a:p>
          <a:p>
            <a:r>
              <a:rPr lang="en-GB" dirty="0"/>
              <a:t>Thrust – </a:t>
            </a:r>
            <a:r>
              <a:rPr lang="en-GB" dirty="0">
                <a:solidFill>
                  <a:schemeClr val="accent4">
                    <a:lumMod val="75000"/>
                  </a:schemeClr>
                </a:solidFill>
              </a:rPr>
              <a:t>Dig</a:t>
            </a:r>
            <a:r>
              <a:rPr lang="en-GB" dirty="0"/>
              <a:t>, </a:t>
            </a:r>
            <a:r>
              <a:rPr lang="en-GB" dirty="0">
                <a:solidFill>
                  <a:srgbClr val="0070C0"/>
                </a:solidFill>
              </a:rPr>
              <a:t>Fight</a:t>
            </a:r>
          </a:p>
          <a:p>
            <a:r>
              <a:rPr lang="en-GB" dirty="0"/>
              <a:t>Tap - </a:t>
            </a:r>
            <a:r>
              <a:rPr lang="en-GB" dirty="0">
                <a:solidFill>
                  <a:srgbClr val="00B050"/>
                </a:solidFill>
              </a:rPr>
              <a:t>Tree</a:t>
            </a:r>
            <a:r>
              <a:rPr lang="en-GB" dirty="0"/>
              <a:t>, </a:t>
            </a:r>
            <a:r>
              <a:rPr lang="en-GB" dirty="0">
                <a:solidFill>
                  <a:srgbClr val="0070C0"/>
                </a:solidFill>
              </a:rPr>
              <a:t>Sails</a:t>
            </a:r>
            <a:endParaRPr lang="en-GB" dirty="0">
              <a:solidFill>
                <a:srgbClr val="00B050"/>
              </a:solidFill>
            </a:endParaRPr>
          </a:p>
          <a:p>
            <a:endParaRPr lang="en-GB" dirty="0"/>
          </a:p>
          <a:p>
            <a:endParaRPr lang="en-GB" dirty="0"/>
          </a:p>
        </p:txBody>
      </p:sp>
    </p:spTree>
    <p:extLst>
      <p:ext uri="{BB962C8B-B14F-4D97-AF65-F5344CB8AC3E}">
        <p14:creationId xmlns:p14="http://schemas.microsoft.com/office/powerpoint/2010/main" val="388133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BD43-76CA-355F-62D6-282140615A00}"/>
              </a:ext>
            </a:extLst>
          </p:cNvPr>
          <p:cNvSpPr>
            <a:spLocks noGrp="1"/>
          </p:cNvSpPr>
          <p:nvPr>
            <p:ph type="title"/>
          </p:nvPr>
        </p:nvSpPr>
        <p:spPr/>
        <p:txBody>
          <a:bodyPr/>
          <a:lstStyle/>
          <a:p>
            <a:r>
              <a:rPr lang="en-GB" dirty="0"/>
              <a:t>Rotate the Compass</a:t>
            </a:r>
          </a:p>
        </p:txBody>
      </p:sp>
      <p:sp>
        <p:nvSpPr>
          <p:cNvPr id="3" name="Content Placeholder 2">
            <a:extLst>
              <a:ext uri="{FF2B5EF4-FFF2-40B4-BE49-F238E27FC236}">
                <a16:creationId xmlns:a16="http://schemas.microsoft.com/office/drawing/2014/main" id="{6D777B5C-14E7-61F3-5485-EDAE35FC834D}"/>
              </a:ext>
            </a:extLst>
          </p:cNvPr>
          <p:cNvSpPr>
            <a:spLocks noGrp="1"/>
          </p:cNvSpPr>
          <p:nvPr>
            <p:ph idx="1"/>
          </p:nvPr>
        </p:nvSpPr>
        <p:spPr/>
        <p:txBody>
          <a:bodyPr/>
          <a:lstStyle/>
          <a:p>
            <a:r>
              <a:rPr lang="en-GB" dirty="0"/>
              <a:t>Start with a compass at set rotation, matching rotation will generate new compass to match.</a:t>
            </a:r>
          </a:p>
          <a:p>
            <a:endParaRPr lang="en-GB" dirty="0"/>
          </a:p>
          <a:p>
            <a:r>
              <a:rPr lang="en-GB" dirty="0"/>
              <a:t>Overall score is number of compasses aligned * variable.</a:t>
            </a:r>
          </a:p>
          <a:p>
            <a:r>
              <a:rPr lang="en-GB" dirty="0"/>
              <a:t>Progress endless by getting a score equal to aligning 3 compasses.</a:t>
            </a:r>
          </a:p>
          <a:p>
            <a:endParaRPr lang="en-GB" dirty="0"/>
          </a:p>
          <a:p>
            <a:r>
              <a:rPr lang="en-GB" dirty="0"/>
              <a:t>Time reliant features are compass reset time.</a:t>
            </a:r>
          </a:p>
        </p:txBody>
      </p:sp>
    </p:spTree>
    <p:extLst>
      <p:ext uri="{BB962C8B-B14F-4D97-AF65-F5344CB8AC3E}">
        <p14:creationId xmlns:p14="http://schemas.microsoft.com/office/powerpoint/2010/main" val="36029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97B4-AAB1-25EF-56A8-6881B90C3D69}"/>
              </a:ext>
            </a:extLst>
          </p:cNvPr>
          <p:cNvSpPr>
            <a:spLocks noGrp="1"/>
          </p:cNvSpPr>
          <p:nvPr>
            <p:ph type="title"/>
          </p:nvPr>
        </p:nvSpPr>
        <p:spPr/>
        <p:txBody>
          <a:bodyPr/>
          <a:lstStyle/>
          <a:p>
            <a:r>
              <a:rPr lang="en-GB" dirty="0"/>
              <a:t>Dig the Treasure</a:t>
            </a:r>
          </a:p>
        </p:txBody>
      </p:sp>
      <p:sp>
        <p:nvSpPr>
          <p:cNvPr id="3" name="Content Placeholder 2">
            <a:extLst>
              <a:ext uri="{FF2B5EF4-FFF2-40B4-BE49-F238E27FC236}">
                <a16:creationId xmlns:a16="http://schemas.microsoft.com/office/drawing/2014/main" id="{45BB3B49-3245-6251-EFE8-078FB89E8BE1}"/>
              </a:ext>
            </a:extLst>
          </p:cNvPr>
          <p:cNvSpPr>
            <a:spLocks noGrp="1"/>
          </p:cNvSpPr>
          <p:nvPr>
            <p:ph idx="1"/>
          </p:nvPr>
        </p:nvSpPr>
        <p:spPr/>
        <p:txBody>
          <a:bodyPr/>
          <a:lstStyle/>
          <a:p>
            <a:r>
              <a:rPr lang="en-GB" dirty="0"/>
              <a:t>Start with a hole to dig on scene, after the criteria to dig is met move to next hole.</a:t>
            </a:r>
          </a:p>
          <a:p>
            <a:endParaRPr lang="en-GB" dirty="0"/>
          </a:p>
          <a:p>
            <a:r>
              <a:rPr lang="en-GB" dirty="0"/>
              <a:t>Overall score is total strength of all thrusts * variable.</a:t>
            </a:r>
          </a:p>
          <a:p>
            <a:r>
              <a:rPr lang="en-GB" dirty="0"/>
              <a:t>Progress endless by getting a score equal to two fully dug holes.</a:t>
            </a:r>
          </a:p>
          <a:p>
            <a:endParaRPr lang="en-GB" dirty="0"/>
          </a:p>
          <a:p>
            <a:r>
              <a:rPr lang="en-GB" dirty="0"/>
              <a:t>Time reliant features are shovel reset time and camera move speed.</a:t>
            </a:r>
          </a:p>
          <a:p>
            <a:endParaRPr lang="en-GB" dirty="0"/>
          </a:p>
          <a:p>
            <a:endParaRPr lang="en-GB" dirty="0"/>
          </a:p>
        </p:txBody>
      </p:sp>
    </p:spTree>
    <p:extLst>
      <p:ext uri="{BB962C8B-B14F-4D97-AF65-F5344CB8AC3E}">
        <p14:creationId xmlns:p14="http://schemas.microsoft.com/office/powerpoint/2010/main" val="343491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02BA-264A-4E88-665E-5F42A4DEBE4B}"/>
              </a:ext>
            </a:extLst>
          </p:cNvPr>
          <p:cNvSpPr>
            <a:spLocks noGrp="1"/>
          </p:cNvSpPr>
          <p:nvPr>
            <p:ph type="title"/>
          </p:nvPr>
        </p:nvSpPr>
        <p:spPr/>
        <p:txBody>
          <a:bodyPr/>
          <a:lstStyle/>
          <a:p>
            <a:r>
              <a:rPr lang="en-GB" dirty="0"/>
              <a:t>Swipe the Pirates</a:t>
            </a:r>
          </a:p>
        </p:txBody>
      </p:sp>
      <p:sp>
        <p:nvSpPr>
          <p:cNvPr id="3" name="Content Placeholder 2">
            <a:extLst>
              <a:ext uri="{FF2B5EF4-FFF2-40B4-BE49-F238E27FC236}">
                <a16:creationId xmlns:a16="http://schemas.microsoft.com/office/drawing/2014/main" id="{EA2B9D23-D475-F5E4-C773-1219061F06C8}"/>
              </a:ext>
            </a:extLst>
          </p:cNvPr>
          <p:cNvSpPr>
            <a:spLocks noGrp="1"/>
          </p:cNvSpPr>
          <p:nvPr>
            <p:ph idx="1"/>
          </p:nvPr>
        </p:nvSpPr>
        <p:spPr/>
        <p:txBody>
          <a:bodyPr/>
          <a:lstStyle/>
          <a:p>
            <a:r>
              <a:rPr lang="en-GB" dirty="0"/>
              <a:t>Start with no pirates on scene, pirates infinitely spawn from the top of the screen.</a:t>
            </a:r>
          </a:p>
          <a:p>
            <a:endParaRPr lang="en-GB" dirty="0"/>
          </a:p>
          <a:p>
            <a:r>
              <a:rPr lang="en-GB" dirty="0"/>
              <a:t>Overall score is number of pirates swiped * variable.</a:t>
            </a:r>
          </a:p>
          <a:p>
            <a:r>
              <a:rPr lang="en-GB" dirty="0"/>
              <a:t>Progress endless by getting a score equal to 5 pirates swiped.</a:t>
            </a:r>
          </a:p>
          <a:p>
            <a:endParaRPr lang="en-GB" dirty="0"/>
          </a:p>
          <a:p>
            <a:r>
              <a:rPr lang="en-GB" dirty="0"/>
              <a:t>Time reliant features are pirate move speed and spawn time.</a:t>
            </a:r>
          </a:p>
        </p:txBody>
      </p:sp>
    </p:spTree>
    <p:extLst>
      <p:ext uri="{BB962C8B-B14F-4D97-AF65-F5344CB8AC3E}">
        <p14:creationId xmlns:p14="http://schemas.microsoft.com/office/powerpoint/2010/main" val="250184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93B0-704B-1D9C-612E-BC6246A65231}"/>
              </a:ext>
            </a:extLst>
          </p:cNvPr>
          <p:cNvSpPr>
            <a:spLocks noGrp="1"/>
          </p:cNvSpPr>
          <p:nvPr>
            <p:ph type="title"/>
          </p:nvPr>
        </p:nvSpPr>
        <p:spPr/>
        <p:txBody>
          <a:bodyPr/>
          <a:lstStyle/>
          <a:p>
            <a:r>
              <a:rPr lang="en-GB" dirty="0"/>
              <a:t>Tap the Trees</a:t>
            </a:r>
          </a:p>
        </p:txBody>
      </p:sp>
      <p:sp>
        <p:nvSpPr>
          <p:cNvPr id="3" name="Content Placeholder 2">
            <a:extLst>
              <a:ext uri="{FF2B5EF4-FFF2-40B4-BE49-F238E27FC236}">
                <a16:creationId xmlns:a16="http://schemas.microsoft.com/office/drawing/2014/main" id="{8AFDF236-D486-B55C-A6ED-18D441896889}"/>
              </a:ext>
            </a:extLst>
          </p:cNvPr>
          <p:cNvSpPr>
            <a:spLocks noGrp="1"/>
          </p:cNvSpPr>
          <p:nvPr>
            <p:ph idx="1"/>
          </p:nvPr>
        </p:nvSpPr>
        <p:spPr/>
        <p:txBody>
          <a:bodyPr/>
          <a:lstStyle/>
          <a:p>
            <a:r>
              <a:rPr lang="en-GB" dirty="0"/>
              <a:t>Start with 1 tree on scene, once the tree is cut down move to next tree. </a:t>
            </a:r>
          </a:p>
          <a:p>
            <a:endParaRPr lang="en-GB" dirty="0"/>
          </a:p>
          <a:p>
            <a:r>
              <a:rPr lang="en-GB" dirty="0"/>
              <a:t>Overall game is number of taps on trees to cut them * variable.</a:t>
            </a:r>
          </a:p>
          <a:p>
            <a:r>
              <a:rPr lang="en-GB" dirty="0"/>
              <a:t>Progress endless by getting a score equal to 5 cut down trees.</a:t>
            </a:r>
          </a:p>
          <a:p>
            <a:endParaRPr lang="en-GB" dirty="0"/>
          </a:p>
          <a:p>
            <a:r>
              <a:rPr lang="en-GB" dirty="0"/>
              <a:t>Time reliant features are axe reset time and camera move speed.</a:t>
            </a:r>
          </a:p>
        </p:txBody>
      </p:sp>
    </p:spTree>
    <p:extLst>
      <p:ext uri="{BB962C8B-B14F-4D97-AF65-F5344CB8AC3E}">
        <p14:creationId xmlns:p14="http://schemas.microsoft.com/office/powerpoint/2010/main" val="337851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8714-A851-A236-A17D-4690B3D8A010}"/>
              </a:ext>
            </a:extLst>
          </p:cNvPr>
          <p:cNvSpPr>
            <a:spLocks noGrp="1"/>
          </p:cNvSpPr>
          <p:nvPr>
            <p:ph type="title"/>
          </p:nvPr>
        </p:nvSpPr>
        <p:spPr/>
        <p:txBody>
          <a:bodyPr/>
          <a:lstStyle/>
          <a:p>
            <a:r>
              <a:rPr lang="en-GB" dirty="0"/>
              <a:t>Load the logs</a:t>
            </a:r>
          </a:p>
        </p:txBody>
      </p:sp>
      <p:sp>
        <p:nvSpPr>
          <p:cNvPr id="3" name="Content Placeholder 2">
            <a:extLst>
              <a:ext uri="{FF2B5EF4-FFF2-40B4-BE49-F238E27FC236}">
                <a16:creationId xmlns:a16="http://schemas.microsoft.com/office/drawing/2014/main" id="{C696EF77-6EE8-074D-E8CC-DF8EC830CF00}"/>
              </a:ext>
            </a:extLst>
          </p:cNvPr>
          <p:cNvSpPr>
            <a:spLocks noGrp="1"/>
          </p:cNvSpPr>
          <p:nvPr>
            <p:ph idx="1"/>
          </p:nvPr>
        </p:nvSpPr>
        <p:spPr/>
        <p:txBody>
          <a:bodyPr/>
          <a:lstStyle/>
          <a:p>
            <a:r>
              <a:rPr lang="en-GB" dirty="0"/>
              <a:t>Start with no crates on scene, crates infinitely spawn from the top of the screen.</a:t>
            </a:r>
          </a:p>
          <a:p>
            <a:endParaRPr lang="en-GB" dirty="0"/>
          </a:p>
          <a:p>
            <a:r>
              <a:rPr lang="en-GB" dirty="0"/>
              <a:t>Overall score calculated as number of crates stacked * variable.</a:t>
            </a:r>
          </a:p>
          <a:p>
            <a:r>
              <a:rPr lang="en-GB" dirty="0"/>
              <a:t>Progress endless by stacking 5 crates.</a:t>
            </a:r>
          </a:p>
          <a:p>
            <a:endParaRPr lang="en-GB" dirty="0"/>
          </a:p>
          <a:p>
            <a:r>
              <a:rPr lang="en-GB" dirty="0"/>
              <a:t>Time reliant features are crate fall speed.</a:t>
            </a:r>
          </a:p>
          <a:p>
            <a:pPr marL="0" indent="0">
              <a:buNone/>
            </a:pPr>
            <a:endParaRPr lang="en-GB" dirty="0"/>
          </a:p>
        </p:txBody>
      </p:sp>
    </p:spTree>
    <p:extLst>
      <p:ext uri="{BB962C8B-B14F-4D97-AF65-F5344CB8AC3E}">
        <p14:creationId xmlns:p14="http://schemas.microsoft.com/office/powerpoint/2010/main" val="3334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ilhouette of a person's head&#10;&#10;Description automatically generated">
            <a:extLst>
              <a:ext uri="{FF2B5EF4-FFF2-40B4-BE49-F238E27FC236}">
                <a16:creationId xmlns:a16="http://schemas.microsoft.com/office/drawing/2014/main" id="{C8D55490-280C-04DB-0F91-2E85709C5A5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57430" y="808257"/>
            <a:ext cx="4876800" cy="4876800"/>
          </a:xfrm>
          <a:prstGeom prst="rect">
            <a:avLst/>
          </a:prstGeom>
        </p:spPr>
      </p:pic>
      <p:sp>
        <p:nvSpPr>
          <p:cNvPr id="2" name="Title 1">
            <a:extLst>
              <a:ext uri="{FF2B5EF4-FFF2-40B4-BE49-F238E27FC236}">
                <a16:creationId xmlns:a16="http://schemas.microsoft.com/office/drawing/2014/main" id="{B3A09EBA-69C3-AF15-33D4-9B7C0248EB87}"/>
              </a:ext>
            </a:extLst>
          </p:cNvPr>
          <p:cNvSpPr>
            <a:spLocks noGrp="1"/>
          </p:cNvSpPr>
          <p:nvPr>
            <p:ph type="title"/>
          </p:nvPr>
        </p:nvSpPr>
        <p:spPr/>
        <p:txBody>
          <a:bodyPr/>
          <a:lstStyle/>
          <a:p>
            <a:r>
              <a:rPr lang="en-GB" dirty="0"/>
              <a:t>Icons</a:t>
            </a:r>
          </a:p>
        </p:txBody>
      </p:sp>
      <p:pic>
        <p:nvPicPr>
          <p:cNvPr id="5" name="Content Placeholder 4" descr="A hand touching a phone&#10;&#10;Description automatically generated">
            <a:extLst>
              <a:ext uri="{FF2B5EF4-FFF2-40B4-BE49-F238E27FC236}">
                <a16:creationId xmlns:a16="http://schemas.microsoft.com/office/drawing/2014/main" id="{84514E85-D54E-473C-0DFF-4896463E0F1D}"/>
              </a:ext>
            </a:extLst>
          </p:cNvPr>
          <p:cNvPicPr>
            <a:picLocks noGrp="1" noChangeAspect="1"/>
          </p:cNvPicPr>
          <p:nvPr>
            <p:ph idx="1"/>
          </p:nvPr>
        </p:nvPicPr>
        <p:blipFill>
          <a:blip r:embed="rId3">
            <a:lum bright="70000" contrast="-70000"/>
            <a:extLst>
              <a:ext uri="{28A0092B-C50C-407E-A947-70E740481C1C}">
                <a14:useLocalDpi xmlns:a14="http://schemas.microsoft.com/office/drawing/2010/main" val="0"/>
              </a:ext>
            </a:extLst>
          </a:blip>
          <a:stretch>
            <a:fillRect/>
          </a:stretch>
        </p:blipFill>
        <p:spPr>
          <a:xfrm>
            <a:off x="6202748" y="2039863"/>
            <a:ext cx="4351338" cy="4351338"/>
          </a:xfrm>
        </p:spPr>
      </p:pic>
      <p:pic>
        <p:nvPicPr>
          <p:cNvPr id="7" name="Picture 6" descr="A black background with white lines&#10;&#10;Description automatically generated">
            <a:extLst>
              <a:ext uri="{FF2B5EF4-FFF2-40B4-BE49-F238E27FC236}">
                <a16:creationId xmlns:a16="http://schemas.microsoft.com/office/drawing/2014/main" id="{1DDC6F56-8687-3B28-E456-1559509CD58F}"/>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289183" y="1407875"/>
            <a:ext cx="1618227" cy="958744"/>
          </a:xfrm>
          <a:prstGeom prst="rect">
            <a:avLst/>
          </a:prstGeom>
        </p:spPr>
      </p:pic>
      <p:pic>
        <p:nvPicPr>
          <p:cNvPr id="9" name="Picture 8" descr="A white phone with a black background&#10;&#10;Description automatically generated">
            <a:extLst>
              <a:ext uri="{FF2B5EF4-FFF2-40B4-BE49-F238E27FC236}">
                <a16:creationId xmlns:a16="http://schemas.microsoft.com/office/drawing/2014/main" id="{21A2930E-B036-FF5E-920B-FC6E6533C4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5830" y="1172943"/>
            <a:ext cx="2191056" cy="1819529"/>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D735A8EE-03A6-55EE-F812-419DE49EF2DE}"/>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360764" y="1461612"/>
            <a:ext cx="2539682" cy="2539682"/>
          </a:xfrm>
          <a:prstGeom prst="rect">
            <a:avLst/>
          </a:prstGeom>
        </p:spPr>
      </p:pic>
    </p:spTree>
    <p:extLst>
      <p:ext uri="{BB962C8B-B14F-4D97-AF65-F5344CB8AC3E}">
        <p14:creationId xmlns:p14="http://schemas.microsoft.com/office/powerpoint/2010/main" val="405928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50D7-3719-02D1-1810-13471D22214C}"/>
              </a:ext>
            </a:extLst>
          </p:cNvPr>
          <p:cNvSpPr>
            <a:spLocks noGrp="1"/>
          </p:cNvSpPr>
          <p:nvPr>
            <p:ph type="title"/>
          </p:nvPr>
        </p:nvSpPr>
        <p:spPr/>
        <p:txBody>
          <a:bodyPr/>
          <a:lstStyle/>
          <a:p>
            <a:r>
              <a:rPr lang="en-GB" dirty="0"/>
              <a:t>Water Transport</a:t>
            </a:r>
          </a:p>
        </p:txBody>
      </p:sp>
      <p:sp>
        <p:nvSpPr>
          <p:cNvPr id="3" name="Content Placeholder 2">
            <a:extLst>
              <a:ext uri="{FF2B5EF4-FFF2-40B4-BE49-F238E27FC236}">
                <a16:creationId xmlns:a16="http://schemas.microsoft.com/office/drawing/2014/main" id="{F246AEA5-9587-C7EC-BDBE-40FC65EE75FA}"/>
              </a:ext>
            </a:extLst>
          </p:cNvPr>
          <p:cNvSpPr>
            <a:spLocks noGrp="1"/>
          </p:cNvSpPr>
          <p:nvPr>
            <p:ph idx="1"/>
          </p:nvPr>
        </p:nvSpPr>
        <p:spPr>
          <a:xfrm>
            <a:off x="838200" y="1825625"/>
            <a:ext cx="10515600" cy="4667250"/>
          </a:xfrm>
        </p:spPr>
        <p:txBody>
          <a:bodyPr/>
          <a:lstStyle/>
          <a:p>
            <a:r>
              <a:rPr lang="en-GB" dirty="0"/>
              <a:t>Locate the Island – Swipe – Use telescope to locate island.</a:t>
            </a:r>
          </a:p>
          <a:p>
            <a:pPr marL="0" indent="0">
              <a:buNone/>
            </a:pPr>
            <a:r>
              <a:rPr lang="en-GB" dirty="0"/>
              <a:t>-</a:t>
            </a:r>
          </a:p>
          <a:p>
            <a:pPr marL="0" indent="0">
              <a:buNone/>
            </a:pPr>
            <a:r>
              <a:rPr lang="en-GB" dirty="0"/>
              <a:t>-</a:t>
            </a:r>
          </a:p>
          <a:p>
            <a:r>
              <a:rPr lang="en-GB" dirty="0"/>
              <a:t>Align the wheel – Rotate – Rotate wheel to set location.</a:t>
            </a:r>
          </a:p>
          <a:p>
            <a:pPr marL="0" indent="0">
              <a:buNone/>
            </a:pPr>
            <a:r>
              <a:rPr lang="en-GB" dirty="0"/>
              <a:t>-</a:t>
            </a:r>
          </a:p>
          <a:p>
            <a:pPr marL="0" indent="0">
              <a:buNone/>
            </a:pPr>
            <a:r>
              <a:rPr lang="en-GB" dirty="0"/>
              <a:t>-</a:t>
            </a:r>
          </a:p>
          <a:p>
            <a:r>
              <a:rPr lang="en-GB" dirty="0"/>
              <a:t>Fan the sails – Rotate – Fan the phone down to blow into sails.</a:t>
            </a:r>
          </a:p>
          <a:p>
            <a:pPr marL="0" indent="0">
              <a:buNone/>
            </a:pPr>
            <a:r>
              <a:rPr lang="en-GB" dirty="0"/>
              <a:t>-</a:t>
            </a:r>
          </a:p>
          <a:p>
            <a:pPr marL="0" indent="0">
              <a:buNone/>
            </a:pPr>
            <a:r>
              <a:rPr lang="en-GB" dirty="0"/>
              <a:t>-</a:t>
            </a:r>
          </a:p>
          <a:p>
            <a:endParaRPr lang="en-GB" dirty="0"/>
          </a:p>
          <a:p>
            <a:pPr marL="0" indent="0">
              <a:buNone/>
            </a:pPr>
            <a:endParaRPr lang="en-GB" dirty="0"/>
          </a:p>
        </p:txBody>
      </p:sp>
    </p:spTree>
    <p:extLst>
      <p:ext uri="{BB962C8B-B14F-4D97-AF65-F5344CB8AC3E}">
        <p14:creationId xmlns:p14="http://schemas.microsoft.com/office/powerpoint/2010/main" val="12829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18B0-8039-904D-78C5-4FC3DA705145}"/>
              </a:ext>
            </a:extLst>
          </p:cNvPr>
          <p:cNvSpPr>
            <a:spLocks noGrp="1"/>
          </p:cNvSpPr>
          <p:nvPr>
            <p:ph type="title"/>
          </p:nvPr>
        </p:nvSpPr>
        <p:spPr/>
        <p:txBody>
          <a:bodyPr/>
          <a:lstStyle/>
          <a:p>
            <a:r>
              <a:rPr lang="en-GB" dirty="0"/>
              <a:t>Cannonball Island</a:t>
            </a:r>
          </a:p>
        </p:txBody>
      </p:sp>
      <p:sp>
        <p:nvSpPr>
          <p:cNvPr id="3" name="Content Placeholder 2">
            <a:extLst>
              <a:ext uri="{FF2B5EF4-FFF2-40B4-BE49-F238E27FC236}">
                <a16:creationId xmlns:a16="http://schemas.microsoft.com/office/drawing/2014/main" id="{FDA79445-E7A0-2A93-8395-C49780E526ED}"/>
              </a:ext>
            </a:extLst>
          </p:cNvPr>
          <p:cNvSpPr>
            <a:spLocks noGrp="1"/>
          </p:cNvSpPr>
          <p:nvPr>
            <p:ph idx="1"/>
          </p:nvPr>
        </p:nvSpPr>
        <p:spPr>
          <a:xfrm>
            <a:off x="838200" y="1825625"/>
            <a:ext cx="10515600" cy="4667250"/>
          </a:xfrm>
        </p:spPr>
        <p:txBody>
          <a:bodyPr/>
          <a:lstStyle/>
          <a:p>
            <a:r>
              <a:rPr lang="en-GB" dirty="0"/>
              <a:t>Collect the cannonballs - Rotate – Prevent cannonballs from falling.</a:t>
            </a:r>
          </a:p>
          <a:p>
            <a:pPr marL="0" indent="0">
              <a:buNone/>
            </a:pPr>
            <a:r>
              <a:rPr lang="en-GB" dirty="0"/>
              <a:t>- Versus    - Prevent cannonballs from falling for 5 seconds.</a:t>
            </a:r>
          </a:p>
          <a:p>
            <a:pPr marL="0" indent="0">
              <a:buNone/>
            </a:pPr>
            <a:r>
              <a:rPr lang="en-GB" dirty="0"/>
              <a:t>- Endless  - Prevent cannonballs falling from events in decreasing time.</a:t>
            </a:r>
          </a:p>
          <a:p>
            <a:r>
              <a:rPr lang="en-GB" dirty="0"/>
              <a:t>Scare the seagulls – Shout – Removes seagulls from the cannons.</a:t>
            </a:r>
          </a:p>
          <a:p>
            <a:pPr marL="0" indent="0">
              <a:buNone/>
            </a:pPr>
            <a:r>
              <a:rPr lang="en-GB" dirty="0"/>
              <a:t>- Versus    - Scare away 4 seagulls, each becomes active for 1 second.</a:t>
            </a:r>
          </a:p>
          <a:p>
            <a:pPr marL="0" indent="0">
              <a:buNone/>
            </a:pPr>
            <a:r>
              <a:rPr lang="en-GB" dirty="0"/>
              <a:t>- Endless  - Scare away all 4 seagulls at once, with one shout.</a:t>
            </a:r>
          </a:p>
          <a:p>
            <a:r>
              <a:rPr lang="en-GB" dirty="0"/>
              <a:t>Load the Cannonballs – Swipe – Loads cannonballs from part 1.</a:t>
            </a:r>
          </a:p>
          <a:p>
            <a:pPr marL="0" indent="0">
              <a:buNone/>
            </a:pPr>
            <a:r>
              <a:rPr lang="en-GB" dirty="0"/>
              <a:t>- Versus    - Load number of cannonballs collected from task 1 in 5 secs.</a:t>
            </a:r>
          </a:p>
          <a:p>
            <a:pPr marL="0" indent="0">
              <a:buNone/>
            </a:pPr>
            <a:r>
              <a:rPr lang="en-GB" dirty="0"/>
              <a:t>- Endless  - Load 5 cannonballs as soon as possible.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413436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A142-DB44-DFEC-8D06-44006589E297}"/>
              </a:ext>
            </a:extLst>
          </p:cNvPr>
          <p:cNvSpPr>
            <a:spLocks noGrp="1"/>
          </p:cNvSpPr>
          <p:nvPr>
            <p:ph type="title"/>
          </p:nvPr>
        </p:nvSpPr>
        <p:spPr/>
        <p:txBody>
          <a:bodyPr/>
          <a:lstStyle/>
          <a:p>
            <a:r>
              <a:rPr lang="en-GB" dirty="0"/>
              <a:t>Treasure Island</a:t>
            </a:r>
          </a:p>
        </p:txBody>
      </p:sp>
      <p:sp>
        <p:nvSpPr>
          <p:cNvPr id="3" name="Content Placeholder 2">
            <a:extLst>
              <a:ext uri="{FF2B5EF4-FFF2-40B4-BE49-F238E27FC236}">
                <a16:creationId xmlns:a16="http://schemas.microsoft.com/office/drawing/2014/main" id="{BECA4A44-3708-A093-0F3E-553FF5224C49}"/>
              </a:ext>
            </a:extLst>
          </p:cNvPr>
          <p:cNvSpPr>
            <a:spLocks noGrp="1"/>
          </p:cNvSpPr>
          <p:nvPr>
            <p:ph idx="1"/>
          </p:nvPr>
        </p:nvSpPr>
        <p:spPr>
          <a:xfrm>
            <a:off x="838200" y="1825625"/>
            <a:ext cx="10515600" cy="4667250"/>
          </a:xfrm>
        </p:spPr>
        <p:txBody>
          <a:bodyPr>
            <a:normAutofit/>
          </a:bodyPr>
          <a:lstStyle/>
          <a:p>
            <a:r>
              <a:rPr lang="en-GB" dirty="0"/>
              <a:t>Align the compass – Rotate – Align compass to set position.</a:t>
            </a:r>
          </a:p>
          <a:p>
            <a:pPr marL="0" indent="0">
              <a:buNone/>
            </a:pPr>
            <a:r>
              <a:rPr lang="en-GB" dirty="0"/>
              <a:t>- Versus    - Align 3 compasses in 5 seconds.</a:t>
            </a:r>
          </a:p>
          <a:p>
            <a:pPr marL="0" indent="0">
              <a:buNone/>
            </a:pPr>
            <a:r>
              <a:rPr lang="en-GB" dirty="0"/>
              <a:t>- Endless  - Align 3 compasses as soon as possible.</a:t>
            </a:r>
          </a:p>
          <a:p>
            <a:r>
              <a:rPr lang="en-GB" dirty="0"/>
              <a:t>Dig the treasure – Thrust – Dig up the located treasure.</a:t>
            </a:r>
          </a:p>
          <a:p>
            <a:pPr marL="0" indent="0">
              <a:buNone/>
            </a:pPr>
            <a:r>
              <a:rPr lang="en-GB" dirty="0"/>
              <a:t>- Versus    - Dig up as much treasure as possible in 5 seconds.</a:t>
            </a:r>
          </a:p>
          <a:p>
            <a:pPr marL="0" indent="0">
              <a:buNone/>
            </a:pPr>
            <a:r>
              <a:rPr lang="en-GB" dirty="0"/>
              <a:t>- Endless  - Dig up 100 coins as soon as possible. </a:t>
            </a:r>
          </a:p>
          <a:p>
            <a:r>
              <a:rPr lang="en-GB" dirty="0"/>
              <a:t>Transport the coins – Swipe – Avoid obstacles running away.</a:t>
            </a:r>
          </a:p>
          <a:p>
            <a:pPr marL="0" indent="0">
              <a:buNone/>
            </a:pPr>
            <a:r>
              <a:rPr lang="en-GB" dirty="0"/>
              <a:t>- Versus    - Transport coins from previous stage without losing any.</a:t>
            </a:r>
          </a:p>
          <a:p>
            <a:pPr marL="0" indent="0">
              <a:buNone/>
            </a:pPr>
            <a:r>
              <a:rPr lang="en-GB" dirty="0"/>
              <a:t>- Endless  - Transport coins safely in a decreasing amount of time.</a:t>
            </a:r>
          </a:p>
          <a:p>
            <a:endParaRPr lang="en-GB" dirty="0"/>
          </a:p>
          <a:p>
            <a:pPr marL="0" indent="0">
              <a:buNone/>
            </a:pPr>
            <a:endParaRPr lang="en-GB" dirty="0"/>
          </a:p>
        </p:txBody>
      </p:sp>
    </p:spTree>
    <p:extLst>
      <p:ext uri="{BB962C8B-B14F-4D97-AF65-F5344CB8AC3E}">
        <p14:creationId xmlns:p14="http://schemas.microsoft.com/office/powerpoint/2010/main" val="7071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BA0C-E282-B8E5-F502-3FE88B0ECCEB}"/>
              </a:ext>
            </a:extLst>
          </p:cNvPr>
          <p:cNvSpPr>
            <a:spLocks noGrp="1"/>
          </p:cNvSpPr>
          <p:nvPr>
            <p:ph type="title"/>
          </p:nvPr>
        </p:nvSpPr>
        <p:spPr/>
        <p:txBody>
          <a:bodyPr/>
          <a:lstStyle/>
          <a:p>
            <a:r>
              <a:rPr lang="en-GB" dirty="0"/>
              <a:t>Pirate Invaders</a:t>
            </a:r>
          </a:p>
        </p:txBody>
      </p:sp>
      <p:sp>
        <p:nvSpPr>
          <p:cNvPr id="3" name="Content Placeholder 2">
            <a:extLst>
              <a:ext uri="{FF2B5EF4-FFF2-40B4-BE49-F238E27FC236}">
                <a16:creationId xmlns:a16="http://schemas.microsoft.com/office/drawing/2014/main" id="{794C794A-5D4F-BD66-0DBB-2F2A05CD9F58}"/>
              </a:ext>
            </a:extLst>
          </p:cNvPr>
          <p:cNvSpPr>
            <a:spLocks noGrp="1"/>
          </p:cNvSpPr>
          <p:nvPr>
            <p:ph idx="1"/>
          </p:nvPr>
        </p:nvSpPr>
        <p:spPr>
          <a:xfrm>
            <a:off x="838200" y="1825625"/>
            <a:ext cx="10515600" cy="4667250"/>
          </a:xfrm>
        </p:spPr>
        <p:txBody>
          <a:bodyPr>
            <a:normAutofit/>
          </a:bodyPr>
          <a:lstStyle/>
          <a:p>
            <a:r>
              <a:rPr lang="en-GB" dirty="0"/>
              <a:t>Cut the ropes – Swipe – Prevent other pirates from boarding boat.</a:t>
            </a:r>
          </a:p>
          <a:p>
            <a:pPr marL="0" indent="0">
              <a:buNone/>
            </a:pPr>
            <a:r>
              <a:rPr lang="en-GB" dirty="0"/>
              <a:t>- Versus    - Cut down 3 pirates in 5 seconds.</a:t>
            </a:r>
          </a:p>
          <a:p>
            <a:pPr marL="0" indent="0">
              <a:buNone/>
            </a:pPr>
            <a:r>
              <a:rPr lang="en-GB" dirty="0"/>
              <a:t>- Endless  - Cut down 3 pirates in a decreasing amount of time.</a:t>
            </a:r>
          </a:p>
          <a:p>
            <a:r>
              <a:rPr lang="en-GB" dirty="0"/>
              <a:t>Rally the crew – Shout – Rally your crew to attack invaders.</a:t>
            </a:r>
          </a:p>
          <a:p>
            <a:pPr marL="0" indent="0">
              <a:buNone/>
            </a:pPr>
            <a:r>
              <a:rPr lang="en-GB" dirty="0"/>
              <a:t>- Versus    - Rally 4 crew members, each one is active for 1 second.</a:t>
            </a:r>
          </a:p>
          <a:p>
            <a:pPr marL="0" indent="0">
              <a:buNone/>
            </a:pPr>
            <a:r>
              <a:rPr lang="en-GB" dirty="0"/>
              <a:t>- Endless  - Rally all the crew at once, with one shout.</a:t>
            </a:r>
          </a:p>
          <a:p>
            <a:r>
              <a:rPr lang="en-GB" dirty="0"/>
              <a:t>Stab the enemy – Thrust – Stab enemy pirates with sword.</a:t>
            </a:r>
          </a:p>
          <a:p>
            <a:pPr marL="0" indent="0">
              <a:buNone/>
            </a:pPr>
            <a:r>
              <a:rPr lang="en-GB" dirty="0"/>
              <a:t>- Versus    - Stab 3 invading pirates in 5 seconds.</a:t>
            </a:r>
          </a:p>
          <a:p>
            <a:pPr marL="0" indent="0">
              <a:buNone/>
            </a:pPr>
            <a:r>
              <a:rPr lang="en-GB" dirty="0"/>
              <a:t>- Endless  - Stab 3 invading pirates in a decreasing amount of time.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49838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B9A4-F57B-51BA-E550-5ACF7893B1C9}"/>
              </a:ext>
            </a:extLst>
          </p:cNvPr>
          <p:cNvSpPr>
            <a:spLocks noGrp="1"/>
          </p:cNvSpPr>
          <p:nvPr>
            <p:ph type="title"/>
          </p:nvPr>
        </p:nvSpPr>
        <p:spPr/>
        <p:txBody>
          <a:bodyPr/>
          <a:lstStyle/>
          <a:p>
            <a:r>
              <a:rPr lang="en-GB" dirty="0"/>
              <a:t>Wood Island</a:t>
            </a:r>
          </a:p>
        </p:txBody>
      </p:sp>
      <p:sp>
        <p:nvSpPr>
          <p:cNvPr id="3" name="Content Placeholder 2">
            <a:extLst>
              <a:ext uri="{FF2B5EF4-FFF2-40B4-BE49-F238E27FC236}">
                <a16:creationId xmlns:a16="http://schemas.microsoft.com/office/drawing/2014/main" id="{2A83FC47-8174-C5C9-DE0D-C7BA0AEBB800}"/>
              </a:ext>
            </a:extLst>
          </p:cNvPr>
          <p:cNvSpPr>
            <a:spLocks noGrp="1"/>
          </p:cNvSpPr>
          <p:nvPr>
            <p:ph idx="1"/>
          </p:nvPr>
        </p:nvSpPr>
        <p:spPr>
          <a:xfrm>
            <a:off x="838200" y="1825625"/>
            <a:ext cx="10515600" cy="4667250"/>
          </a:xfrm>
        </p:spPr>
        <p:txBody>
          <a:bodyPr>
            <a:normAutofit/>
          </a:bodyPr>
          <a:lstStyle/>
          <a:p>
            <a:r>
              <a:rPr lang="en-GB" dirty="0"/>
              <a:t>Cut down tree – Tap – Tap to cut tree and collect wood.</a:t>
            </a:r>
          </a:p>
          <a:p>
            <a:pPr marL="0" indent="0">
              <a:buNone/>
            </a:pPr>
            <a:r>
              <a:rPr lang="en-GB" dirty="0"/>
              <a:t>- Versus    - Cut down as much wood as possible in 5 seconds.</a:t>
            </a:r>
          </a:p>
          <a:p>
            <a:pPr marL="0" indent="0">
              <a:buNone/>
            </a:pPr>
            <a:r>
              <a:rPr lang="en-GB" dirty="0"/>
              <a:t>- Endless  - Cut down 20 planks as quickly as possible.</a:t>
            </a:r>
          </a:p>
          <a:p>
            <a:r>
              <a:rPr lang="en-GB" dirty="0"/>
              <a:t>Load the planks – Rotate – Tetris style loading planks into hull.</a:t>
            </a:r>
          </a:p>
          <a:p>
            <a:pPr marL="0" indent="0">
              <a:buNone/>
            </a:pPr>
            <a:r>
              <a:rPr lang="en-GB" dirty="0"/>
              <a:t>- Versus    - Stack 3 planks in 5 seconds.</a:t>
            </a:r>
          </a:p>
          <a:p>
            <a:pPr marL="0" indent="0">
              <a:buNone/>
            </a:pPr>
            <a:r>
              <a:rPr lang="en-GB" dirty="0"/>
              <a:t>- Endless  - Stack 3 planks in a decreasing amount of time.</a:t>
            </a:r>
          </a:p>
          <a:p>
            <a:r>
              <a:rPr lang="en-GB" dirty="0"/>
              <a:t>Fix the leak – Swipe – Moven wooden planks to leaking water.</a:t>
            </a:r>
          </a:p>
          <a:p>
            <a:pPr marL="0" indent="0">
              <a:buNone/>
            </a:pPr>
            <a:r>
              <a:rPr lang="en-GB" dirty="0"/>
              <a:t>- Versus    - Fix 5 leaks in 5 seconds.</a:t>
            </a:r>
          </a:p>
          <a:p>
            <a:pPr marL="0" indent="0">
              <a:buNone/>
            </a:pPr>
            <a:r>
              <a:rPr lang="en-GB" dirty="0"/>
              <a:t>- Endless  - Fix 5 leaks as soon as possible.</a:t>
            </a:r>
          </a:p>
          <a:p>
            <a:endParaRPr lang="en-GB" dirty="0"/>
          </a:p>
          <a:p>
            <a:endParaRPr lang="en-GB" dirty="0"/>
          </a:p>
          <a:p>
            <a:endParaRPr lang="en-GB" dirty="0"/>
          </a:p>
        </p:txBody>
      </p:sp>
    </p:spTree>
    <p:extLst>
      <p:ext uri="{BB962C8B-B14F-4D97-AF65-F5344CB8AC3E}">
        <p14:creationId xmlns:p14="http://schemas.microsoft.com/office/powerpoint/2010/main" val="218799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69D3-4D06-255D-FE9B-93C0052FE7F0}"/>
              </a:ext>
            </a:extLst>
          </p:cNvPr>
          <p:cNvSpPr>
            <a:spLocks noGrp="1"/>
          </p:cNvSpPr>
          <p:nvPr>
            <p:ph type="title"/>
          </p:nvPr>
        </p:nvSpPr>
        <p:spPr/>
        <p:txBody>
          <a:bodyPr/>
          <a:lstStyle/>
          <a:p>
            <a:r>
              <a:rPr lang="en-GB" dirty="0"/>
              <a:t>Final scoring</a:t>
            </a:r>
          </a:p>
        </p:txBody>
      </p:sp>
      <p:sp>
        <p:nvSpPr>
          <p:cNvPr id="3" name="Content Placeholder 2">
            <a:extLst>
              <a:ext uri="{FF2B5EF4-FFF2-40B4-BE49-F238E27FC236}">
                <a16:creationId xmlns:a16="http://schemas.microsoft.com/office/drawing/2014/main" id="{8E6D12D9-2E9D-A760-4735-5CB855AE9872}"/>
              </a:ext>
            </a:extLst>
          </p:cNvPr>
          <p:cNvSpPr>
            <a:spLocks noGrp="1"/>
          </p:cNvSpPr>
          <p:nvPr>
            <p:ph idx="1"/>
          </p:nvPr>
        </p:nvSpPr>
        <p:spPr/>
        <p:txBody>
          <a:bodyPr>
            <a:normAutofit fontScale="92500" lnSpcReduction="20000"/>
          </a:bodyPr>
          <a:lstStyle/>
          <a:p>
            <a:r>
              <a:rPr lang="en-GB" dirty="0"/>
              <a:t>Final score will be calculated as total player health (100), minus any damage taken during the sailing stages from collisions, minus damage from cannonballs collected by opponent, plus wooden planks to repair ship.</a:t>
            </a:r>
          </a:p>
          <a:p>
            <a:r>
              <a:rPr lang="en-GB" dirty="0"/>
              <a:t>If player health remains above 0 (you have not sunk) the final score is calculated as remaining health + treasure collected.</a:t>
            </a:r>
          </a:p>
          <a:p>
            <a:r>
              <a:rPr lang="en-GB" dirty="0"/>
              <a:t>Example scoring system: </a:t>
            </a:r>
            <a:br>
              <a:rPr lang="en-GB" dirty="0"/>
            </a:br>
            <a:r>
              <a:rPr lang="en-GB" dirty="0"/>
              <a:t>Jack has collected 4 cannon balls, 6 planks, 32 coins and has 100 remaining health from sailing challenges.</a:t>
            </a:r>
            <a:br>
              <a:rPr lang="en-GB" dirty="0"/>
            </a:br>
            <a:r>
              <a:rPr lang="en-GB" dirty="0"/>
              <a:t>Will has collected 6 cannon balls, 4 planks, 40 coins and has 75 remaining health from sailing challenges.</a:t>
            </a:r>
            <a:br>
              <a:rPr lang="en-GB" dirty="0"/>
            </a:br>
            <a:r>
              <a:rPr lang="en-GB" dirty="0"/>
              <a:t>Jack health = 100 – (6*10(Will’s cannons)) + (6*5(Jack’s planks)) = 70</a:t>
            </a:r>
            <a:br>
              <a:rPr lang="en-GB" dirty="0"/>
            </a:br>
            <a:r>
              <a:rPr lang="en-GB" dirty="0"/>
              <a:t>Will health = 75 – (4*10(Jack’s cannons)) + (4*5(Will’s planks)) =  55</a:t>
            </a:r>
            <a:br>
              <a:rPr lang="en-GB" dirty="0"/>
            </a:br>
            <a:r>
              <a:rPr lang="en-GB" dirty="0"/>
              <a:t>Jack score = 70(Remaining health) + 32 = 102</a:t>
            </a:r>
            <a:br>
              <a:rPr lang="en-GB" dirty="0"/>
            </a:br>
            <a:r>
              <a:rPr lang="en-GB" dirty="0"/>
              <a:t>Will score = 55(Remaining health) + 40 = 95</a:t>
            </a:r>
          </a:p>
        </p:txBody>
      </p:sp>
    </p:spTree>
    <p:extLst>
      <p:ext uri="{BB962C8B-B14F-4D97-AF65-F5344CB8AC3E}">
        <p14:creationId xmlns:p14="http://schemas.microsoft.com/office/powerpoint/2010/main" val="53808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27C4-81FD-795D-D8C3-30D8B6EA69CD}"/>
              </a:ext>
            </a:extLst>
          </p:cNvPr>
          <p:cNvSpPr>
            <a:spLocks noGrp="1"/>
          </p:cNvSpPr>
          <p:nvPr>
            <p:ph type="title"/>
          </p:nvPr>
        </p:nvSpPr>
        <p:spPr/>
        <p:txBody>
          <a:bodyPr/>
          <a:lstStyle/>
          <a:p>
            <a:r>
              <a:rPr lang="en-GB" dirty="0"/>
              <a:t>Play order</a:t>
            </a:r>
          </a:p>
        </p:txBody>
      </p:sp>
      <p:sp>
        <p:nvSpPr>
          <p:cNvPr id="3" name="Content Placeholder 2">
            <a:extLst>
              <a:ext uri="{FF2B5EF4-FFF2-40B4-BE49-F238E27FC236}">
                <a16:creationId xmlns:a16="http://schemas.microsoft.com/office/drawing/2014/main" id="{7D68D241-4033-541D-9292-D11D80D687D6}"/>
              </a:ext>
            </a:extLst>
          </p:cNvPr>
          <p:cNvSpPr>
            <a:spLocks noGrp="1"/>
          </p:cNvSpPr>
          <p:nvPr>
            <p:ph idx="1"/>
          </p:nvPr>
        </p:nvSpPr>
        <p:spPr/>
        <p:txBody>
          <a:bodyPr>
            <a:normAutofit fontScale="55000" lnSpcReduction="20000"/>
          </a:bodyPr>
          <a:lstStyle/>
          <a:p>
            <a:r>
              <a:rPr lang="en-GB" dirty="0"/>
              <a:t>Rotate – Balance the cannonballs</a:t>
            </a:r>
          </a:p>
          <a:p>
            <a:r>
              <a:rPr lang="en-GB" dirty="0">
                <a:solidFill>
                  <a:schemeClr val="bg2">
                    <a:lumMod val="50000"/>
                  </a:schemeClr>
                </a:solidFill>
              </a:rPr>
              <a:t>Shout – Scare the seagulls</a:t>
            </a:r>
          </a:p>
          <a:p>
            <a:r>
              <a:rPr lang="en-GB" dirty="0">
                <a:solidFill>
                  <a:srgbClr val="FFC000"/>
                </a:solidFill>
              </a:rPr>
              <a:t>Swipe – Load the cannonballs</a:t>
            </a:r>
          </a:p>
          <a:p>
            <a:endParaRPr lang="en-GB" dirty="0"/>
          </a:p>
          <a:p>
            <a:r>
              <a:rPr lang="en-GB" dirty="0">
                <a:solidFill>
                  <a:schemeClr val="bg2">
                    <a:lumMod val="50000"/>
                  </a:schemeClr>
                </a:solidFill>
              </a:rPr>
              <a:t>Rotate - Align the compass</a:t>
            </a:r>
          </a:p>
          <a:p>
            <a:r>
              <a:rPr lang="en-GB" dirty="0">
                <a:solidFill>
                  <a:srgbClr val="00B050"/>
                </a:solidFill>
              </a:rPr>
              <a:t>Thrust – Dig the treasure</a:t>
            </a:r>
          </a:p>
          <a:p>
            <a:r>
              <a:rPr lang="en-GB" dirty="0"/>
              <a:t>Swipe  - Transport the chest</a:t>
            </a:r>
          </a:p>
          <a:p>
            <a:endParaRPr lang="en-GB" dirty="0"/>
          </a:p>
          <a:p>
            <a:r>
              <a:rPr lang="en-GB" dirty="0">
                <a:solidFill>
                  <a:schemeClr val="bg2">
                    <a:lumMod val="50000"/>
                  </a:schemeClr>
                </a:solidFill>
              </a:rPr>
              <a:t>Swipe  - Cut the ropes</a:t>
            </a:r>
          </a:p>
          <a:p>
            <a:r>
              <a:rPr lang="en-GB" dirty="0">
                <a:solidFill>
                  <a:srgbClr val="00B050"/>
                </a:solidFill>
              </a:rPr>
              <a:t>Shout  - Rally the crew</a:t>
            </a:r>
          </a:p>
          <a:p>
            <a:r>
              <a:rPr lang="en-GB" dirty="0"/>
              <a:t>Thrust – Stab the invaders</a:t>
            </a:r>
          </a:p>
          <a:p>
            <a:endParaRPr lang="en-GB" dirty="0"/>
          </a:p>
          <a:p>
            <a:r>
              <a:rPr lang="en-GB" dirty="0">
                <a:solidFill>
                  <a:srgbClr val="FFC000"/>
                </a:solidFill>
              </a:rPr>
              <a:t>Tap      -  Cut the tree</a:t>
            </a:r>
          </a:p>
          <a:p>
            <a:r>
              <a:rPr lang="en-GB" dirty="0">
                <a:solidFill>
                  <a:schemeClr val="bg2">
                    <a:lumMod val="50000"/>
                  </a:schemeClr>
                </a:solidFill>
              </a:rPr>
              <a:t>Rotate  - Load the planks</a:t>
            </a:r>
          </a:p>
          <a:p>
            <a:r>
              <a:rPr lang="en-GB" dirty="0"/>
              <a:t>Swipe   - Fix the leak</a:t>
            </a:r>
          </a:p>
          <a:p>
            <a:endParaRPr lang="en-GB" dirty="0"/>
          </a:p>
        </p:txBody>
      </p:sp>
    </p:spTree>
    <p:extLst>
      <p:ext uri="{BB962C8B-B14F-4D97-AF65-F5344CB8AC3E}">
        <p14:creationId xmlns:p14="http://schemas.microsoft.com/office/powerpoint/2010/main" val="105661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7D91-A7BE-D91A-4510-065349902B8E}"/>
              </a:ext>
            </a:extLst>
          </p:cNvPr>
          <p:cNvSpPr>
            <a:spLocks noGrp="1"/>
          </p:cNvSpPr>
          <p:nvPr>
            <p:ph type="title"/>
          </p:nvPr>
        </p:nvSpPr>
        <p:spPr/>
        <p:txBody>
          <a:bodyPr/>
          <a:lstStyle/>
          <a:p>
            <a:r>
              <a:rPr lang="en-GB" dirty="0"/>
              <a:t>Core game concepts</a:t>
            </a:r>
          </a:p>
        </p:txBody>
      </p:sp>
      <p:sp>
        <p:nvSpPr>
          <p:cNvPr id="3" name="Content Placeholder 2">
            <a:extLst>
              <a:ext uri="{FF2B5EF4-FFF2-40B4-BE49-F238E27FC236}">
                <a16:creationId xmlns:a16="http://schemas.microsoft.com/office/drawing/2014/main" id="{E858F887-A06E-2B1D-3A3A-32FD38676AAC}"/>
              </a:ext>
            </a:extLst>
          </p:cNvPr>
          <p:cNvSpPr>
            <a:spLocks noGrp="1"/>
          </p:cNvSpPr>
          <p:nvPr>
            <p:ph idx="1"/>
          </p:nvPr>
        </p:nvSpPr>
        <p:spPr/>
        <p:txBody>
          <a:bodyPr/>
          <a:lstStyle/>
          <a:p>
            <a:r>
              <a:rPr lang="en-GB" dirty="0"/>
              <a:t>Way to calculate an overall game score </a:t>
            </a:r>
          </a:p>
          <a:p>
            <a:r>
              <a:rPr lang="en-GB" dirty="0"/>
              <a:t>How to progress in endless </a:t>
            </a:r>
          </a:p>
          <a:p>
            <a:r>
              <a:rPr lang="en-GB" dirty="0"/>
              <a:t>How to make the game infinitely playable </a:t>
            </a:r>
          </a:p>
          <a:p>
            <a:r>
              <a:rPr lang="en-GB" dirty="0"/>
              <a:t>List of functions reliant on game time</a:t>
            </a:r>
          </a:p>
          <a:p>
            <a:endParaRPr lang="en-GB" dirty="0"/>
          </a:p>
          <a:p>
            <a:endParaRPr lang="en-GB" dirty="0"/>
          </a:p>
        </p:txBody>
      </p:sp>
    </p:spTree>
    <p:extLst>
      <p:ext uri="{BB962C8B-B14F-4D97-AF65-F5344CB8AC3E}">
        <p14:creationId xmlns:p14="http://schemas.microsoft.com/office/powerpoint/2010/main" val="361638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1196-FD72-90BA-EF63-5AE9FFC975C3}"/>
              </a:ext>
            </a:extLst>
          </p:cNvPr>
          <p:cNvSpPr>
            <a:spLocks noGrp="1"/>
          </p:cNvSpPr>
          <p:nvPr>
            <p:ph type="title"/>
          </p:nvPr>
        </p:nvSpPr>
        <p:spPr/>
        <p:txBody>
          <a:bodyPr/>
          <a:lstStyle/>
          <a:p>
            <a:r>
              <a:rPr lang="en-GB" dirty="0"/>
              <a:t>Shout at the Seagulls</a:t>
            </a:r>
          </a:p>
        </p:txBody>
      </p:sp>
      <p:sp>
        <p:nvSpPr>
          <p:cNvPr id="3" name="Content Placeholder 2">
            <a:extLst>
              <a:ext uri="{FF2B5EF4-FFF2-40B4-BE49-F238E27FC236}">
                <a16:creationId xmlns:a16="http://schemas.microsoft.com/office/drawing/2014/main" id="{BF6687FF-751E-E420-89CD-BD5A2E32923E}"/>
              </a:ext>
            </a:extLst>
          </p:cNvPr>
          <p:cNvSpPr>
            <a:spLocks noGrp="1"/>
          </p:cNvSpPr>
          <p:nvPr>
            <p:ph idx="1"/>
          </p:nvPr>
        </p:nvSpPr>
        <p:spPr/>
        <p:txBody>
          <a:bodyPr/>
          <a:lstStyle/>
          <a:p>
            <a:r>
              <a:rPr lang="en-GB" dirty="0"/>
              <a:t>Start with 4 seagulls on scene, after each seagull begins flying (measured by threshold on the screen) seagulls will fly in to replace.</a:t>
            </a:r>
          </a:p>
          <a:p>
            <a:endParaRPr lang="en-GB" dirty="0"/>
          </a:p>
          <a:p>
            <a:r>
              <a:rPr lang="en-GB" dirty="0"/>
              <a:t>Overall score is number of seagulls scared * variable.</a:t>
            </a:r>
          </a:p>
          <a:p>
            <a:r>
              <a:rPr lang="en-GB" dirty="0"/>
              <a:t>Progress endless by getting a score equal to 8 seagulls scared.</a:t>
            </a:r>
          </a:p>
          <a:p>
            <a:pPr marL="0" indent="0">
              <a:buNone/>
            </a:pPr>
            <a:endParaRPr lang="en-GB" dirty="0"/>
          </a:p>
          <a:p>
            <a:r>
              <a:rPr lang="en-GB" dirty="0"/>
              <a:t>Time reliant features are Seagull flight time.</a:t>
            </a:r>
          </a:p>
        </p:txBody>
      </p:sp>
    </p:spTree>
    <p:extLst>
      <p:ext uri="{BB962C8B-B14F-4D97-AF65-F5344CB8AC3E}">
        <p14:creationId xmlns:p14="http://schemas.microsoft.com/office/powerpoint/2010/main" val="10188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5710</TotalTime>
  <Words>1145</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Pirate game</vt:lpstr>
      <vt:lpstr>Cannonball Island</vt:lpstr>
      <vt:lpstr>Treasure Island</vt:lpstr>
      <vt:lpstr>Pirate Invaders</vt:lpstr>
      <vt:lpstr>Wood Island</vt:lpstr>
      <vt:lpstr>Final scoring</vt:lpstr>
      <vt:lpstr>Play order</vt:lpstr>
      <vt:lpstr>Core game concepts</vt:lpstr>
      <vt:lpstr>Shout at the Seagulls</vt:lpstr>
      <vt:lpstr>Rotate the Compass</vt:lpstr>
      <vt:lpstr>Dig the Treasure</vt:lpstr>
      <vt:lpstr>Swipe the Pirates</vt:lpstr>
      <vt:lpstr>Tap the Trees</vt:lpstr>
      <vt:lpstr>Load the logs</vt:lpstr>
      <vt:lpstr>Icons</vt:lpstr>
      <vt:lpstr>Water Transport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Pirate game</dc:title>
  <dc:creator>Jack Fermer</dc:creator>
  <cp:lastModifiedBy>Jack Fermer</cp:lastModifiedBy>
  <cp:revision>7</cp:revision>
  <dcterms:created xsi:type="dcterms:W3CDTF">2023-11-05T11:22:19Z</dcterms:created>
  <dcterms:modified xsi:type="dcterms:W3CDTF">2023-11-28T13:03:57Z</dcterms:modified>
</cp:coreProperties>
</file>