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sldIdLst>
    <p:sldId id="256" r:id="rId2"/>
    <p:sldId id="257" r:id="rId3"/>
    <p:sldId id="259" r:id="rId4"/>
    <p:sldId id="263" r:id="rId5"/>
    <p:sldId id="262" r:id="rId6"/>
    <p:sldId id="264" r:id="rId7"/>
    <p:sldId id="265" r:id="rId8"/>
    <p:sldId id="300" r:id="rId9"/>
    <p:sldId id="299" r:id="rId10"/>
    <p:sldId id="307" r:id="rId11"/>
    <p:sldId id="301" r:id="rId12"/>
    <p:sldId id="270" r:id="rId13"/>
    <p:sldId id="267" r:id="rId14"/>
    <p:sldId id="268" r:id="rId15"/>
    <p:sldId id="269" r:id="rId16"/>
    <p:sldId id="302" r:id="rId17"/>
    <p:sldId id="271" r:id="rId18"/>
    <p:sldId id="308" r:id="rId19"/>
    <p:sldId id="283"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A39"/>
    <a:srgbClr val="6C1A00"/>
    <a:srgbClr val="FE9202"/>
    <a:srgbClr val="1D3A00"/>
    <a:srgbClr val="007033"/>
    <a:srgbClr val="E7FF01"/>
    <a:srgbClr val="5EEC3C"/>
    <a:srgbClr val="990099"/>
    <a:srgbClr val="CC0099"/>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746700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6589" y="1808225"/>
            <a:ext cx="473385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503066" y="3793390"/>
            <a:ext cx="5497378" cy="763525"/>
          </a:xfrm>
        </p:spPr>
        <p:txBody>
          <a:bodyPr>
            <a:normAutofit/>
          </a:bodyPr>
          <a:lstStyle>
            <a:lvl1pPr marL="0" indent="0" algn="r">
              <a:buNone/>
              <a:defRPr sz="2800" b="0" i="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10"/>
          </a:xfrm>
        </p:spPr>
        <p:txBody>
          <a:bodyPr/>
          <a:lstStyle>
            <a:lvl1pPr algn="l">
              <a:defRPr sz="2800">
                <a:solidFill>
                  <a:schemeClr val="accent1">
                    <a:lumMod val="50000"/>
                  </a:schemeClr>
                </a:solidFill>
              </a:defRPr>
            </a:lvl1pPr>
            <a:lvl2pPr algn="l">
              <a:defRPr>
                <a:solidFill>
                  <a:schemeClr val="accent1">
                    <a:lumMod val="50000"/>
                  </a:schemeClr>
                </a:solidFill>
              </a:defRPr>
            </a:lvl2pPr>
            <a:lvl3pPr algn="l">
              <a:defRPr>
                <a:solidFill>
                  <a:schemeClr val="accent1">
                    <a:lumMod val="50000"/>
                  </a:schemeClr>
                </a:solidFill>
              </a:defRPr>
            </a:lvl3pPr>
            <a:lvl4pPr algn="l">
              <a:defRPr>
                <a:solidFill>
                  <a:schemeClr val="accent1">
                    <a:lumMod val="50000"/>
                  </a:schemeClr>
                </a:solidFill>
              </a:defRPr>
            </a:lvl4pPr>
            <a:lvl5pPr algn="l">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6566315" cy="725349"/>
          </a:xfrm>
          <a:noFill/>
        </p:spPr>
        <p:txBody>
          <a:bodyPr>
            <a:normAutofit/>
          </a:bodyPr>
          <a:lstStyle>
            <a:lvl1pPr algn="l">
              <a:defRPr sz="360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96260" y="1197405"/>
            <a:ext cx="6566315" cy="3511061"/>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375" y="281175"/>
            <a:ext cx="8246070" cy="763525"/>
          </a:xfrm>
        </p:spPr>
        <p:txBody>
          <a:bodyPr>
            <a:normAutofit/>
          </a:bodyPr>
          <a:lstStyle>
            <a:lvl1pPr algn="r">
              <a:defRPr sz="3600" baseline="0">
                <a:solidFill>
                  <a:schemeClr val="accent5"/>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t>6/22/2022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t>‹#›</a:t>
            </a:fld>
            <a:endParaRPr lang="en-US"/>
          </a:p>
        </p:txBody>
      </p:sp>
      <p:sp>
        <p:nvSpPr>
          <p:cNvPr id="7" name="TextBox 6"/>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979495"/>
            <a:ext cx="6566315" cy="4427290"/>
          </a:xfrm>
        </p:spPr>
        <p:txBody>
          <a:bodyPr>
            <a:normAutofit/>
          </a:bodyPr>
          <a:lstStyle/>
          <a:p>
            <a:r>
              <a:rPr lang="en-US" sz="4000" dirty="0"/>
              <a:t>Audio-visual speech recognition</a:t>
            </a:r>
          </a:p>
        </p:txBody>
      </p:sp>
      <p:pic>
        <p:nvPicPr>
          <p:cNvPr id="7" name="Picture 6">
            <a:extLst>
              <a:ext uri="{FF2B5EF4-FFF2-40B4-BE49-F238E27FC236}">
                <a16:creationId xmlns:a16="http://schemas.microsoft.com/office/drawing/2014/main" id="{76E12192-EF24-8DDC-D1D0-827B62C73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75" y="2571750"/>
            <a:ext cx="6709870" cy="11013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78DB4DFB-60DF-4894-A137-3FF26974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808225"/>
            <a:ext cx="4867397" cy="2474260"/>
          </a:xfrm>
          <a:prstGeom prst="rect">
            <a:avLst/>
          </a:prstGeom>
        </p:spPr>
      </p:pic>
      <p:pic>
        <p:nvPicPr>
          <p:cNvPr id="3" name="Picture 2">
            <a:extLst>
              <a:ext uri="{FF2B5EF4-FFF2-40B4-BE49-F238E27FC236}">
                <a16:creationId xmlns:a16="http://schemas.microsoft.com/office/drawing/2014/main" id="{FDB2A671-BF8A-77FA-1CD3-A093E10659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2820" y="1808225"/>
            <a:ext cx="3800658" cy="2474260"/>
          </a:xfrm>
          <a:prstGeom prst="rect">
            <a:avLst/>
          </a:prstGeom>
        </p:spPr>
      </p:pic>
    </p:spTree>
    <p:extLst>
      <p:ext uri="{BB962C8B-B14F-4D97-AF65-F5344CB8AC3E}">
        <p14:creationId xmlns:p14="http://schemas.microsoft.com/office/powerpoint/2010/main" val="258299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Flow</a:t>
            </a:r>
          </a:p>
        </p:txBody>
      </p:sp>
      <p:pic>
        <p:nvPicPr>
          <p:cNvPr id="7" name="Content Placeholder 6" descr="Diagram&#10;&#10;Description automatically generated">
            <a:extLst>
              <a:ext uri="{FF2B5EF4-FFF2-40B4-BE49-F238E27FC236}">
                <a16:creationId xmlns:a16="http://schemas.microsoft.com/office/drawing/2014/main" id="{9345DFA0-F276-8278-E813-F279B53B0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25" y="1654175"/>
            <a:ext cx="4552950" cy="305752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kern="0" dirty="0">
                <a:solidFill>
                  <a:schemeClr val="bg1"/>
                </a:solidFill>
                <a:effectLst/>
                <a:latin typeface="Times New Roman" panose="02020603050405020304" pitchFamily="18" charset="0"/>
                <a:cs typeface="Times New Roman" panose="02020603050405020304" pitchFamily="18" charset="0"/>
              </a:rPr>
              <a:t>Tool’s</a:t>
            </a:r>
            <a:endParaRPr lang="en-US" dirty="0">
              <a:solidFill>
                <a:schemeClr val="bg1"/>
              </a:solidFill>
              <a:effectLst/>
            </a:endParaRPr>
          </a:p>
        </p:txBody>
      </p:sp>
      <p:graphicFrame>
        <p:nvGraphicFramePr>
          <p:cNvPr id="7" name="Table 7"/>
          <p:cNvGraphicFramePr>
            <a:graphicFrameLocks noGrp="1"/>
          </p:cNvGraphicFramePr>
          <p:nvPr>
            <p:extLst>
              <p:ext uri="{D42A27DB-BD31-4B8C-83A1-F6EECF244321}">
                <p14:modId xmlns:p14="http://schemas.microsoft.com/office/powerpoint/2010/main" val="1718098526"/>
              </p:ext>
            </p:extLst>
          </p:nvPr>
        </p:nvGraphicFramePr>
        <p:xfrm>
          <a:off x="296545" y="1197610"/>
          <a:ext cx="5802630" cy="3053895"/>
        </p:xfrm>
        <a:graphic>
          <a:graphicData uri="http://schemas.openxmlformats.org/drawingml/2006/table">
            <a:tbl>
              <a:tblPr firstRow="1" bandRow="1">
                <a:tableStyleId>{073A0DAA-6AF3-43AB-8588-CEC1D06C72B9}</a:tableStyleId>
              </a:tblPr>
              <a:tblGrid>
                <a:gridCol w="1450975">
                  <a:extLst>
                    <a:ext uri="{9D8B030D-6E8A-4147-A177-3AD203B41FA5}">
                      <a16:colId xmlns:a16="http://schemas.microsoft.com/office/drawing/2014/main" val="20000"/>
                    </a:ext>
                  </a:extLst>
                </a:gridCol>
                <a:gridCol w="1450340">
                  <a:extLst>
                    <a:ext uri="{9D8B030D-6E8A-4147-A177-3AD203B41FA5}">
                      <a16:colId xmlns:a16="http://schemas.microsoft.com/office/drawing/2014/main" val="20001"/>
                    </a:ext>
                  </a:extLst>
                </a:gridCol>
                <a:gridCol w="1450975">
                  <a:extLst>
                    <a:ext uri="{9D8B030D-6E8A-4147-A177-3AD203B41FA5}">
                      <a16:colId xmlns:a16="http://schemas.microsoft.com/office/drawing/2014/main" val="20002"/>
                    </a:ext>
                  </a:extLst>
                </a:gridCol>
                <a:gridCol w="1450340">
                  <a:extLst>
                    <a:ext uri="{9D8B030D-6E8A-4147-A177-3AD203B41FA5}">
                      <a16:colId xmlns:a16="http://schemas.microsoft.com/office/drawing/2014/main" val="20003"/>
                    </a:ext>
                  </a:extLst>
                </a:gridCol>
              </a:tblGrid>
              <a:tr h="776759">
                <a:tc rowSpan="4">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GB" sz="1800" dirty="0">
                        <a:effectLs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GB" sz="1800" dirty="0">
                        <a:effectLs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GB" sz="1800" dirty="0">
                        <a:effectLs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GB" sz="1800" dirty="0">
                        <a:effectLst/>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GB" sz="1800" dirty="0">
                        <a:effectLst/>
                      </a:endParaRPr>
                    </a:p>
                    <a:p>
                      <a:pPr marL="0" marR="0" lvl="0" indent="0" algn="ctr" defTabSz="914400" rtl="0" eaLnBrk="1" fontAlgn="auto" latinLnBrk="0" hangingPunct="1">
                        <a:lnSpc>
                          <a:spcPct val="100000"/>
                        </a:lnSpc>
                        <a:spcBef>
                          <a:spcPts val="0"/>
                        </a:spcBef>
                        <a:spcAft>
                          <a:spcPts val="0"/>
                        </a:spcAft>
                        <a:buClrTx/>
                        <a:buSzTx/>
                        <a:buFontTx/>
                        <a:buNone/>
                        <a:defRPr/>
                      </a:pPr>
                      <a:r>
                        <a:rPr lang="en-GB" sz="1800" dirty="0">
                          <a:effectLst/>
                        </a:rPr>
                        <a:t>Tools</a:t>
                      </a:r>
                      <a:endParaRPr lang="en-US" sz="1800" dirty="0">
                        <a:effectLst/>
                      </a:endParaRPr>
                    </a:p>
                    <a:p>
                      <a:endParaRPr lang="en-US" dirty="0"/>
                    </a:p>
                  </a:txBody>
                  <a:tcPr/>
                </a:tc>
                <a:tc>
                  <a:txBody>
                    <a:bodyPr/>
                    <a:lstStyle/>
                    <a:p>
                      <a:pPr algn="just">
                        <a:lnSpc>
                          <a:spcPts val="1000"/>
                        </a:lnSpc>
                        <a:spcAft>
                          <a:spcPts val="0"/>
                        </a:spcAft>
                      </a:pPr>
                      <a:r>
                        <a:rPr lang="en-GB" sz="1200" dirty="0">
                          <a:effectLst/>
                        </a:rPr>
                        <a:t>Tools</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just">
                        <a:lnSpc>
                          <a:spcPts val="1000"/>
                        </a:lnSpc>
                        <a:spcAft>
                          <a:spcPts val="0"/>
                        </a:spcAft>
                      </a:pPr>
                      <a:r>
                        <a:rPr lang="en-GB" sz="1200" dirty="0">
                          <a:effectLst/>
                        </a:rPr>
                        <a:t>Version</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just">
                        <a:lnSpc>
                          <a:spcPts val="1000"/>
                        </a:lnSpc>
                        <a:spcAft>
                          <a:spcPts val="0"/>
                        </a:spcAft>
                      </a:pPr>
                      <a:r>
                        <a:rPr lang="en-GB" sz="1200" dirty="0">
                          <a:effectLst/>
                        </a:rPr>
                        <a:t>Rationale</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774576">
                <a:tc vMerge="1">
                  <a:txBody>
                    <a:bodyPr/>
                    <a:lstStyle/>
                    <a:p>
                      <a:endParaRPr lang="en-US" dirty="0"/>
                    </a:p>
                  </a:txBody>
                  <a:tcPr/>
                </a:tc>
                <a:tc>
                  <a:txBody>
                    <a:bodyPr/>
                    <a:lstStyle/>
                    <a:p>
                      <a:pPr algn="just">
                        <a:lnSpc>
                          <a:spcPts val="1000"/>
                        </a:lnSpc>
                        <a:spcAft>
                          <a:spcPts val="0"/>
                        </a:spcAft>
                      </a:pPr>
                      <a:r>
                        <a:rPr lang="en-US" sz="1100" dirty="0">
                          <a:effectLst/>
                          <a:latin typeface="Times New Roman" panose="02020603050405020304" pitchFamily="18" charset="0"/>
                          <a:ea typeface="Times New Roman" panose="02020603050405020304" pitchFamily="18" charset="0"/>
                          <a:cs typeface="Arial" panose="020B0604020202020204" pitchFamily="34" charset="0"/>
                        </a:rPr>
                        <a:t>PyCharm</a:t>
                      </a:r>
                    </a:p>
                  </a:txBody>
                  <a:tcPr marL="68580" marR="68580" marT="0" marB="0" anchor="ctr"/>
                </a:tc>
                <a:tc>
                  <a:txBody>
                    <a:bodyPr/>
                    <a:lstStyle/>
                    <a:p>
                      <a:pPr algn="just">
                        <a:lnSpc>
                          <a:spcPts val="1000"/>
                        </a:lnSpc>
                        <a:spcAft>
                          <a:spcPts val="0"/>
                        </a:spcAft>
                      </a:pPr>
                      <a:r>
                        <a:rPr lang="en-US" sz="1100" dirty="0">
                          <a:effectLst/>
                          <a:latin typeface="Times New Roman" panose="02020603050405020304" pitchFamily="18" charset="0"/>
                          <a:ea typeface="Times New Roman" panose="02020603050405020304" pitchFamily="18" charset="0"/>
                          <a:cs typeface="Arial" panose="020B0604020202020204" pitchFamily="34" charset="0"/>
                        </a:rPr>
                        <a:t>2021.1.1</a:t>
                      </a:r>
                    </a:p>
                  </a:txBody>
                  <a:tcPr marL="68580" marR="68580" marT="0" marB="0" anchor="ctr"/>
                </a:tc>
                <a:tc>
                  <a:txBody>
                    <a:bodyPr/>
                    <a:lstStyle/>
                    <a:p>
                      <a:pPr algn="just">
                        <a:lnSpc>
                          <a:spcPts val="1000"/>
                        </a:lnSpc>
                        <a:spcAft>
                          <a:spcPts val="0"/>
                        </a:spcAft>
                      </a:pPr>
                      <a:r>
                        <a:rPr lang="en-US" sz="1100" dirty="0">
                          <a:effectLst/>
                          <a:latin typeface="Times New Roman" panose="02020603050405020304" pitchFamily="18" charset="0"/>
                          <a:ea typeface="Times New Roman" panose="02020603050405020304" pitchFamily="18" charset="0"/>
                          <a:cs typeface="Arial" panose="020B0604020202020204" pitchFamily="34" charset="0"/>
                        </a:rPr>
                        <a:t>Development</a:t>
                      </a:r>
                    </a:p>
                  </a:txBody>
                  <a:tcPr marL="68580" marR="68580" marT="0" marB="0" anchor="ctr"/>
                </a:tc>
                <a:extLst>
                  <a:ext uri="{0D108BD9-81ED-4DB2-BD59-A6C34878D82A}">
                    <a16:rowId xmlns:a16="http://schemas.microsoft.com/office/drawing/2014/main" val="10002"/>
                  </a:ext>
                </a:extLst>
              </a:tr>
              <a:tr h="776759">
                <a:tc vMerge="1">
                  <a:txBody>
                    <a:bodyPr/>
                    <a:lstStyle/>
                    <a:p>
                      <a:endParaRPr lang="en-US" dirty="0"/>
                    </a:p>
                  </a:txBody>
                  <a:tcPr/>
                </a:tc>
                <a:tc>
                  <a:txBody>
                    <a:bodyPr/>
                    <a:lstStyle/>
                    <a:p>
                      <a:pPr algn="just">
                        <a:lnSpc>
                          <a:spcPts val="1000"/>
                        </a:lnSpc>
                        <a:spcAft>
                          <a:spcPts val="0"/>
                        </a:spcAft>
                      </a:pPr>
                      <a:r>
                        <a:rPr lang="en-GB" sz="1200" b="0" dirty="0">
                          <a:effectLst/>
                          <a:latin typeface="Times New Roman" panose="02020603050405020304" pitchFamily="18" charset="0"/>
                          <a:ea typeface="Times New Roman" panose="02020603050405020304" pitchFamily="18" charset="0"/>
                          <a:cs typeface="Arial" panose="020B0604020202020204" pitchFamily="34" charset="0"/>
                        </a:rPr>
                        <a:t>Tkinter</a:t>
                      </a:r>
                      <a:endParaRPr lang="en-US" sz="11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just">
                        <a:lnSpc>
                          <a:spcPts val="1000"/>
                        </a:lnSpc>
                        <a:spcAft>
                          <a:spcPts val="0"/>
                        </a:spcAft>
                      </a:pPr>
                      <a:r>
                        <a:rPr lang="en-GB" sz="1200" dirty="0">
                          <a:effectLst/>
                        </a:rPr>
                        <a:t>2</a:t>
                      </a:r>
                      <a:r>
                        <a:rPr lang="en-US" altLang="en-GB" sz="1200" dirty="0">
                          <a:effectLst/>
                        </a:rPr>
                        <a:t>015</a:t>
                      </a:r>
                      <a:endParaRPr lang="en-US" altLang="en-GB"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just">
                        <a:lnSpc>
                          <a:spcPts val="1000"/>
                        </a:lnSpc>
                        <a:spcAft>
                          <a:spcPts val="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GUI</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725801">
                <a:tc vMerge="1">
                  <a:txBody>
                    <a:bodyPr/>
                    <a:lstStyle/>
                    <a:p>
                      <a:endParaRPr lang="en-US" dirty="0"/>
                    </a:p>
                  </a:txBody>
                  <a:tcPr/>
                </a:tc>
                <a:tc>
                  <a:txBody>
                    <a:bodyPr/>
                    <a:lstStyle/>
                    <a:p>
                      <a:pPr algn="just">
                        <a:lnSpc>
                          <a:spcPts val="1000"/>
                        </a:lnSpc>
                        <a:spcAft>
                          <a:spcPts val="0"/>
                        </a:spcAft>
                      </a:pPr>
                      <a:r>
                        <a:rPr lang="en-GB" sz="1200" dirty="0">
                          <a:effectLst/>
                        </a:rPr>
                        <a:t>Ms Word</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just">
                        <a:lnSpc>
                          <a:spcPts val="1000"/>
                        </a:lnSpc>
                        <a:spcAft>
                          <a:spcPts val="0"/>
                        </a:spcAft>
                      </a:pPr>
                      <a:r>
                        <a:rPr lang="en-GB" sz="1200" dirty="0">
                          <a:effectLst/>
                        </a:rPr>
                        <a:t>201</a:t>
                      </a:r>
                      <a:r>
                        <a:rPr lang="en-US" altLang="en-GB" sz="1200" dirty="0">
                          <a:effectLst/>
                        </a:rPr>
                        <a:t>5</a:t>
                      </a:r>
                      <a:endParaRPr lang="en-US" altLang="en-GB"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algn="just">
                        <a:lnSpc>
                          <a:spcPts val="1000"/>
                        </a:lnSpc>
                        <a:spcAft>
                          <a:spcPts val="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Documentation</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IN" kern="0" dirty="0">
                <a:solidFill>
                  <a:schemeClr val="bg1"/>
                </a:solidFill>
                <a:effectLst/>
                <a:latin typeface="Times New Roman" panose="02020603050405020304" pitchFamily="18" charset="0"/>
                <a:cs typeface="Times New Roman" panose="02020603050405020304" pitchFamily="18" charset="0"/>
              </a:rPr>
            </a:br>
            <a:r>
              <a:rPr lang="en-IN" kern="0" dirty="0">
                <a:solidFill>
                  <a:schemeClr val="bg1"/>
                </a:solidFill>
                <a:effectLst/>
                <a:latin typeface="Times New Roman" panose="02020603050405020304" pitchFamily="18" charset="0"/>
                <a:cs typeface="Times New Roman" panose="02020603050405020304" pitchFamily="18" charset="0"/>
              </a:rPr>
              <a:t>Related System</a:t>
            </a:r>
            <a:br>
              <a:rPr lang="en-US" dirty="0">
                <a:solidFill>
                  <a:schemeClr val="bg1"/>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8" name="Table 8"/>
          <p:cNvGraphicFramePr>
            <a:graphicFrameLocks noGrp="1"/>
          </p:cNvGraphicFramePr>
          <p:nvPr>
            <p:extLst>
              <p:ext uri="{D42A27DB-BD31-4B8C-83A1-F6EECF244321}">
                <p14:modId xmlns:p14="http://schemas.microsoft.com/office/powerpoint/2010/main" val="1797673745"/>
              </p:ext>
            </p:extLst>
          </p:nvPr>
        </p:nvGraphicFramePr>
        <p:xfrm>
          <a:off x="448965" y="1350110"/>
          <a:ext cx="7787955" cy="3580539"/>
        </p:xfrm>
        <a:graphic>
          <a:graphicData uri="http://schemas.openxmlformats.org/drawingml/2006/table">
            <a:tbl>
              <a:tblPr firstRow="1" bandRow="1">
                <a:tableStyleId>{073A0DAA-6AF3-43AB-8588-CEC1D06C72B9}</a:tableStyleId>
              </a:tblPr>
              <a:tblGrid>
                <a:gridCol w="2595986">
                  <a:extLst>
                    <a:ext uri="{9D8B030D-6E8A-4147-A177-3AD203B41FA5}">
                      <a16:colId xmlns:a16="http://schemas.microsoft.com/office/drawing/2014/main" val="20000"/>
                    </a:ext>
                  </a:extLst>
                </a:gridCol>
                <a:gridCol w="2595984">
                  <a:extLst>
                    <a:ext uri="{9D8B030D-6E8A-4147-A177-3AD203B41FA5}">
                      <a16:colId xmlns:a16="http://schemas.microsoft.com/office/drawing/2014/main" val="20001"/>
                    </a:ext>
                  </a:extLst>
                </a:gridCol>
                <a:gridCol w="2595985">
                  <a:extLst>
                    <a:ext uri="{9D8B030D-6E8A-4147-A177-3AD203B41FA5}">
                      <a16:colId xmlns:a16="http://schemas.microsoft.com/office/drawing/2014/main" val="20002"/>
                    </a:ext>
                  </a:extLst>
                </a:gridCol>
              </a:tblGrid>
              <a:tr h="86106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i="0" u="none" strike="noStrike" kern="1200" spc="0" dirty="0">
                          <a:solidFill>
                            <a:srgbClr val="FFFFFF"/>
                          </a:solidFill>
                          <a:effectLst/>
                          <a:latin typeface="Times New Roman" panose="02020603050405020304" pitchFamily="18" charset="0"/>
                          <a:cs typeface="Times New Roman" panose="02020603050405020304" pitchFamily="18" charset="0"/>
                        </a:rPr>
                        <a:t>Application Name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solidFill>
                            <a:srgbClr val="FFFFFF"/>
                          </a:solidFill>
                          <a:latin typeface="Times New Roman" panose="02020603050405020304" pitchFamily="18" charset="0"/>
                          <a:cs typeface="Times New Roman" panose="02020603050405020304" pitchFamily="18" charset="0"/>
                        </a:rPr>
                        <a:t>Weakness Proposed </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solidFill>
                            <a:srgbClr val="FFFFFF"/>
                          </a:solidFill>
                          <a:latin typeface="Times New Roman" panose="02020603050405020304" pitchFamily="18" charset="0"/>
                          <a:cs typeface="Times New Roman" panose="02020603050405020304" pitchFamily="18" charset="0"/>
                        </a:rPr>
                        <a:t>Project Solution </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8211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Lip Reading in the Wild</a:t>
                      </a:r>
                    </a:p>
                  </a:txBody>
                  <a:tcPr/>
                </a:tc>
                <a:tc>
                  <a:txBody>
                    <a:bodyPr/>
                    <a:lstStyle/>
                    <a:p>
                      <a:pPr marL="0" marR="0" algn="l" defTabSz="914400" rtl="0" eaLnBrk="1" latinLnBrk="0" hangingPunct="1">
                        <a:lnSpc>
                          <a:spcPct val="150000"/>
                        </a:lnSpc>
                        <a:spcBef>
                          <a:spcPts val="1200"/>
                        </a:spcBef>
                        <a:spcAft>
                          <a:spcPts val="0"/>
                        </a:spcAft>
                      </a:pPr>
                      <a:r>
                        <a:rPr lang="en-US" sz="1800" kern="1200" dirty="0">
                          <a:solidFill>
                            <a:schemeClr val="dk1"/>
                          </a:solidFill>
                          <a:latin typeface="Times New Roman" panose="02020603050405020304" pitchFamily="18" charset="0"/>
                          <a:ea typeface="+mn-ea"/>
                          <a:cs typeface="Times New Roman" panose="02020603050405020304" pitchFamily="18" charset="0"/>
                        </a:rPr>
                        <a:t>Shortage of suitable datasets.</a:t>
                      </a:r>
                    </a:p>
                  </a:txBody>
                  <a:tcPr marL="68580" marR="68580" marT="0" marB="0" anchor="ctr"/>
                </a:tc>
                <a:tc>
                  <a:txBody>
                    <a:bodyPr/>
                    <a:lstStyle/>
                    <a:p>
                      <a:r>
                        <a:rPr lang="en-US" dirty="0">
                          <a:latin typeface="Times New Roman" panose="02020603050405020304" pitchFamily="18" charset="0"/>
                          <a:cs typeface="Times New Roman" panose="02020603050405020304" pitchFamily="18" charset="0"/>
                        </a:rPr>
                        <a:t>Automated large-scale data collection from TV broadcasts</a:t>
                      </a:r>
                    </a:p>
                  </a:txBody>
                  <a:tcPr/>
                </a:tc>
                <a:extLst>
                  <a:ext uri="{0D108BD9-81ED-4DB2-BD59-A6C34878D82A}">
                    <a16:rowId xmlns:a16="http://schemas.microsoft.com/office/drawing/2014/main" val="10001"/>
                  </a:ext>
                </a:extLst>
              </a:tr>
              <a:tr h="1363627">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solidFill>
                            <a:schemeClr val="tx1"/>
                          </a:solidFill>
                          <a:latin typeface="Times New Roman" panose="02020603050405020304" pitchFamily="18" charset="0"/>
                          <a:cs typeface="Times New Roman" panose="02020603050405020304" pitchFamily="18" charset="0"/>
                        </a:rPr>
                        <a:t>Lipreading using Temporal Convolutional Networks</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current state-of-the-art methodology produces models that do not generalize well to variations on the sequence length</a:t>
                      </a:r>
                    </a:p>
                  </a:txBody>
                  <a:tcPr/>
                </a:tc>
                <a:tc>
                  <a:txBody>
                    <a:bodyPr/>
                    <a:lstStyle/>
                    <a:p>
                      <a:r>
                        <a:rPr lang="en-US" dirty="0">
                          <a:latin typeface="Times New Roman" panose="02020603050405020304" pitchFamily="18" charset="0"/>
                          <a:cs typeface="Times New Roman" panose="02020603050405020304" pitchFamily="18" charset="0"/>
                        </a:rPr>
                        <a:t>We address this issue by proposing a variable-length augmentation</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6566315" cy="725349"/>
          </a:xfrm>
        </p:spPr>
        <p:txBody>
          <a:bodyPr/>
          <a:lstStyle/>
          <a:p>
            <a:r>
              <a:rPr lang="en-US" dirty="0">
                <a:solidFill>
                  <a:schemeClr val="bg1"/>
                </a:solidFill>
                <a:latin typeface="Times New Roman" panose="02020603050405020304" pitchFamily="18" charset="0"/>
                <a:cs typeface="Times New Roman" panose="02020603050405020304" pitchFamily="18" charset="0"/>
              </a:rPr>
              <a:t>Functional Requirements</a:t>
            </a:r>
          </a:p>
        </p:txBody>
      </p:sp>
      <p:sp>
        <p:nvSpPr>
          <p:cNvPr id="3" name="Content Placeholder 2"/>
          <p:cNvSpPr>
            <a:spLocks noGrp="1"/>
          </p:cNvSpPr>
          <p:nvPr>
            <p:ph idx="1"/>
          </p:nvPr>
        </p:nvSpPr>
        <p:spPr>
          <a:xfrm>
            <a:off x="295625" y="1502840"/>
            <a:ext cx="6566315" cy="3511061"/>
          </a:xfrm>
        </p:spPr>
        <p:txBody>
          <a:bodyPr>
            <a:normAutofit/>
          </a:bodyPr>
          <a:lstStyle/>
          <a:p>
            <a:pPr marL="228600" lvl="0" indent="0" defTabSz="914400">
              <a:spcBef>
                <a:spcPts val="50"/>
              </a:spcBef>
              <a:spcAft>
                <a:spcPts val="0"/>
              </a:spcAft>
              <a:buClr>
                <a:schemeClr val="bg1"/>
              </a:buClr>
              <a:buSzPts val="1800"/>
              <a:buNone/>
            </a:pPr>
            <a:endParaRPr lang="en-US" sz="2400" dirty="0">
              <a:solidFill>
                <a:schemeClr val="bg1"/>
              </a:solidFill>
              <a:latin typeface="Times New Roman" panose="02020603050405020304" pitchFamily="18" charset="0"/>
              <a:cs typeface="Times New Roman" panose="02020603050405020304" pitchFamily="18" charset="0"/>
            </a:endParaRPr>
          </a:p>
          <a:p>
            <a:pPr marL="457200" lvl="0" indent="-228600" defTabSz="914400">
              <a:spcBef>
                <a:spcPts val="50"/>
              </a:spcBef>
              <a:spcAft>
                <a:spcPts val="0"/>
              </a:spcAft>
              <a:buClr>
                <a:schemeClr val="bg1"/>
              </a:buClr>
              <a:buSzPts val="18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Video Inserting</a:t>
            </a:r>
          </a:p>
          <a:p>
            <a:pPr marL="457200" lvl="0" indent="-228600" defTabSz="914400">
              <a:spcBef>
                <a:spcPts val="50"/>
              </a:spcBef>
              <a:spcAft>
                <a:spcPts val="0"/>
              </a:spcAft>
              <a:buClr>
                <a:schemeClr val="bg1"/>
              </a:buClr>
              <a:buSzPts val="18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Video to Text</a:t>
            </a:r>
          </a:p>
          <a:p>
            <a:pPr marL="228600" lvl="0" indent="0" defTabSz="914400">
              <a:spcBef>
                <a:spcPts val="50"/>
              </a:spcBef>
              <a:spcAft>
                <a:spcPts val="0"/>
              </a:spcAft>
              <a:buClr>
                <a:schemeClr val="bg1"/>
              </a:buClr>
              <a:buSzPts val="1800"/>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Non-Functional Requirements</a:t>
            </a:r>
          </a:p>
        </p:txBody>
      </p:sp>
      <p:sp>
        <p:nvSpPr>
          <p:cNvPr id="3" name="Content Placeholder 2"/>
          <p:cNvSpPr>
            <a:spLocks noGrp="1"/>
          </p:cNvSpPr>
          <p:nvPr>
            <p:ph idx="1"/>
          </p:nvPr>
        </p:nvSpPr>
        <p:spPr>
          <a:xfrm>
            <a:off x="296260" y="1632380"/>
            <a:ext cx="6566315" cy="3511061"/>
          </a:xfrm>
        </p:spPr>
        <p:txBody>
          <a:bodyPr>
            <a:normAutofit/>
          </a:bodyPr>
          <a:lstStyle/>
          <a:p>
            <a:pPr marL="457200" lvl="0" indent="-228600" defTabSz="914400">
              <a:spcBef>
                <a:spcPts val="50"/>
              </a:spcBef>
              <a:spcAft>
                <a:spcPts val="0"/>
              </a:spcAft>
              <a:buClr>
                <a:schemeClr val="bg1"/>
              </a:buClr>
              <a:buSzPts val="18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language run time environment</a:t>
            </a:r>
          </a:p>
          <a:p>
            <a:pPr marL="457200" lvl="0" indent="-228600" defTabSz="914400">
              <a:spcBef>
                <a:spcPts val="50"/>
              </a:spcBef>
              <a:spcAft>
                <a:spcPts val="0"/>
              </a:spcAft>
              <a:buClr>
                <a:schemeClr val="bg1"/>
              </a:buClr>
              <a:buSzPts val="18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Operating environment performance requirements</a:t>
            </a:r>
          </a:p>
          <a:p>
            <a:pPr marL="457200" lvl="0" indent="-228600" defTabSz="914400">
              <a:spcBef>
                <a:spcPts val="50"/>
              </a:spcBef>
              <a:spcAft>
                <a:spcPts val="0"/>
              </a:spcAft>
              <a:buClr>
                <a:schemeClr val="bg1"/>
              </a:buClr>
              <a:buSzPts val="18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Usability requirements</a:t>
            </a:r>
          </a:p>
          <a:p>
            <a:pPr marL="457200" lvl="0" indent="-228600" defTabSz="914400">
              <a:spcBef>
                <a:spcPts val="50"/>
              </a:spcBef>
              <a:spcAft>
                <a:spcPts val="0"/>
              </a:spcAft>
              <a:buClr>
                <a:schemeClr val="bg1"/>
              </a:buClr>
              <a:buSzPts val="1800"/>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Performance</a:t>
            </a:r>
          </a:p>
          <a:p>
            <a:pPr marL="228600" lvl="0" indent="0" defTabSz="914400">
              <a:spcBef>
                <a:spcPts val="50"/>
              </a:spcBef>
              <a:spcAft>
                <a:spcPts val="0"/>
              </a:spcAft>
              <a:buClr>
                <a:schemeClr val="bg1"/>
              </a:buClr>
              <a:buSzPts val="1800"/>
              <a:buNone/>
            </a:pPr>
            <a:endParaRPr lang="en-US" sz="1800" dirty="0">
              <a:solidFill>
                <a:schemeClr val="bg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DEDB-5B21-3D63-7CA5-D72863DCDC30}"/>
              </a:ext>
            </a:extLst>
          </p:cNvPr>
          <p:cNvSpPr>
            <a:spLocks noGrp="1"/>
          </p:cNvSpPr>
          <p:nvPr>
            <p:ph type="title"/>
          </p:nvPr>
        </p:nvSpPr>
        <p:spPr/>
        <p:txBody>
          <a:bodyPr/>
          <a:lstStyle/>
          <a:p>
            <a:r>
              <a:rPr lang=""/>
              <a:t>Architecture Diagram</a:t>
            </a:r>
          </a:p>
        </p:txBody>
      </p:sp>
      <p:pic>
        <p:nvPicPr>
          <p:cNvPr id="6" name="Content Placeholder 5" descr="Diagram&#10;&#10;Description automatically generated">
            <a:extLst>
              <a:ext uri="{FF2B5EF4-FFF2-40B4-BE49-F238E27FC236}">
                <a16:creationId xmlns:a16="http://schemas.microsoft.com/office/drawing/2014/main" id="{F827F558-0D0E-0EC8-D571-1B9CD3531E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675" y="2320925"/>
            <a:ext cx="6724650" cy="1724025"/>
          </a:xfrm>
          <a:prstGeom prst="rect">
            <a:avLst/>
          </a:prstGeom>
        </p:spPr>
      </p:pic>
    </p:spTree>
    <p:extLst>
      <p:ext uri="{BB962C8B-B14F-4D97-AF65-F5344CB8AC3E}">
        <p14:creationId xmlns:p14="http://schemas.microsoft.com/office/powerpoint/2010/main" val="1781056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CCE2CB-8075-E8A7-FDD6-5F1836004944}"/>
              </a:ext>
            </a:extLst>
          </p:cNvPr>
          <p:cNvSpPr>
            <a:spLocks noGrp="1"/>
          </p:cNvSpPr>
          <p:nvPr>
            <p:ph type="title"/>
          </p:nvPr>
        </p:nvSpPr>
        <p:spPr>
          <a:xfrm>
            <a:off x="296260" y="281175"/>
            <a:ext cx="6566315" cy="1274515"/>
          </a:xfrm>
        </p:spPr>
        <p:txBody>
          <a:bodyPr>
            <a:normAutofit/>
          </a:bodyPr>
          <a:lstStyle/>
          <a:p>
            <a:r>
              <a:rPr lang="en-IN" kern="0" dirty="0">
                <a:solidFill>
                  <a:schemeClr val="bg1"/>
                </a:solidFill>
                <a:effectLst/>
                <a:latin typeface="Times New Roman" panose="02020603050405020304" pitchFamily="18" charset="0"/>
                <a:cs typeface="Times New Roman" panose="02020603050405020304" pitchFamily="18" charset="0"/>
              </a:rPr>
              <a:t>Scope</a:t>
            </a:r>
            <a:endParaRPr lang="en-US" sz="3600" dirty="0">
              <a:solidFill>
                <a:schemeClr val="bg1"/>
              </a:solidFill>
              <a:effectLst/>
            </a:endParaRPr>
          </a:p>
        </p:txBody>
      </p:sp>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
        <p:nvSpPr>
          <p:cNvPr id="7" name="Text Placeholder 6">
            <a:extLst>
              <a:ext uri="{FF2B5EF4-FFF2-40B4-BE49-F238E27FC236}">
                <a16:creationId xmlns:a16="http://schemas.microsoft.com/office/drawing/2014/main" id="{A4674824-6DF9-EB10-6485-3F29E7E08E43}"/>
              </a:ext>
            </a:extLst>
          </p:cNvPr>
          <p:cNvSpPr>
            <a:spLocks noGrp="1"/>
          </p:cNvSpPr>
          <p:nvPr>
            <p:ph type="body" sz="half" idx="4294967295"/>
          </p:nvPr>
        </p:nvSpPr>
        <p:spPr>
          <a:xfrm>
            <a:off x="296260" y="1655520"/>
            <a:ext cx="6719020" cy="2181225"/>
          </a:xfrm>
        </p:spPr>
        <p:txBody>
          <a:bodyPr/>
          <a:lstStyle/>
          <a:p>
            <a:pPr marL="285750" lvl="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People can communicate effectively in the noisy environment.</a:t>
            </a:r>
          </a:p>
          <a:p>
            <a:pPr marL="285750" lvl="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Who can interpret messages can use this efficiently.</a:t>
            </a:r>
          </a:p>
          <a:p>
            <a:pPr marL="285750" lvl="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Best to use as a search option in other apps.</a:t>
            </a:r>
          </a:p>
          <a:p>
            <a:pPr marL="285750" lvl="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Faulty people have a big go at it.</a:t>
            </a:r>
          </a:p>
          <a:p>
            <a:pPr marL="285750" lvl="0" indent="-285750">
              <a:buFont typeface="Arial" panose="020B0604020202020204" pitchFamily="34" charset="0"/>
              <a:buChar char="•"/>
            </a:pPr>
            <a:r>
              <a:rPr lang="en-US" sz="1800" dirty="0">
                <a:solidFill>
                  <a:schemeClr val="bg1"/>
                </a:solidFill>
                <a:effectLst/>
                <a:latin typeface="Times New Roman" panose="02020603050405020304" pitchFamily="18" charset="0"/>
                <a:ea typeface="Times New Roman" panose="02020603050405020304" pitchFamily="18" charset="0"/>
              </a:rPr>
              <a:t>Will be good at video calls conference.</a:t>
            </a:r>
          </a:p>
          <a:p>
            <a:endParaRPr la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2A2DC4-0DE1-4995-FFB9-32CF99862BFC}"/>
              </a:ext>
            </a:extLst>
          </p:cNvPr>
          <p:cNvSpPr>
            <a:spLocks noGrp="1"/>
          </p:cNvSpPr>
          <p:nvPr>
            <p:ph type="title"/>
          </p:nvPr>
        </p:nvSpPr>
        <p:spPr>
          <a:xfrm>
            <a:off x="143555" y="739290"/>
            <a:ext cx="6566315" cy="725349"/>
          </a:xfrm>
        </p:spPr>
        <p:txBody>
          <a:bodyPr/>
          <a:lstStyle/>
          <a:p>
            <a:r>
              <a:rPr lang="en-US" dirty="0">
                <a:latin typeface="Times New Roman" panose="02020603050405020304" pitchFamily="18" charset="0"/>
                <a:cs typeface="Times New Roman" panose="02020603050405020304" pitchFamily="18" charset="0"/>
              </a:rPr>
              <a:t>Future Work</a:t>
            </a:r>
          </a:p>
        </p:txBody>
      </p:sp>
      <p:sp>
        <p:nvSpPr>
          <p:cNvPr id="5" name="Content Placeholder 2">
            <a:extLst>
              <a:ext uri="{FF2B5EF4-FFF2-40B4-BE49-F238E27FC236}">
                <a16:creationId xmlns:a16="http://schemas.microsoft.com/office/drawing/2014/main" id="{44C3B176-5EA9-ED8B-1613-10397CDB5C65}"/>
              </a:ext>
            </a:extLst>
          </p:cNvPr>
          <p:cNvSpPr>
            <a:spLocks noGrp="1"/>
          </p:cNvSpPr>
          <p:nvPr>
            <p:ph idx="1"/>
          </p:nvPr>
        </p:nvSpPr>
        <p:spPr>
          <a:xfrm>
            <a:off x="143554" y="1502815"/>
            <a:ext cx="6566315" cy="3283513"/>
          </a:xfrm>
        </p:spPr>
        <p:txBody>
          <a:bodyPr/>
          <a:lstStyle/>
          <a:p>
            <a:r>
              <a:rPr lang="en-US" sz="1800" dirty="0">
                <a:effectLst/>
                <a:latin typeface="Calibri" panose="020F0502020204030204" pitchFamily="34" charset="0"/>
                <a:ea typeface="SimSun" panose="02010600030101010101" pitchFamily="2" charset="-122"/>
                <a:cs typeface="Arial" panose="020B0604020202020204" pitchFamily="34" charset="0"/>
              </a:rPr>
              <a:t>Now this system can only predict through lips movement but in future this will be able to predict through sign languages to compensate the confusion that occurs through lips movement alone. </a:t>
            </a:r>
          </a:p>
          <a:p>
            <a:r>
              <a:rPr lang="en-US" sz="1800" dirty="0">
                <a:effectLst/>
                <a:latin typeface="Times New Roman" panose="02020603050405020304" pitchFamily="18" charset="0"/>
                <a:ea typeface="SimSun" panose="02010600030101010101" pitchFamily="2" charset="-122"/>
              </a:rPr>
              <a:t>In future we will focus on adding more words in our vocabulary to help diversify speech.</a:t>
            </a:r>
          </a:p>
          <a:p>
            <a:r>
              <a:rPr lang="en-US" sz="1800" dirty="0">
                <a:effectLst/>
                <a:latin typeface="Calibri" panose="020F0502020204030204" pitchFamily="34" charset="0"/>
                <a:ea typeface="SimSun" panose="02010600030101010101" pitchFamily="2" charset="-122"/>
                <a:cs typeface="Arial" panose="020B0604020202020204" pitchFamily="34" charset="0"/>
              </a:rPr>
              <a:t>Now the greater limitation in our system is that it can only predict lip movement in only single face pose but in future through heavy deal of pre-processing prediction can be possible in every face side </a:t>
            </a:r>
            <a:endParaRPr lang="en-PK"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8735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586585"/>
            <a:ext cx="6566315" cy="725349"/>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296260" y="1197405"/>
            <a:ext cx="6566315" cy="3283513"/>
          </a:xfrm>
        </p:spPr>
        <p:txBody>
          <a:bodyPr/>
          <a:lstStyle/>
          <a:p>
            <a:pPr marL="0" indent="0">
              <a:buNone/>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just">
              <a:buNone/>
            </a:pPr>
            <a:r>
              <a:rPr lang="en-US" sz="1800" dirty="0">
                <a:effectLst/>
                <a:latin typeface="Times New Roman" panose="02020603050405020304" pitchFamily="18" charset="0"/>
                <a:ea typeface="Calibri" panose="020F0502020204030204" pitchFamily="34" charset="0"/>
                <a:cs typeface="Arial" panose="020B0604020202020204" pitchFamily="34" charset="0"/>
              </a:rPr>
              <a:t>In conclusion, the problem facing people regarding hearing and speaking are numerous and with the current waves of public awareness, we utilize our research and learning in providing them a platform for reducing communication gaps. In beginning we start with 10 words and 100 sentences afterward we increase it and at the end there are almost 2 </a:t>
            </a:r>
            <a:r>
              <a:rPr lang="en-US" sz="1800" dirty="0">
                <a:latin typeface="Times New Roman" panose="02020603050405020304" pitchFamily="18" charset="0"/>
                <a:ea typeface="Calibri" panose="020F0502020204030204" pitchFamily="34" charset="0"/>
                <a:cs typeface="Arial" panose="020B0604020202020204" pitchFamily="34" charset="0"/>
              </a:rPr>
              <a:t>thousands</a:t>
            </a:r>
            <a:r>
              <a:rPr lang="en-US" sz="1800" dirty="0">
                <a:effectLst/>
                <a:latin typeface="Times New Roman" panose="02020603050405020304" pitchFamily="18" charset="0"/>
                <a:ea typeface="Calibri" panose="020F0502020204030204" pitchFamily="34" charset="0"/>
                <a:cs typeface="Arial" panose="020B0604020202020204" pitchFamily="34" charset="0"/>
              </a:rPr>
              <a:t> words which user can utter by using our vocab and can get their results with higher </a:t>
            </a:r>
            <a:r>
              <a:rPr lang="" sz="1800" dirty="0">
                <a:effectLst/>
                <a:latin typeface="Times New Roman" panose="02020603050405020304" pitchFamily="18" charset="0"/>
                <a:ea typeface="Calibri" panose="020F0502020204030204" pitchFamily="34" charset="0"/>
                <a:cs typeface="Arial" panose="020B0604020202020204" pitchFamily="34" charset="0"/>
              </a:rPr>
              <a:t>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5"/>
          </a:xfrm>
        </p:spPr>
        <p:txBody>
          <a:bodyPr>
            <a:normAutofit/>
          </a:bodyPr>
          <a:lstStyle/>
          <a:p>
            <a:r>
              <a:rPr lang="en-IN" sz="3600" b="1" kern="0" dirty="0">
                <a:solidFill>
                  <a:schemeClr val="bg1"/>
                </a:solidFill>
                <a:effectLst/>
                <a:latin typeface="Times New Roman" panose="02020603050405020304" pitchFamily="18" charset="0"/>
                <a:cs typeface="Times New Roman" panose="02020603050405020304" pitchFamily="18" charset="0"/>
              </a:rPr>
              <a:t>Group</a:t>
            </a:r>
            <a:r>
              <a:rPr lang="en-IN" sz="3600" b="1" kern="0" dirty="0">
                <a:solidFill>
                  <a:schemeClr val="bg1"/>
                </a:solidFill>
                <a:latin typeface="Times New Roman" panose="02020603050405020304" pitchFamily="18" charset="0"/>
                <a:cs typeface="Times New Roman" panose="02020603050405020304" pitchFamily="18" charset="0"/>
              </a:rPr>
              <a:t> Member</a:t>
            </a:r>
            <a:endParaRPr lang="en-US" dirty="0">
              <a:solidFill>
                <a:schemeClr val="bg1"/>
              </a:solidFill>
            </a:endParaRPr>
          </a:p>
        </p:txBody>
      </p:sp>
      <p:sp>
        <p:nvSpPr>
          <p:cNvPr id="3" name="Content Placeholder 2"/>
          <p:cNvSpPr>
            <a:spLocks noGrp="1"/>
          </p:cNvSpPr>
          <p:nvPr>
            <p:ph idx="1"/>
          </p:nvPr>
        </p:nvSpPr>
        <p:spPr>
          <a:xfrm>
            <a:off x="907080" y="2419045"/>
            <a:ext cx="2748690" cy="1527050"/>
          </a:xfrm>
        </p:spPr>
        <p:txBody>
          <a:bodyPr>
            <a:normAutofit/>
          </a:bodyPr>
          <a:lstStyle/>
          <a:p>
            <a:pPr marL="0" indent="0">
              <a:buNone/>
            </a:pPr>
            <a:r>
              <a:rPr lang="en-US" altLang="en-IN" sz="2800" b="1" dirty="0">
                <a:latin typeface="Times New Roman" panose="02020603050405020304" pitchFamily="18" charset="0"/>
                <a:cs typeface="Times New Roman" panose="02020603050405020304" pitchFamily="18" charset="0"/>
              </a:rPr>
              <a:t>Ahmad Raza</a:t>
            </a:r>
            <a:r>
              <a:rPr lang="en-IN" sz="2800" b="1"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FA18-BCS-</a:t>
            </a:r>
            <a:r>
              <a:rPr lang="en-US" altLang="en-IN" sz="2800" dirty="0">
                <a:latin typeface="Times New Roman" panose="02020603050405020304" pitchFamily="18" charset="0"/>
                <a:cs typeface="Times New Roman" panose="02020603050405020304" pitchFamily="18" charset="0"/>
              </a:rPr>
              <a:t>005</a:t>
            </a:r>
            <a:endParaRPr lang="en-IN"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Content Placeholder 2"/>
          <p:cNvSpPr txBox="1"/>
          <p:nvPr/>
        </p:nvSpPr>
        <p:spPr>
          <a:xfrm>
            <a:off x="3503245" y="2418410"/>
            <a:ext cx="2442365" cy="1221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en-IN" b="1" dirty="0">
                <a:latin typeface="Times New Roman" panose="02020603050405020304" pitchFamily="18" charset="0"/>
                <a:cs typeface="Times New Roman" panose="02020603050405020304" pitchFamily="18" charset="0"/>
              </a:rPr>
              <a:t>Kainat Iqbal</a:t>
            </a:r>
            <a:endParaRPr lang="en-IN"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FA18-BCS-</a:t>
            </a:r>
            <a:r>
              <a:rPr lang="en-US" altLang="en-IN" dirty="0">
                <a:latin typeface="Times New Roman" panose="02020603050405020304" pitchFamily="18" charset="0"/>
                <a:cs typeface="Times New Roman" panose="02020603050405020304" pitchFamily="18" charset="0"/>
              </a:rPr>
              <a:t>021</a:t>
            </a: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5" name="Content Placeholder 2"/>
          <p:cNvSpPr txBox="1"/>
          <p:nvPr/>
        </p:nvSpPr>
        <p:spPr>
          <a:xfrm>
            <a:off x="6099125" y="2419045"/>
            <a:ext cx="2442365" cy="1221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en-IN" b="1" dirty="0">
                <a:latin typeface="Times New Roman" panose="02020603050405020304" pitchFamily="18" charset="0"/>
                <a:cs typeface="Times New Roman" panose="02020603050405020304" pitchFamily="18" charset="0"/>
              </a:rPr>
              <a:t>Usama</a:t>
            </a:r>
            <a:endParaRPr lang="en-IN"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dirty="0">
                <a:latin typeface="Times New Roman" panose="02020603050405020304" pitchFamily="18" charset="0"/>
                <a:cs typeface="Times New Roman" panose="02020603050405020304" pitchFamily="18" charset="0"/>
              </a:rPr>
              <a:t>FA18-BCS-</a:t>
            </a:r>
            <a:r>
              <a:rPr lang="en-US" altLang="en-IN" dirty="0">
                <a:latin typeface="Times New Roman" panose="02020603050405020304" pitchFamily="18" charset="0"/>
                <a:cs typeface="Times New Roman" panose="02020603050405020304" pitchFamily="18" charset="0"/>
              </a:rPr>
              <a:t>048</a:t>
            </a: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1044700"/>
            <a:ext cx="6566315" cy="725349"/>
          </a:xfrm>
        </p:spPr>
        <p:txBody>
          <a:bodyPr>
            <a:normAutofit/>
          </a:bodyPr>
          <a:lstStyle/>
          <a:p>
            <a:pPr>
              <a:spcBef>
                <a:spcPct val="20000"/>
              </a:spcBef>
            </a:pPr>
            <a:r>
              <a:rPr lang="en-US" b="1" dirty="0">
                <a:solidFill>
                  <a:schemeClr val="accent5">
                    <a:lumMod val="40000"/>
                    <a:lumOff val="60000"/>
                  </a:schemeClr>
                </a:solidFill>
                <a:latin typeface="Times New Roman" panose="02020603050405020304" pitchFamily="18" charset="0"/>
                <a:ea typeface="+mn-ea"/>
                <a:cs typeface="Times New Roman" panose="02020603050405020304" pitchFamily="18" charset="0"/>
              </a:rPr>
              <a:t>Supervised by</a:t>
            </a:r>
          </a:p>
        </p:txBody>
      </p:sp>
      <p:sp>
        <p:nvSpPr>
          <p:cNvPr id="7" name="Content Placeholder 4"/>
          <p:cNvSpPr txBox="1"/>
          <p:nvPr/>
        </p:nvSpPr>
        <p:spPr>
          <a:xfrm>
            <a:off x="2434130" y="2209075"/>
            <a:ext cx="6108201" cy="72534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accent5">
                    <a:lumMod val="40000"/>
                    <a:lumOff val="6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5">
                    <a:lumMod val="40000"/>
                    <a:lumOff val="6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5">
                    <a:lumMod val="40000"/>
                    <a:lumOff val="6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5">
                    <a:lumMod val="40000"/>
                    <a:lumOff val="6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5">
                    <a:lumMod val="40000"/>
                    <a:lumOff val="6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IN" sz="2400" dirty="0">
                <a:solidFill>
                  <a:schemeClr val="bg1"/>
                </a:solidFill>
                <a:latin typeface="Times New Roman" panose="02020603050405020304" pitchFamily="18" charset="0"/>
                <a:cs typeface="Times New Roman" panose="02020603050405020304" pitchFamily="18" charset="0"/>
              </a:rPr>
              <a:t>DR M. </a:t>
            </a:r>
            <a:r>
              <a:rPr lang="en-US" altLang="en-IN" sz="2400" dirty="0">
                <a:solidFill>
                  <a:schemeClr val="bg1"/>
                </a:solidFill>
                <a:latin typeface="Times New Roman" panose="02020603050405020304" pitchFamily="18" charset="0"/>
                <a:cs typeface="Times New Roman" panose="02020603050405020304" pitchFamily="18" charset="0"/>
              </a:rPr>
              <a:t>Azhar</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latin typeface="Times New Roman" panose="02020603050405020304" pitchFamily="18" charset="0"/>
                <a:cs typeface="Times New Roman" panose="02020603050405020304" pitchFamily="18" charset="0"/>
              </a:rPr>
              <a:t>Table</a:t>
            </a:r>
            <a:r>
              <a:rPr lang="en-US" b="1" dirty="0">
                <a:solidFill>
                  <a:schemeClr val="bg1"/>
                </a:solidFill>
                <a:latin typeface="Times New Roman" panose="02020603050405020304" pitchFamily="18" charset="0"/>
                <a:cs typeface="Times New Roman" panose="02020603050405020304" pitchFamily="18" charset="0"/>
              </a:rPr>
              <a:t> Of Content</a:t>
            </a:r>
            <a:endParaRPr lang="en-US" b="1" dirty="0"/>
          </a:p>
        </p:txBody>
      </p:sp>
      <p:sp>
        <p:nvSpPr>
          <p:cNvPr id="3" name="Content Placeholder 2"/>
          <p:cNvSpPr>
            <a:spLocks noGrp="1"/>
          </p:cNvSpPr>
          <p:nvPr>
            <p:ph idx="1"/>
          </p:nvPr>
        </p:nvSpPr>
        <p:spPr>
          <a:xfrm>
            <a:off x="143555" y="1350110"/>
            <a:ext cx="8246070" cy="3359510"/>
          </a:xfrm>
        </p:spPr>
        <p:txBody>
          <a:bodyPr>
            <a:normAutofit fontScale="92500" lnSpcReduction="10000"/>
          </a:bodyPr>
          <a:lstStyle/>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Introduction</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Problem Statement</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Solution</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Scope</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Hper Parameters</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Algorithm</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Process Flow</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Functional Requirements</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Non-Functional Requirements</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Tools and Technologies</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Architecture</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Future Work</a:t>
            </a:r>
          </a:p>
          <a:p>
            <a:pPr marL="685800" lvl="0" indent="-457200" defTabSz="914400">
              <a:spcBef>
                <a:spcPts val="50"/>
              </a:spcBef>
              <a:spcAft>
                <a:spcPts val="0"/>
              </a:spcAft>
              <a:buSzPts val="1800"/>
            </a:pPr>
            <a:r>
              <a:rPr lang="en-US" sz="1800" dirty="0">
                <a:solidFill>
                  <a:schemeClr val="tx1"/>
                </a:solidFill>
                <a:latin typeface="Times New Roman" panose="02020603050405020304" pitchFamily="18" charset="0"/>
                <a:cs typeface="Times New Roman" panose="02020603050405020304" pitchFamily="18" charset="0"/>
              </a:rPr>
              <a:t>Conclusion</a:t>
            </a:r>
          </a:p>
          <a:p>
            <a:pPr marL="685800" lvl="0" indent="-457200" defTabSz="914400">
              <a:spcBef>
                <a:spcPts val="50"/>
              </a:spcBef>
              <a:spcAft>
                <a:spcPts val="0"/>
              </a:spcAft>
              <a:buSzPts val="1800"/>
            </a:pPr>
            <a:endParaRPr lang="en-US" sz="1800" dirty="0">
              <a:solidFill>
                <a:schemeClr val="tx1"/>
              </a:solidFill>
              <a:latin typeface="Times New Roman" panose="02020603050405020304" pitchFamily="18" charset="0"/>
              <a:cs typeface="Times New Roman" panose="02020603050405020304" pitchFamily="18" charset="0"/>
            </a:endParaRPr>
          </a:p>
          <a:p>
            <a:pPr marL="228600" lvl="0" indent="0" defTabSz="914400">
              <a:spcBef>
                <a:spcPts val="50"/>
              </a:spcBef>
              <a:spcAft>
                <a:spcPts val="50"/>
              </a:spcAft>
              <a:buSzPts val="1800"/>
              <a:buNone/>
            </a:pP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bg1"/>
                </a:solidFill>
                <a:effectLst/>
                <a:latin typeface="Times New Roman" panose="02020603050405020304" pitchFamily="18" charset="0"/>
                <a:cs typeface="Times New Roman" panose="02020603050405020304" pitchFamily="18" charset="0"/>
              </a:rPr>
              <a:t>Introduction</a:t>
            </a:r>
            <a:endParaRPr lang="en-US" b="1"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799" y="1197405"/>
            <a:ext cx="7107235" cy="3483506"/>
          </a:xfrm>
        </p:spPr>
        <p:txBody>
          <a:bodyPr>
            <a:noAutofit/>
          </a:bodyPr>
          <a:lstStyle/>
          <a:p>
            <a:pPr algn="just">
              <a:lnSpc>
                <a:spcPct val="107000"/>
              </a:lnSpc>
              <a:spcBef>
                <a:spcPts val="0"/>
              </a:spcBef>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Lip reading is a technique which is used to understand words or speech by visual interpretation of face, mouth, and lip movement without the involvement of audio. </a:t>
            </a:r>
          </a:p>
          <a:p>
            <a:pPr algn="just">
              <a:lnSpc>
                <a:spcPct val="107000"/>
              </a:lnSpc>
              <a:spcBef>
                <a:spcPts val="0"/>
              </a:spcBef>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helpful for the people who are unable to hear we have many problems in sending and receiving messages. </a:t>
            </a:r>
          </a:p>
          <a:p>
            <a:pPr algn="just">
              <a:lnSpc>
                <a:spcPct val="107000"/>
              </a:lnSpc>
              <a:spcBef>
                <a:spcPts val="0"/>
              </a:spcBef>
              <a:buFont typeface="Symbol" panose="05050102010706020507" pitchFamily="18" charset="2"/>
              <a:buChar char=""/>
            </a:pP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Lipreading also known as visual language recognition, is a way of visually interpreting the lip </a:t>
            </a:r>
          </a:p>
          <a:p>
            <a:pPr algn="just">
              <a:lnSpc>
                <a:spcPct val="107000"/>
              </a:lnSpc>
              <a:spcBef>
                <a:spcPts val="0"/>
              </a:spcBef>
              <a:buFont typeface="Symbol" panose="05050102010706020507" pitchFamily="18" charset="2"/>
              <a:buChar char=""/>
            </a:pPr>
            <a:r>
              <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a:t>
            </a:r>
            <a:r>
              <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ovement of lips by looking at their faces to recognize what is being said.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kern="0" dirty="0">
                <a:solidFill>
                  <a:schemeClr val="bg1"/>
                </a:solidFill>
                <a:effectLst/>
                <a:latin typeface="Times New Roman" panose="02020603050405020304" pitchFamily="18" charset="0"/>
                <a:cs typeface="Times New Roman" panose="02020603050405020304" pitchFamily="18" charset="0"/>
              </a:rPr>
              <a:t>Problem Statement</a:t>
            </a:r>
            <a:endParaRPr lang="en-US" dirty="0">
              <a:solidFill>
                <a:schemeClr val="bg1"/>
              </a:solidFill>
              <a:effectLst/>
            </a:endParaRPr>
          </a:p>
        </p:txBody>
      </p:sp>
      <p:sp>
        <p:nvSpPr>
          <p:cNvPr id="3" name="Content Placeholder 2"/>
          <p:cNvSpPr>
            <a:spLocks noGrp="1"/>
          </p:cNvSpPr>
          <p:nvPr>
            <p:ph idx="1"/>
          </p:nvPr>
        </p:nvSpPr>
        <p:spPr>
          <a:xfrm>
            <a:off x="143555" y="1351264"/>
            <a:ext cx="6566315" cy="3511061"/>
          </a:xfrm>
        </p:spPr>
        <p:txBody>
          <a:bodyPr>
            <a:normAutofit/>
          </a:bodyPr>
          <a:lstStyle/>
          <a:p>
            <a:pPr algn="just"/>
            <a:r>
              <a:rPr lang="en-IN" sz="1800" dirty="0">
                <a:solidFill>
                  <a:schemeClr val="bg1"/>
                </a:solidFill>
                <a:latin typeface="Times New Roman" panose="02020603050405020304" pitchFamily="18" charset="0"/>
                <a:cs typeface="Times New Roman" panose="02020603050405020304" pitchFamily="18" charset="0"/>
              </a:rPr>
              <a:t>First problem is to communicate in noisy areas. Like in factory areas the workers cannot convey their visual messages </a:t>
            </a:r>
            <a:r>
              <a:rPr lang="en-US" altLang="en-IN" sz="1800" dirty="0">
                <a:solidFill>
                  <a:schemeClr val="bg1"/>
                </a:solidFill>
                <a:latin typeface="Times New Roman" panose="02020603050405020304" pitchFamily="18" charset="0"/>
                <a:cs typeface="Times New Roman" panose="02020603050405020304" pitchFamily="18" charset="0"/>
              </a:rPr>
              <a:t>.</a:t>
            </a:r>
            <a:endParaRPr lang="en-IN" sz="1800" dirty="0">
              <a:solidFill>
                <a:schemeClr val="bg1"/>
              </a:solidFill>
              <a:latin typeface="Times New Roman" panose="02020603050405020304" pitchFamily="18" charset="0"/>
              <a:cs typeface="Times New Roman" panose="02020603050405020304" pitchFamily="18" charset="0"/>
            </a:endParaRPr>
          </a:p>
          <a:p>
            <a:pPr algn="just"/>
            <a:r>
              <a:rPr lang="en-IN" sz="1800" dirty="0">
                <a:solidFill>
                  <a:schemeClr val="bg1"/>
                </a:solidFill>
                <a:latin typeface="Times New Roman" panose="02020603050405020304" pitchFamily="18" charset="0"/>
                <a:cs typeface="Times New Roman" panose="02020603050405020304" pitchFamily="18" charset="0"/>
              </a:rPr>
              <a:t>The important issue is that a person lost voice accidently. </a:t>
            </a:r>
          </a:p>
          <a:p>
            <a:pPr algn="just"/>
            <a:r>
              <a:rPr lang="en-IN" sz="1800" dirty="0">
                <a:solidFill>
                  <a:schemeClr val="bg1"/>
                </a:solidFill>
                <a:latin typeface="Times New Roman" panose="02020603050405020304" pitchFamily="18" charset="0"/>
                <a:cs typeface="Times New Roman" panose="02020603050405020304" pitchFamily="18" charset="0"/>
              </a:rPr>
              <a:t>During the video conferencing call, or any online meeting due to weak internet signals voice often drops. The result is judged based on accuracy.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566315" cy="725349"/>
          </a:xfrm>
        </p:spPr>
        <p:txBody>
          <a:bodyPr/>
          <a:lstStyle/>
          <a:p>
            <a:r>
              <a:rPr lang="en-US" sz="3600" b="1" kern="1200" dirty="0">
                <a:solidFill>
                  <a:schemeClr val="bg1"/>
                </a:solidFill>
                <a:effectLst/>
                <a:latin typeface="Times New Roman" panose="02020603050405020304" pitchFamily="18" charset="0"/>
                <a:cs typeface="Times New Roman" panose="02020603050405020304" pitchFamily="18" charset="0"/>
              </a:rPr>
              <a:t>Solution</a:t>
            </a:r>
            <a:endParaRPr lang="en-US" b="1" dirty="0">
              <a:solidFill>
                <a:schemeClr val="bg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55" y="1350110"/>
            <a:ext cx="6566315" cy="3970330"/>
          </a:xfrm>
        </p:spPr>
        <p:txBody>
          <a:bodyPr>
            <a:normAutofit/>
          </a:bodyPr>
          <a:lstStyle/>
          <a:p>
            <a:pPr algn="just">
              <a:lnSpc>
                <a:spcPct val="115000"/>
              </a:lnSpc>
            </a:pPr>
            <a:r>
              <a:rPr lang="en-US" sz="1600" dirty="0">
                <a:solidFill>
                  <a:schemeClr val="bg1"/>
                </a:solidFill>
                <a:effectLst/>
                <a:latin typeface="Times New Roman" panose="02020603050405020304" pitchFamily="18" charset="0"/>
                <a:ea typeface="Times New Roman" panose="02020603050405020304" pitchFamily="18" charset="0"/>
              </a:rPr>
              <a:t>The system provides the facility of better communication </a:t>
            </a:r>
            <a:r>
              <a:rPr lang="en-US" sz="1600" dirty="0">
                <a:solidFill>
                  <a:schemeClr val="bg1"/>
                </a:solidFill>
                <a:latin typeface="Times New Roman" panose="02020603050405020304" pitchFamily="18" charset="0"/>
                <a:ea typeface="Times New Roman" panose="02020603050405020304" pitchFamily="18" charset="0"/>
              </a:rPr>
              <a:t>for faulty persons.</a:t>
            </a:r>
            <a:endParaRPr lang="en-US" sz="1600" dirty="0">
              <a:solidFill>
                <a:schemeClr val="bg1"/>
              </a:solidFill>
              <a:effectLst/>
              <a:latin typeface="Times New Roman" panose="02020603050405020304" pitchFamily="18" charset="0"/>
              <a:ea typeface="Times New Roman" panose="02020603050405020304" pitchFamily="18" charset="0"/>
            </a:endParaRPr>
          </a:p>
          <a:p>
            <a:pPr algn="just">
              <a:lnSpc>
                <a:spcPct val="115000"/>
              </a:lnSpc>
            </a:pPr>
            <a:r>
              <a:rPr lang="en-US" sz="1600" dirty="0">
                <a:solidFill>
                  <a:schemeClr val="bg1"/>
                </a:solidFill>
                <a:effectLst/>
                <a:latin typeface="Times New Roman" panose="02020603050405020304" pitchFamily="18" charset="0"/>
                <a:ea typeface="Times New Roman" panose="02020603050405020304" pitchFamily="18" charset="0"/>
              </a:rPr>
              <a:t>Communication is better by reading the text generated by the recognition of lip movement. </a:t>
            </a:r>
          </a:p>
          <a:p>
            <a:pPr algn="just">
              <a:lnSpc>
                <a:spcPct val="115000"/>
              </a:lnSpc>
            </a:pPr>
            <a:r>
              <a:rPr lang="en-US" sz="1600" dirty="0">
                <a:solidFill>
                  <a:schemeClr val="bg1"/>
                </a:solidFill>
                <a:effectLst/>
                <a:latin typeface="Times New Roman" panose="02020603050405020304" pitchFamily="18" charset="0"/>
                <a:ea typeface="Times New Roman" panose="02020603050405020304" pitchFamily="18" charset="0"/>
              </a:rPr>
              <a:t>By lip movement an individual interprets what the organizer is trying to said. </a:t>
            </a:r>
          </a:p>
          <a:p>
            <a:pPr algn="just">
              <a:lnSpc>
                <a:spcPct val="115000"/>
              </a:lnSpc>
            </a:pPr>
            <a:r>
              <a:rPr lang="en-US" sz="1600" dirty="0">
                <a:solidFill>
                  <a:schemeClr val="bg1"/>
                </a:solidFill>
                <a:effectLst/>
                <a:latin typeface="Times New Roman" panose="02020603050405020304" pitchFamily="18" charset="0"/>
                <a:ea typeface="Times New Roman" panose="02020603050405020304" pitchFamily="18" charset="0"/>
              </a:rPr>
              <a:t>It scan the lips from the camera sensor and generate visual features into the text.</a:t>
            </a:r>
          </a:p>
          <a:p>
            <a:pPr algn="just">
              <a:lnSpc>
                <a:spcPct val="115000"/>
              </a:lnSpc>
            </a:pPr>
            <a:r>
              <a:rPr lang="en-US" sz="1600" dirty="0">
                <a:solidFill>
                  <a:schemeClr val="bg1"/>
                </a:solidFill>
                <a:effectLst/>
                <a:latin typeface="Times New Roman" panose="02020603050405020304" pitchFamily="18" charset="0"/>
                <a:ea typeface="Times New Roman" panose="02020603050405020304" pitchFamily="18" charset="0"/>
              </a:rPr>
              <a:t>This will improve the transmission of the voice and important visual messages. </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Parameters</a:t>
            </a:r>
          </a:p>
        </p:txBody>
      </p:sp>
      <p:sp>
        <p:nvSpPr>
          <p:cNvPr id="3" name="Content Placeholder 2"/>
          <p:cNvSpPr>
            <a:spLocks noGrp="1"/>
          </p:cNvSpPr>
          <p:nvPr>
            <p:ph idx="1"/>
          </p:nvPr>
        </p:nvSpPr>
        <p:spPr>
          <a:xfrm>
            <a:off x="448966" y="1350110"/>
            <a:ext cx="8246070" cy="3512215"/>
          </a:xfrm>
        </p:spPr>
        <p:txBody>
          <a:bodyPr>
            <a:normAutofit fontScale="25000" lnSpcReduction="20000"/>
          </a:bodyPr>
          <a:lstStyle/>
          <a:p>
            <a:pPr algn="l">
              <a:lnSpc>
                <a:spcPct val="200000"/>
              </a:lnSpc>
            </a:pPr>
            <a:r>
              <a:rPr lang="en-US" sz="4200" b="1" dirty="0">
                <a:sym typeface="+mn-ea"/>
              </a:rPr>
              <a:t>   # 1st parameter - run_name</a:t>
            </a:r>
            <a:endParaRPr lang="en-US" sz="4200" b="1" dirty="0"/>
          </a:p>
          <a:p>
            <a:pPr algn="l">
              <a:lnSpc>
                <a:spcPct val="200000"/>
              </a:lnSpc>
            </a:pPr>
            <a:r>
              <a:rPr lang="en-US" sz="4200" b="1" dirty="0">
                <a:sym typeface="+mn-ea"/>
              </a:rPr>
              <a:t>    # 2nd parameter - start_epoch</a:t>
            </a:r>
            <a:endParaRPr lang="en-US" sz="4200" b="1" dirty="0"/>
          </a:p>
          <a:p>
            <a:pPr algn="l">
              <a:lnSpc>
                <a:spcPct val="200000"/>
              </a:lnSpc>
            </a:pPr>
            <a:r>
              <a:rPr lang="en-US" sz="4200" b="1" dirty="0">
                <a:sym typeface="+mn-ea"/>
              </a:rPr>
              <a:t>    # 3rd parameter - stop_epoch</a:t>
            </a:r>
            <a:endParaRPr lang="en-US" sz="4200" b="1" dirty="0"/>
          </a:p>
          <a:p>
            <a:pPr algn="l">
              <a:lnSpc>
                <a:spcPct val="200000"/>
              </a:lnSpc>
            </a:pPr>
            <a:r>
              <a:rPr lang="en-US" sz="4200" b="1" dirty="0">
                <a:sym typeface="+mn-ea"/>
              </a:rPr>
              <a:t>    # 4th parameter - img_c (num of channel)</a:t>
            </a:r>
            <a:endParaRPr lang="en-US" sz="4200" b="1" dirty="0"/>
          </a:p>
          <a:p>
            <a:pPr algn="l">
              <a:lnSpc>
                <a:spcPct val="200000"/>
              </a:lnSpc>
            </a:pPr>
            <a:r>
              <a:rPr lang="en-US" sz="4200" b="1" dirty="0">
                <a:sym typeface="+mn-ea"/>
              </a:rPr>
              <a:t>    # 5th parameter - img_w</a:t>
            </a:r>
            <a:endParaRPr lang="en-US" sz="4200" b="1" dirty="0"/>
          </a:p>
          <a:p>
            <a:pPr algn="l">
              <a:lnSpc>
                <a:spcPct val="200000"/>
              </a:lnSpc>
            </a:pPr>
            <a:r>
              <a:rPr lang="en-US" sz="4200" b="1" dirty="0">
                <a:sym typeface="+mn-ea"/>
              </a:rPr>
              <a:t>    # 6th parameter - img_h</a:t>
            </a:r>
            <a:endParaRPr lang="en-US" sz="4200" b="1" dirty="0"/>
          </a:p>
          <a:p>
            <a:pPr algn="l">
              <a:lnSpc>
                <a:spcPct val="200000"/>
              </a:lnSpc>
            </a:pPr>
            <a:r>
              <a:rPr lang="en-US" sz="4200" b="1" dirty="0">
                <a:sym typeface="+mn-ea"/>
              </a:rPr>
              <a:t>    # 7th parameter - frames_n</a:t>
            </a:r>
            <a:endParaRPr lang="en-US" sz="4200" b="1" dirty="0"/>
          </a:p>
          <a:p>
            <a:pPr algn="l">
              <a:lnSpc>
                <a:spcPct val="200000"/>
              </a:lnSpc>
            </a:pPr>
            <a:r>
              <a:rPr lang="en-US" sz="4200" b="1" dirty="0">
                <a:sym typeface="+mn-ea"/>
              </a:rPr>
              <a:t>    # 8th parameter - minibatch_size</a:t>
            </a:r>
            <a:endParaRPr lang="en-US" sz="4200" b="1" dirty="0"/>
          </a:p>
          <a:p>
            <a:pPr algn="l">
              <a:lnSpc>
                <a:spcPct val="200000"/>
              </a:lnSpc>
              <a:buNone/>
            </a:pPr>
            <a:r>
              <a:rPr lang="en-US" sz="4200" b="1" dirty="0">
                <a:sym typeface="+mn-ea"/>
              </a:rPr>
              <a:t>  run_name = datetime.datetime.now().strftime('%Y:%m:%d:%H:%M:%S')</a:t>
            </a:r>
            <a:endParaRPr lang="en-US" sz="4200" b="1" dirty="0"/>
          </a:p>
          <a:p>
            <a:pPr marL="0" indent="0" algn="l">
              <a:lnSpc>
                <a:spcPct val="200000"/>
              </a:lnSpc>
              <a:buNone/>
            </a:pPr>
            <a:r>
              <a:rPr lang="en-US" sz="4200" b="1" dirty="0">
                <a:sym typeface="+mn-ea"/>
              </a:rPr>
              <a:t>  train(run_name, 0, 5000, 3, 100, 50, 75, 50)</a:t>
            </a:r>
            <a:endParaRPr lang="en-US" sz="4200" b="1" dirty="0"/>
          </a:p>
          <a:p>
            <a:pPr marL="0" indent="0" algn="l">
              <a:lnSpc>
                <a:spcPct val="200000"/>
              </a:lnSpc>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a:t>
            </a:r>
          </a:p>
        </p:txBody>
      </p:sp>
      <p:sp>
        <p:nvSpPr>
          <p:cNvPr id="4" name="TextBox 3">
            <a:extLst>
              <a:ext uri="{FF2B5EF4-FFF2-40B4-BE49-F238E27FC236}">
                <a16:creationId xmlns:a16="http://schemas.microsoft.com/office/drawing/2014/main" id="{62FF795A-C6DB-B177-E669-FBB3C391775C}"/>
              </a:ext>
            </a:extLst>
          </p:cNvPr>
          <p:cNvSpPr txBox="1"/>
          <p:nvPr/>
        </p:nvSpPr>
        <p:spPr>
          <a:xfrm>
            <a:off x="453540" y="1502815"/>
            <a:ext cx="8847740" cy="1754326"/>
          </a:xfrm>
          <a:prstGeom prst="rect">
            <a:avLst/>
          </a:prstGeom>
          <a:noFill/>
        </p:spPr>
        <p:txBody>
          <a:bodyPr wrap="square" rtlCol="0">
            <a:spAutoFit/>
          </a:bodyPr>
          <a:lstStyle/>
          <a:p>
            <a:pPr algn="l"/>
            <a:r>
              <a:rPr lang="en-US" sz="3600" b="1" i="0" dirty="0">
                <a:solidFill>
                  <a:srgbClr val="000000"/>
                </a:solidFill>
                <a:effectLst/>
                <a:latin typeface="Times New Roman" panose="02020603050405020304" pitchFamily="18" charset="0"/>
                <a:cs typeface="Times New Roman" panose="02020603050405020304" pitchFamily="18" charset="0"/>
              </a:rPr>
              <a:t>LipNet : </a:t>
            </a:r>
          </a:p>
          <a:p>
            <a:br>
              <a:rPr lang="en-US" sz="3600" dirty="0"/>
            </a:br>
            <a:endParaRPr lang="en-PK" sz="3600" dirty="0"/>
          </a:p>
        </p:txBody>
      </p:sp>
      <p:sp>
        <p:nvSpPr>
          <p:cNvPr id="7" name="Text Placeholder 6">
            <a:extLst>
              <a:ext uri="{FF2B5EF4-FFF2-40B4-BE49-F238E27FC236}">
                <a16:creationId xmlns:a16="http://schemas.microsoft.com/office/drawing/2014/main" id="{8128C8C6-2A59-4F59-B240-168B9C589860}"/>
              </a:ext>
            </a:extLst>
          </p:cNvPr>
          <p:cNvSpPr txBox="1">
            <a:spLocks/>
          </p:cNvSpPr>
          <p:nvPr/>
        </p:nvSpPr>
        <p:spPr>
          <a:xfrm>
            <a:off x="601670" y="2349777"/>
            <a:ext cx="6719020" cy="21812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 sz="1800" dirty="0">
                <a:latin typeface="Times New Roman" panose="02020603050405020304" pitchFamily="18" charset="0"/>
                <a:cs typeface="Times New Roman" panose="02020603050405020304" pitchFamily="18" charset="0"/>
              </a:rPr>
              <a:t>It is the first End-to-End sentence level lip reading model.</a:t>
            </a:r>
          </a:p>
          <a:p>
            <a:r>
              <a:rPr lang="" sz="1800" dirty="0">
                <a:latin typeface="Times New Roman" panose="02020603050405020304" pitchFamily="18" charset="0"/>
                <a:cs typeface="Times New Roman" panose="02020603050405020304" pitchFamily="18" charset="0"/>
              </a:rPr>
              <a:t>It simultaneously learns visual features.</a:t>
            </a:r>
          </a:p>
          <a:p>
            <a:r>
              <a:rPr lang="" sz="1800" dirty="0">
                <a:latin typeface="Times New Roman" panose="02020603050405020304" pitchFamily="18" charset="0"/>
                <a:cs typeface="Times New Roman" panose="02020603050405020304" pitchFamily="18" charset="0"/>
              </a:rPr>
              <a:t>It maps variable-length sequence of video frames to text.</a:t>
            </a:r>
          </a:p>
          <a:p>
            <a:r>
              <a:rPr lang="" sz="1800" dirty="0">
                <a:latin typeface="Times New Roman" panose="02020603050405020304" pitchFamily="18" charset="0"/>
                <a:cs typeface="Times New Roman" panose="02020603050405020304" pitchFamily="18" charset="0"/>
              </a:rPr>
              <a:t>It works on GRID corpous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On-screen Show (16:9)</PresentationFormat>
  <Paragraphs>116</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Symbol</vt:lpstr>
      <vt:lpstr>Times New Roman</vt:lpstr>
      <vt:lpstr>Office Theme</vt:lpstr>
      <vt:lpstr>Audio-visual speech recognition</vt:lpstr>
      <vt:lpstr>Group Member</vt:lpstr>
      <vt:lpstr>Supervised by</vt:lpstr>
      <vt:lpstr>Table Of Content</vt:lpstr>
      <vt:lpstr>Introduction</vt:lpstr>
      <vt:lpstr>Problem Statement</vt:lpstr>
      <vt:lpstr>Solution</vt:lpstr>
      <vt:lpstr>Hyper Parameters</vt:lpstr>
      <vt:lpstr>Algorithm</vt:lpstr>
      <vt:lpstr>PowerPoint Presentation</vt:lpstr>
      <vt:lpstr>Process Flow</vt:lpstr>
      <vt:lpstr>Tool’s</vt:lpstr>
      <vt:lpstr> Related System </vt:lpstr>
      <vt:lpstr>Functional Requirements</vt:lpstr>
      <vt:lpstr>Non-Functional Requirements</vt:lpstr>
      <vt:lpstr>Architecture Diagram</vt:lpstr>
      <vt:lpstr>Scope</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Audio-visual speech recognition</dc:title>
  <dc:creator/>
  <cp:lastModifiedBy/>
  <cp:revision>13</cp:revision>
  <dcterms:created xsi:type="dcterms:W3CDTF">2017-08-01T15:40:00Z</dcterms:created>
  <dcterms:modified xsi:type="dcterms:W3CDTF">2022-06-23T16:38:43Z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C0C090C51DAF46DCB0C68EFECF970643</vt:lpwstr>
  </property>
  <property fmtid="{D5CDD505-2E9C-101B-9397-08002B2CF9AE}" pid="3" name="KSOProductBuildVer">
    <vt:lpwstr>1033-11.2.0.11130</vt:lpwstr>
  </property>
</Properties>
</file>