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11399" r:id="rId3"/>
    <p:sldId id="11377" r:id="rId5"/>
    <p:sldId id="11401" r:id="rId6"/>
    <p:sldId id="11406" r:id="rId7"/>
    <p:sldId id="11417" r:id="rId8"/>
    <p:sldId id="11378" r:id="rId9"/>
    <p:sldId id="11437" r:id="rId10"/>
    <p:sldId id="11407" r:id="rId11"/>
    <p:sldId id="11466" r:id="rId12"/>
    <p:sldId id="11467" r:id="rId13"/>
    <p:sldId id="11457" r:id="rId14"/>
    <p:sldId id="11458" r:id="rId15"/>
    <p:sldId id="11459" r:id="rId16"/>
    <p:sldId id="11454" r:id="rId17"/>
    <p:sldId id="11452" r:id="rId18"/>
    <p:sldId id="11462" r:id="rId19"/>
    <p:sldId id="11463" r:id="rId20"/>
    <p:sldId id="11460" r:id="rId21"/>
    <p:sldId id="11461" r:id="rId22"/>
    <p:sldId id="11465" r:id="rId23"/>
    <p:sldId id="11421" r:id="rId24"/>
    <p:sldId id="11415" r:id="rId25"/>
    <p:sldId id="11468" r:id="rId26"/>
    <p:sldId id="11469" r:id="rId27"/>
    <p:sldId id="11470" r:id="rId28"/>
    <p:sldId id="11471" r:id="rId29"/>
    <p:sldId id="11400" r:id="rId30"/>
  </p:sldIdLst>
  <p:sldSz cx="12858750" cy="7232650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9A016C"/>
    <a:srgbClr val="AE002B"/>
    <a:srgbClr val="C00000"/>
    <a:srgbClr val="3AB7D1"/>
    <a:srgbClr val="336699"/>
    <a:srgbClr val="CA8F45"/>
    <a:srgbClr val="FDA98B"/>
    <a:srgbClr val="EA5751"/>
    <a:srgbClr val="DEC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4" autoAdjust="0"/>
    <p:restoredTop sz="95274" autoAdjust="0"/>
  </p:normalViewPr>
  <p:slideViewPr>
    <p:cSldViewPr>
      <p:cViewPr varScale="1">
        <p:scale>
          <a:sx n="80" d="100"/>
          <a:sy n="80" d="100"/>
        </p:scale>
        <p:origin x="715" y="67"/>
      </p:cViewPr>
      <p:guideLst>
        <p:guide orient="horz" pos="328"/>
        <p:guide pos="4005"/>
        <p:guide pos="592"/>
        <p:guide orient="horz" pos="4146"/>
        <p:guide pos="7508"/>
        <p:guide pos="6908"/>
      </p:guideLst>
    </p:cSldViewPr>
  </p:slideViewPr>
  <p:outlineViewPr>
    <p:cViewPr>
      <p:scale>
        <a:sx n="100" d="100"/>
        <a:sy n="100" d="100"/>
      </p:scale>
      <p:origin x="0" y="-14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7T15:58:06.122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84"/>
          <p:cNvSpPr txBox="1"/>
          <p:nvPr/>
        </p:nvSpPr>
        <p:spPr>
          <a:xfrm>
            <a:off x="5358785" y="4014577"/>
            <a:ext cx="6684169" cy="8305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5400" spc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5400" spc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lang="zh-CN" altLang="en-US" sz="5400" spc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聘介绍</a:t>
            </a:r>
            <a:endParaRPr lang="zh-CN" altLang="en-US" sz="5400" spc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84"/>
          <p:cNvSpPr txBox="1"/>
          <p:nvPr/>
        </p:nvSpPr>
        <p:spPr>
          <a:xfrm>
            <a:off x="6395105" y="2784135"/>
            <a:ext cx="2762250" cy="12306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8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+mn-ea"/>
              </a:rPr>
              <a:t>2021</a:t>
            </a:r>
            <a:endParaRPr lang="en-US" altLang="zh-CN" sz="8000" spc="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+mn-ea"/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5106268" y="2250695"/>
            <a:ext cx="3296692" cy="3169690"/>
          </a:xfrm>
          <a:custGeom>
            <a:avLst/>
            <a:gdLst>
              <a:gd name="T0" fmla="*/ 3357 w 3357"/>
              <a:gd name="T1" fmla="*/ 514 h 3187"/>
              <a:gd name="T2" fmla="*/ 3357 w 3357"/>
              <a:gd name="T3" fmla="*/ 0 h 3187"/>
              <a:gd name="T4" fmla="*/ 0 w 3357"/>
              <a:gd name="T5" fmla="*/ 0 h 3187"/>
              <a:gd name="T6" fmla="*/ 0 w 3357"/>
              <a:gd name="T7" fmla="*/ 3187 h 3187"/>
              <a:gd name="T8" fmla="*/ 3357 w 3357"/>
              <a:gd name="T9" fmla="*/ 3187 h 3187"/>
              <a:gd name="T10" fmla="*/ 3357 w 3357"/>
              <a:gd name="T11" fmla="*/ 2673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7" h="3187">
                <a:moveTo>
                  <a:pt x="3357" y="514"/>
                </a:moveTo>
                <a:lnTo>
                  <a:pt x="3357" y="0"/>
                </a:lnTo>
                <a:lnTo>
                  <a:pt x="0" y="0"/>
                </a:lnTo>
                <a:lnTo>
                  <a:pt x="0" y="3187"/>
                </a:lnTo>
                <a:lnTo>
                  <a:pt x="3357" y="3187"/>
                </a:lnTo>
                <a:lnTo>
                  <a:pt x="3357" y="2673"/>
                </a:ln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8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39095" y="1494971"/>
            <a:ext cx="7780562" cy="42427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017108" y="3777559"/>
            <a:ext cx="4824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spc="1000" dirty="0">
                <a:solidFill>
                  <a:schemeClr val="accent1"/>
                </a:solidFill>
                <a:ea typeface="微软雅黑" panose="020B0503020204020204" pitchFamily="34" charset="-122"/>
              </a:rPr>
              <a:t>页面介绍</a:t>
            </a:r>
            <a:endParaRPr lang="zh-CN" altLang="en-US" sz="3600" spc="1000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419791" y="4565538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9943" y="1600101"/>
            <a:ext cx="2889133" cy="1968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20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122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6648641" y="4575516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"/>
          <p:cNvSpPr txBox="1">
            <a:spLocks noChangeArrowheads="1"/>
          </p:cNvSpPr>
          <p:nvPr/>
        </p:nvSpPr>
        <p:spPr bwMode="auto">
          <a:xfrm>
            <a:off x="4419791" y="5042695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"/>
          <p:cNvSpPr txBox="1">
            <a:spLocks noChangeArrowheads="1"/>
          </p:cNvSpPr>
          <p:nvPr/>
        </p:nvSpPr>
        <p:spPr bwMode="auto">
          <a:xfrm>
            <a:off x="6648641" y="5052673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资讯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/>
      <p:bldP spid="14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4500" y="2381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注册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111250"/>
            <a:ext cx="5336540" cy="539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55" y="1111250"/>
            <a:ext cx="5336540" cy="53949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62175" y="6588125"/>
            <a:ext cx="225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34655" y="6588125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企业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4500" y="2381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登录</a:t>
            </a:r>
            <a:r>
              <a:rPr lang="en-US" altLang="zh-CN" sz="4000"/>
              <a:t>/</a:t>
            </a:r>
            <a:r>
              <a:rPr lang="zh-CN" altLang="en-US" sz="4000"/>
              <a:t>管理员登录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438275"/>
            <a:ext cx="4949825" cy="4919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660" y="1438275"/>
            <a:ext cx="4788535" cy="4918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82495" y="6384925"/>
            <a:ext cx="187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企业与用户登录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95055" y="64458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管理员登录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1615" y="17716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首页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4003040"/>
            <a:ext cx="8493760" cy="290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130" y="1076325"/>
            <a:ext cx="8493760" cy="2723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76255" y="6405245"/>
            <a:ext cx="115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767695" y="3347085"/>
            <a:ext cx="149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4500" y="2381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个人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5" y="1145540"/>
            <a:ext cx="5197475" cy="5417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1145540"/>
            <a:ext cx="5182235" cy="5484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80895" y="6608445"/>
            <a:ext cx="247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公司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74735" y="6720205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1682750"/>
            <a:ext cx="6266815" cy="3867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20" y="1682750"/>
            <a:ext cx="5798820" cy="3867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4500" y="2381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交互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25295" y="5663565"/>
            <a:ext cx="268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08010" y="5663565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企业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4500" y="2381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公司功能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1037590"/>
            <a:ext cx="5400675" cy="5584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037590"/>
            <a:ext cx="5384165" cy="558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4500" y="2381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用户</a:t>
            </a:r>
            <a:r>
              <a:rPr lang="zh-CN" altLang="en-US" sz="4000"/>
              <a:t>功能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039495"/>
            <a:ext cx="5697220" cy="584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4500" y="2381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Blog</a:t>
            </a:r>
            <a:endParaRPr lang="en-US" altLang="zh-CN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1066800"/>
            <a:ext cx="11438890" cy="5412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4660" y="2381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资讯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45" y="1025525"/>
            <a:ext cx="7154545" cy="5793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560" y="1334135"/>
            <a:ext cx="12379960" cy="474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29575" y="1980581"/>
            <a:ext cx="1402080" cy="4603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公司用户</a:t>
            </a:r>
            <a:endParaRPr lang="zh-CN" altLang="en-US" sz="2400" b="1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070368" y="1980365"/>
            <a:ext cx="714280" cy="58889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6" name="TextBox 148"/>
          <p:cNvSpPr txBox="1"/>
          <p:nvPr/>
        </p:nvSpPr>
        <p:spPr>
          <a:xfrm>
            <a:off x="1358544" y="2954606"/>
            <a:ext cx="3421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cap="all" spc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录</a:t>
            </a:r>
            <a:endParaRPr lang="en-US" altLang="zh-CN" sz="6000" cap="all" spc="20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000" cap="all" spc="2000">
                <a:solidFill>
                  <a:schemeClr val="tx2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2000" cap="all" spc="2000" dirty="0">
              <a:solidFill>
                <a:schemeClr val="tx2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9900" y="3385533"/>
            <a:ext cx="1402080" cy="4603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求职</a:t>
            </a:r>
            <a:r>
              <a:rPr lang="zh-CN" altLang="en-US" sz="2400" b="1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用户</a:t>
            </a:r>
            <a:endParaRPr lang="zh-CN" altLang="en-US" sz="2400" b="1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070368" y="3257682"/>
            <a:ext cx="714280" cy="58889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1975" y="4615399"/>
            <a:ext cx="1097280" cy="4603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7070368" y="4615183"/>
            <a:ext cx="714280" cy="58889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bldLvl="0" animBg="1"/>
      <p:bldP spid="12" grpId="0" bldLvl="0" animBg="1"/>
      <p:bldP spid="14" grpId="0" bldLvl="0" animBg="1"/>
      <p:bldP spid="16" grpId="0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4660" y="2381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响应式浏览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02995"/>
            <a:ext cx="2379345" cy="4820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25" y="1102995"/>
            <a:ext cx="2268855" cy="484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415" y="1102995"/>
            <a:ext cx="2285365" cy="4820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720" y="1083945"/>
            <a:ext cx="2304415" cy="4857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735" y="1083945"/>
            <a:ext cx="2318385" cy="48209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070" y="6098540"/>
            <a:ext cx="4371975" cy="400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70095" y="6557645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此次测试采用</a:t>
            </a:r>
            <a:r>
              <a:rPr lang="en-US" altLang="zh-CN"/>
              <a:t>iphoneX</a:t>
            </a:r>
            <a:r>
              <a:rPr lang="zh-CN" altLang="en-US"/>
              <a:t>分辨率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39095" y="1494971"/>
            <a:ext cx="7780562" cy="42427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017108" y="3777559"/>
            <a:ext cx="4824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spc="1000" dirty="0">
                <a:solidFill>
                  <a:schemeClr val="accent1"/>
                </a:solidFill>
                <a:ea typeface="微软雅黑" panose="020B0503020204020204" pitchFamily="34" charset="-122"/>
              </a:rPr>
              <a:t>管理员</a:t>
            </a:r>
            <a:endParaRPr lang="zh-CN" altLang="en-US" sz="3600" spc="1000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252151" y="4565538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9943" y="1600101"/>
            <a:ext cx="2889133" cy="1968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20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122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6976301" y="4575516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管理账号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"/>
          <p:cNvSpPr txBox="1">
            <a:spLocks noChangeArrowheads="1"/>
          </p:cNvSpPr>
          <p:nvPr/>
        </p:nvSpPr>
        <p:spPr bwMode="auto">
          <a:xfrm>
            <a:off x="3849370" y="4980305"/>
            <a:ext cx="2766695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新管理员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8"/>
          <p:cNvSpPr txBox="1">
            <a:spLocks noChangeArrowheads="1"/>
          </p:cNvSpPr>
          <p:nvPr/>
        </p:nvSpPr>
        <p:spPr bwMode="auto">
          <a:xfrm>
            <a:off x="6976110" y="5052695"/>
            <a:ext cx="313182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资讯、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blog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931168" y="4174298"/>
            <a:ext cx="1455414" cy="257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管理账号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1316807" y="4453996"/>
            <a:ext cx="2069617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用于管理用户、公司账号密码的增删改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56" y="2274125"/>
            <a:ext cx="1" cy="187702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91023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3012064" y="2790149"/>
            <a:ext cx="1570297" cy="25781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设置一个新管理员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2480327" y="3057866"/>
            <a:ext cx="2063339" cy="18415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添加一个新管理员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6537411" y="2027241"/>
            <a:ext cx="1345236" cy="25781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查看所有信息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6525057" y="2305244"/>
            <a:ext cx="1920541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搜索到数据库中记录数全部输出查看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8178452" y="4846712"/>
            <a:ext cx="1344392" cy="25781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资讯、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blog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8148754" y="5118173"/>
            <a:ext cx="2063339" cy="18415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对资讯的增删，对无用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blog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删除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96229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9731475" y="2434047"/>
            <a:ext cx="1270207" cy="127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7332" y="2605031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91668" y="3044677"/>
            <a:ext cx="934156" cy="374339"/>
          </a:xfrm>
          <a:prstGeom prst="rect">
            <a:avLst/>
          </a:prstGeom>
        </p:spPr>
        <p:txBody>
          <a:bodyPr vert="horz" lIns="0" tIns="0" rIns="0" bIns="0" rtlCol="0" anchor="ctr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id-ID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实现管理员</a:t>
            </a:r>
            <a:endParaRPr lang="zh-CN" alt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4905176" y="222657"/>
            <a:ext cx="3048399" cy="36893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管理员操作简介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40090" y="648574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7135" y="17716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首页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35" y="1036320"/>
            <a:ext cx="4905375" cy="591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8420" y="1365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管理用户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0" y="1047750"/>
            <a:ext cx="7124700" cy="584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1615" y="11620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管理公司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70" y="1099820"/>
            <a:ext cx="7191375" cy="588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1270" y="136525"/>
            <a:ext cx="4652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设置</a:t>
            </a:r>
            <a:endParaRPr lang="zh-CN" altLang="en-US" sz="4000"/>
          </a:p>
        </p:txBody>
      </p:sp>
      <p:cxnSp>
        <p:nvCxnSpPr>
          <p:cNvPr id="25" name="直接连接符 24"/>
          <p:cNvCxnSpPr/>
          <p:nvPr/>
        </p:nvCxnSpPr>
        <p:spPr>
          <a:xfrm>
            <a:off x="868970" y="945119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05" y="1064895"/>
            <a:ext cx="4016375" cy="5904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84"/>
          <p:cNvSpPr txBox="1"/>
          <p:nvPr/>
        </p:nvSpPr>
        <p:spPr>
          <a:xfrm>
            <a:off x="5541665" y="3912977"/>
            <a:ext cx="6684169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4800" spc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r>
              <a:rPr lang="en-US" altLang="zh-CN" sz="4800" spc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4800" spc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批评指导</a:t>
            </a:r>
            <a:endParaRPr lang="en-US" altLang="zh-CN" sz="4800" spc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84"/>
          <p:cNvSpPr txBox="1"/>
          <p:nvPr/>
        </p:nvSpPr>
        <p:spPr>
          <a:xfrm>
            <a:off x="6364625" y="2743495"/>
            <a:ext cx="2762250" cy="12306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8000" spc="6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+mn-ea"/>
              </a:rPr>
              <a:t>2021</a:t>
            </a:r>
            <a:endParaRPr lang="en-US" altLang="zh-CN" sz="8000" spc="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+mn-ea"/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5106268" y="2250695"/>
            <a:ext cx="3296692" cy="3169690"/>
          </a:xfrm>
          <a:custGeom>
            <a:avLst/>
            <a:gdLst>
              <a:gd name="T0" fmla="*/ 3357 w 3357"/>
              <a:gd name="T1" fmla="*/ 514 h 3187"/>
              <a:gd name="T2" fmla="*/ 3357 w 3357"/>
              <a:gd name="T3" fmla="*/ 0 h 3187"/>
              <a:gd name="T4" fmla="*/ 0 w 3357"/>
              <a:gd name="T5" fmla="*/ 0 h 3187"/>
              <a:gd name="T6" fmla="*/ 0 w 3357"/>
              <a:gd name="T7" fmla="*/ 3187 h 3187"/>
              <a:gd name="T8" fmla="*/ 3357 w 3357"/>
              <a:gd name="T9" fmla="*/ 3187 h 3187"/>
              <a:gd name="T10" fmla="*/ 3357 w 3357"/>
              <a:gd name="T11" fmla="*/ 2673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7" h="3187">
                <a:moveTo>
                  <a:pt x="3357" y="514"/>
                </a:moveTo>
                <a:lnTo>
                  <a:pt x="3357" y="0"/>
                </a:lnTo>
                <a:lnTo>
                  <a:pt x="0" y="0"/>
                </a:lnTo>
                <a:lnTo>
                  <a:pt x="0" y="3187"/>
                </a:lnTo>
                <a:lnTo>
                  <a:pt x="3357" y="3187"/>
                </a:lnTo>
                <a:lnTo>
                  <a:pt x="3357" y="2673"/>
                </a:ln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8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7320915" y="3495040"/>
            <a:ext cx="2832735" cy="44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代码主要框架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4602246" y="2703752"/>
            <a:ext cx="2172721" cy="3515857"/>
          </a:xfrm>
          <a:custGeom>
            <a:avLst/>
            <a:gdLst>
              <a:gd name="T0" fmla="*/ 715 w 715"/>
              <a:gd name="T1" fmla="*/ 1157 h 1157"/>
              <a:gd name="T2" fmla="*/ 0 w 715"/>
              <a:gd name="T3" fmla="*/ 1157 h 1157"/>
              <a:gd name="T4" fmla="*/ 359 w 715"/>
              <a:gd name="T5" fmla="*/ 0 h 1157"/>
              <a:gd name="T6" fmla="*/ 715 w 715"/>
              <a:gd name="T7" fmla="*/ 1157 h 1157"/>
              <a:gd name="T8" fmla="*/ 715 w 715"/>
              <a:gd name="T9" fmla="*/ 1157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" h="1157">
                <a:moveTo>
                  <a:pt x="715" y="1157"/>
                </a:moveTo>
                <a:lnTo>
                  <a:pt x="0" y="1157"/>
                </a:lnTo>
                <a:lnTo>
                  <a:pt x="359" y="0"/>
                </a:lnTo>
                <a:lnTo>
                  <a:pt x="715" y="1157"/>
                </a:lnTo>
                <a:lnTo>
                  <a:pt x="715" y="115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4602245" y="2703752"/>
            <a:ext cx="1090920" cy="3515857"/>
          </a:xfrm>
          <a:custGeom>
            <a:avLst/>
            <a:gdLst>
              <a:gd name="T0" fmla="*/ 359 w 359"/>
              <a:gd name="T1" fmla="*/ 1157 h 1157"/>
              <a:gd name="T2" fmla="*/ 0 w 359"/>
              <a:gd name="T3" fmla="*/ 1157 h 1157"/>
              <a:gd name="T4" fmla="*/ 359 w 359"/>
              <a:gd name="T5" fmla="*/ 0 h 1157"/>
              <a:gd name="T6" fmla="*/ 359 w 359"/>
              <a:gd name="T7" fmla="*/ 1157 h 1157"/>
              <a:gd name="T8" fmla="*/ 359 w 359"/>
              <a:gd name="T9" fmla="*/ 1157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1157">
                <a:moveTo>
                  <a:pt x="359" y="1157"/>
                </a:moveTo>
                <a:lnTo>
                  <a:pt x="0" y="1157"/>
                </a:lnTo>
                <a:lnTo>
                  <a:pt x="359" y="0"/>
                </a:lnTo>
                <a:lnTo>
                  <a:pt x="359" y="1157"/>
                </a:lnTo>
                <a:lnTo>
                  <a:pt x="359" y="11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4602246" y="5001063"/>
            <a:ext cx="2172721" cy="1218546"/>
          </a:xfrm>
          <a:custGeom>
            <a:avLst/>
            <a:gdLst>
              <a:gd name="T0" fmla="*/ 715 w 715"/>
              <a:gd name="T1" fmla="*/ 401 h 401"/>
              <a:gd name="T2" fmla="*/ 0 w 715"/>
              <a:gd name="T3" fmla="*/ 401 h 401"/>
              <a:gd name="T4" fmla="*/ 359 w 715"/>
              <a:gd name="T5" fmla="*/ 0 h 401"/>
              <a:gd name="T6" fmla="*/ 715 w 715"/>
              <a:gd name="T7" fmla="*/ 401 h 401"/>
              <a:gd name="T8" fmla="*/ 715 w 715"/>
              <a:gd name="T9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" h="401">
                <a:moveTo>
                  <a:pt x="715" y="401"/>
                </a:moveTo>
                <a:lnTo>
                  <a:pt x="0" y="401"/>
                </a:lnTo>
                <a:lnTo>
                  <a:pt x="359" y="0"/>
                </a:lnTo>
                <a:lnTo>
                  <a:pt x="715" y="401"/>
                </a:lnTo>
                <a:lnTo>
                  <a:pt x="715" y="4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2879262" y="3047135"/>
            <a:ext cx="2166644" cy="3172476"/>
          </a:xfrm>
          <a:custGeom>
            <a:avLst/>
            <a:gdLst>
              <a:gd name="T0" fmla="*/ 713 w 713"/>
              <a:gd name="T1" fmla="*/ 1044 h 1044"/>
              <a:gd name="T2" fmla="*/ 0 w 713"/>
              <a:gd name="T3" fmla="*/ 1044 h 1044"/>
              <a:gd name="T4" fmla="*/ 356 w 713"/>
              <a:gd name="T5" fmla="*/ 0 h 1044"/>
              <a:gd name="T6" fmla="*/ 713 w 713"/>
              <a:gd name="T7" fmla="*/ 1044 h 1044"/>
              <a:gd name="T8" fmla="*/ 713 w 713"/>
              <a:gd name="T9" fmla="*/ 1044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3" h="1044">
                <a:moveTo>
                  <a:pt x="713" y="1044"/>
                </a:moveTo>
                <a:lnTo>
                  <a:pt x="0" y="1044"/>
                </a:lnTo>
                <a:lnTo>
                  <a:pt x="356" y="0"/>
                </a:lnTo>
                <a:lnTo>
                  <a:pt x="713" y="1044"/>
                </a:lnTo>
                <a:lnTo>
                  <a:pt x="713" y="10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2879261" y="3047135"/>
            <a:ext cx="1081803" cy="3172476"/>
          </a:xfrm>
          <a:custGeom>
            <a:avLst/>
            <a:gdLst>
              <a:gd name="T0" fmla="*/ 356 w 356"/>
              <a:gd name="T1" fmla="*/ 1044 h 1044"/>
              <a:gd name="T2" fmla="*/ 0 w 356"/>
              <a:gd name="T3" fmla="*/ 1044 h 1044"/>
              <a:gd name="T4" fmla="*/ 356 w 356"/>
              <a:gd name="T5" fmla="*/ 0 h 1044"/>
              <a:gd name="T6" fmla="*/ 356 w 356"/>
              <a:gd name="T7" fmla="*/ 1044 h 1044"/>
              <a:gd name="T8" fmla="*/ 356 w 356"/>
              <a:gd name="T9" fmla="*/ 1044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1044">
                <a:moveTo>
                  <a:pt x="356" y="1044"/>
                </a:moveTo>
                <a:lnTo>
                  <a:pt x="0" y="1044"/>
                </a:lnTo>
                <a:lnTo>
                  <a:pt x="356" y="0"/>
                </a:lnTo>
                <a:lnTo>
                  <a:pt x="356" y="1044"/>
                </a:lnTo>
                <a:lnTo>
                  <a:pt x="356" y="104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879262" y="5122613"/>
            <a:ext cx="2166644" cy="1096996"/>
          </a:xfrm>
          <a:custGeom>
            <a:avLst/>
            <a:gdLst>
              <a:gd name="T0" fmla="*/ 713 w 713"/>
              <a:gd name="T1" fmla="*/ 361 h 361"/>
              <a:gd name="T2" fmla="*/ 0 w 713"/>
              <a:gd name="T3" fmla="*/ 361 h 361"/>
              <a:gd name="T4" fmla="*/ 356 w 713"/>
              <a:gd name="T5" fmla="*/ 0 h 361"/>
              <a:gd name="T6" fmla="*/ 713 w 713"/>
              <a:gd name="T7" fmla="*/ 361 h 361"/>
              <a:gd name="T8" fmla="*/ 713 w 713"/>
              <a:gd name="T9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3" h="361">
                <a:moveTo>
                  <a:pt x="713" y="361"/>
                </a:moveTo>
                <a:lnTo>
                  <a:pt x="0" y="361"/>
                </a:lnTo>
                <a:lnTo>
                  <a:pt x="356" y="0"/>
                </a:lnTo>
                <a:lnTo>
                  <a:pt x="713" y="361"/>
                </a:lnTo>
                <a:lnTo>
                  <a:pt x="713" y="3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141085" y="4016500"/>
            <a:ext cx="2175759" cy="2203109"/>
          </a:xfrm>
          <a:custGeom>
            <a:avLst/>
            <a:gdLst>
              <a:gd name="T0" fmla="*/ 716 w 716"/>
              <a:gd name="T1" fmla="*/ 725 h 725"/>
              <a:gd name="T2" fmla="*/ 0 w 716"/>
              <a:gd name="T3" fmla="*/ 725 h 725"/>
              <a:gd name="T4" fmla="*/ 359 w 716"/>
              <a:gd name="T5" fmla="*/ 0 h 725"/>
              <a:gd name="T6" fmla="*/ 716 w 716"/>
              <a:gd name="T7" fmla="*/ 725 h 725"/>
              <a:gd name="T8" fmla="*/ 716 w 716"/>
              <a:gd name="T9" fmla="*/ 725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25">
                <a:moveTo>
                  <a:pt x="716" y="725"/>
                </a:moveTo>
                <a:lnTo>
                  <a:pt x="0" y="725"/>
                </a:lnTo>
                <a:lnTo>
                  <a:pt x="359" y="0"/>
                </a:lnTo>
                <a:lnTo>
                  <a:pt x="716" y="725"/>
                </a:lnTo>
                <a:lnTo>
                  <a:pt x="716" y="72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1141084" y="4016500"/>
            <a:ext cx="1090920" cy="2203109"/>
          </a:xfrm>
          <a:custGeom>
            <a:avLst/>
            <a:gdLst>
              <a:gd name="T0" fmla="*/ 359 w 359"/>
              <a:gd name="T1" fmla="*/ 725 h 725"/>
              <a:gd name="T2" fmla="*/ 0 w 359"/>
              <a:gd name="T3" fmla="*/ 725 h 725"/>
              <a:gd name="T4" fmla="*/ 359 w 359"/>
              <a:gd name="T5" fmla="*/ 0 h 725"/>
              <a:gd name="T6" fmla="*/ 359 w 359"/>
              <a:gd name="T7" fmla="*/ 725 h 725"/>
              <a:gd name="T8" fmla="*/ 359 w 359"/>
              <a:gd name="T9" fmla="*/ 725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725">
                <a:moveTo>
                  <a:pt x="359" y="725"/>
                </a:moveTo>
                <a:lnTo>
                  <a:pt x="0" y="725"/>
                </a:lnTo>
                <a:lnTo>
                  <a:pt x="359" y="0"/>
                </a:lnTo>
                <a:lnTo>
                  <a:pt x="359" y="725"/>
                </a:lnTo>
                <a:lnTo>
                  <a:pt x="359" y="7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1141085" y="5459917"/>
            <a:ext cx="2175759" cy="759692"/>
          </a:xfrm>
          <a:custGeom>
            <a:avLst/>
            <a:gdLst>
              <a:gd name="T0" fmla="*/ 716 w 716"/>
              <a:gd name="T1" fmla="*/ 250 h 250"/>
              <a:gd name="T2" fmla="*/ 0 w 716"/>
              <a:gd name="T3" fmla="*/ 250 h 250"/>
              <a:gd name="T4" fmla="*/ 359 w 716"/>
              <a:gd name="T5" fmla="*/ 0 h 250"/>
              <a:gd name="T6" fmla="*/ 716 w 716"/>
              <a:gd name="T7" fmla="*/ 250 h 250"/>
              <a:gd name="T8" fmla="*/ 716 w 716"/>
              <a:gd name="T9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250">
                <a:moveTo>
                  <a:pt x="716" y="250"/>
                </a:moveTo>
                <a:lnTo>
                  <a:pt x="0" y="250"/>
                </a:lnTo>
                <a:lnTo>
                  <a:pt x="359" y="0"/>
                </a:lnTo>
                <a:lnTo>
                  <a:pt x="716" y="250"/>
                </a:lnTo>
                <a:lnTo>
                  <a:pt x="716" y="2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8246" y="3572844"/>
            <a:ext cx="1502188" cy="565954"/>
            <a:chOff x="960626" y="2437608"/>
            <a:chExt cx="1068281" cy="402478"/>
          </a:xfrm>
        </p:grpSpPr>
        <p:sp>
          <p:nvSpPr>
            <p:cNvPr id="2058" name="Freeform 39"/>
            <p:cNvSpPr/>
            <p:nvPr/>
          </p:nvSpPr>
          <p:spPr bwMode="auto">
            <a:xfrm>
              <a:off x="960626" y="2437608"/>
              <a:ext cx="1068281" cy="300381"/>
            </a:xfrm>
            <a:custGeom>
              <a:avLst/>
              <a:gdLst>
                <a:gd name="T0" fmla="*/ 21 w 179"/>
                <a:gd name="T1" fmla="*/ 0 h 59"/>
                <a:gd name="T2" fmla="*/ 158 w 179"/>
                <a:gd name="T3" fmla="*/ 0 h 59"/>
                <a:gd name="T4" fmla="*/ 179 w 179"/>
                <a:gd name="T5" fmla="*/ 21 h 59"/>
                <a:gd name="T6" fmla="*/ 179 w 179"/>
                <a:gd name="T7" fmla="*/ 37 h 59"/>
                <a:gd name="T8" fmla="*/ 158 w 179"/>
                <a:gd name="T9" fmla="*/ 59 h 59"/>
                <a:gd name="T10" fmla="*/ 21 w 179"/>
                <a:gd name="T11" fmla="*/ 59 h 59"/>
                <a:gd name="T12" fmla="*/ 0 w 179"/>
                <a:gd name="T13" fmla="*/ 37 h 59"/>
                <a:gd name="T14" fmla="*/ 0 w 179"/>
                <a:gd name="T15" fmla="*/ 21 h 59"/>
                <a:gd name="T16" fmla="*/ 21 w 17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59">
                  <a:moveTo>
                    <a:pt x="2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70" y="0"/>
                    <a:pt x="179" y="10"/>
                    <a:pt x="179" y="21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79" y="49"/>
                    <a:pt x="170" y="59"/>
                    <a:pt x="158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9" y="59"/>
                    <a:pt x="0" y="49"/>
                    <a:pt x="0" y="3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9" name="Freeform 40"/>
            <p:cNvSpPr/>
            <p:nvPr/>
          </p:nvSpPr>
          <p:spPr bwMode="auto">
            <a:xfrm>
              <a:off x="1001129" y="2476507"/>
              <a:ext cx="987275" cy="220423"/>
            </a:xfrm>
            <a:custGeom>
              <a:avLst/>
              <a:gdLst>
                <a:gd name="T0" fmla="*/ 14 w 165"/>
                <a:gd name="T1" fmla="*/ 0 h 43"/>
                <a:gd name="T2" fmla="*/ 151 w 165"/>
                <a:gd name="T3" fmla="*/ 0 h 43"/>
                <a:gd name="T4" fmla="*/ 165 w 165"/>
                <a:gd name="T5" fmla="*/ 13 h 43"/>
                <a:gd name="T6" fmla="*/ 165 w 165"/>
                <a:gd name="T7" fmla="*/ 29 h 43"/>
                <a:gd name="T8" fmla="*/ 151 w 165"/>
                <a:gd name="T9" fmla="*/ 43 h 43"/>
                <a:gd name="T10" fmla="*/ 14 w 165"/>
                <a:gd name="T11" fmla="*/ 43 h 43"/>
                <a:gd name="T12" fmla="*/ 0 w 165"/>
                <a:gd name="T13" fmla="*/ 29 h 43"/>
                <a:gd name="T14" fmla="*/ 0 w 165"/>
                <a:gd name="T15" fmla="*/ 13 h 43"/>
                <a:gd name="T16" fmla="*/ 14 w 165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43">
                  <a:moveTo>
                    <a:pt x="14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9" y="0"/>
                    <a:pt x="165" y="6"/>
                    <a:pt x="165" y="1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37"/>
                    <a:pt x="159" y="43"/>
                    <a:pt x="15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6" y="43"/>
                    <a:pt x="0" y="37"/>
                    <a:pt x="0" y="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2" name="TextBox 2061"/>
            <p:cNvSpPr txBox="1"/>
            <p:nvPr/>
          </p:nvSpPr>
          <p:spPr>
            <a:xfrm>
              <a:off x="1101894" y="2460759"/>
              <a:ext cx="785750" cy="379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bootstrap/vue</a:t>
              </a:r>
              <a:endPara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68426" y="2588282"/>
            <a:ext cx="1512869" cy="422388"/>
            <a:chOff x="2191044" y="1737437"/>
            <a:chExt cx="1075877" cy="300381"/>
          </a:xfrm>
        </p:grpSpPr>
        <p:sp>
          <p:nvSpPr>
            <p:cNvPr id="2055" name="Freeform 36"/>
            <p:cNvSpPr/>
            <p:nvPr/>
          </p:nvSpPr>
          <p:spPr bwMode="auto">
            <a:xfrm>
              <a:off x="2191044" y="1737437"/>
              <a:ext cx="1075877" cy="300381"/>
            </a:xfrm>
            <a:custGeom>
              <a:avLst/>
              <a:gdLst>
                <a:gd name="T0" fmla="*/ 21 w 180"/>
                <a:gd name="T1" fmla="*/ 0 h 59"/>
                <a:gd name="T2" fmla="*/ 159 w 180"/>
                <a:gd name="T3" fmla="*/ 0 h 59"/>
                <a:gd name="T4" fmla="*/ 180 w 180"/>
                <a:gd name="T5" fmla="*/ 22 h 59"/>
                <a:gd name="T6" fmla="*/ 180 w 180"/>
                <a:gd name="T7" fmla="*/ 38 h 59"/>
                <a:gd name="T8" fmla="*/ 159 w 180"/>
                <a:gd name="T9" fmla="*/ 59 h 59"/>
                <a:gd name="T10" fmla="*/ 21 w 180"/>
                <a:gd name="T11" fmla="*/ 59 h 59"/>
                <a:gd name="T12" fmla="*/ 0 w 180"/>
                <a:gd name="T13" fmla="*/ 38 h 59"/>
                <a:gd name="T14" fmla="*/ 0 w 180"/>
                <a:gd name="T15" fmla="*/ 22 h 59"/>
                <a:gd name="T16" fmla="*/ 21 w 180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59">
                  <a:moveTo>
                    <a:pt x="21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70" y="0"/>
                    <a:pt x="180" y="10"/>
                    <a:pt x="180" y="22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50"/>
                    <a:pt x="170" y="59"/>
                    <a:pt x="15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10" y="59"/>
                    <a:pt x="0" y="50"/>
                    <a:pt x="0" y="3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6" name="Freeform 37"/>
            <p:cNvSpPr/>
            <p:nvPr/>
          </p:nvSpPr>
          <p:spPr bwMode="auto">
            <a:xfrm>
              <a:off x="2239142" y="1778497"/>
              <a:ext cx="979681" cy="224746"/>
            </a:xfrm>
            <a:custGeom>
              <a:avLst/>
              <a:gdLst>
                <a:gd name="T0" fmla="*/ 13 w 164"/>
                <a:gd name="T1" fmla="*/ 0 h 44"/>
                <a:gd name="T2" fmla="*/ 151 w 164"/>
                <a:gd name="T3" fmla="*/ 0 h 44"/>
                <a:gd name="T4" fmla="*/ 164 w 164"/>
                <a:gd name="T5" fmla="*/ 14 h 44"/>
                <a:gd name="T6" fmla="*/ 164 w 164"/>
                <a:gd name="T7" fmla="*/ 30 h 44"/>
                <a:gd name="T8" fmla="*/ 151 w 164"/>
                <a:gd name="T9" fmla="*/ 44 h 44"/>
                <a:gd name="T10" fmla="*/ 13 w 164"/>
                <a:gd name="T11" fmla="*/ 44 h 44"/>
                <a:gd name="T12" fmla="*/ 0 w 164"/>
                <a:gd name="T13" fmla="*/ 30 h 44"/>
                <a:gd name="T14" fmla="*/ 0 w 164"/>
                <a:gd name="T15" fmla="*/ 14 h 44"/>
                <a:gd name="T16" fmla="*/ 13 w 16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44">
                  <a:moveTo>
                    <a:pt x="13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8" y="0"/>
                    <a:pt x="164" y="6"/>
                    <a:pt x="164" y="14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7"/>
                    <a:pt x="158" y="44"/>
                    <a:pt x="151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" y="44"/>
                    <a:pt x="0" y="37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97070" y="2257057"/>
            <a:ext cx="1505750" cy="416310"/>
            <a:chOff x="3420369" y="1501886"/>
            <a:chExt cx="1070814" cy="296059"/>
          </a:xfrm>
        </p:grpSpPr>
        <p:sp>
          <p:nvSpPr>
            <p:cNvPr id="31" name="Freeform 30"/>
            <p:cNvSpPr/>
            <p:nvPr/>
          </p:nvSpPr>
          <p:spPr bwMode="auto">
            <a:xfrm>
              <a:off x="3420369" y="1501886"/>
              <a:ext cx="1070814" cy="296059"/>
            </a:xfrm>
            <a:custGeom>
              <a:avLst/>
              <a:gdLst>
                <a:gd name="T0" fmla="*/ 21 w 179"/>
                <a:gd name="T1" fmla="*/ 0 h 58"/>
                <a:gd name="T2" fmla="*/ 158 w 179"/>
                <a:gd name="T3" fmla="*/ 0 h 58"/>
                <a:gd name="T4" fmla="*/ 179 w 179"/>
                <a:gd name="T5" fmla="*/ 21 h 58"/>
                <a:gd name="T6" fmla="*/ 179 w 179"/>
                <a:gd name="T7" fmla="*/ 37 h 58"/>
                <a:gd name="T8" fmla="*/ 158 w 179"/>
                <a:gd name="T9" fmla="*/ 58 h 58"/>
                <a:gd name="T10" fmla="*/ 21 w 179"/>
                <a:gd name="T11" fmla="*/ 58 h 58"/>
                <a:gd name="T12" fmla="*/ 0 w 179"/>
                <a:gd name="T13" fmla="*/ 37 h 58"/>
                <a:gd name="T14" fmla="*/ 0 w 179"/>
                <a:gd name="T15" fmla="*/ 21 h 58"/>
                <a:gd name="T16" fmla="*/ 21 w 179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58">
                  <a:moveTo>
                    <a:pt x="2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70" y="0"/>
                    <a:pt x="179" y="9"/>
                    <a:pt x="179" y="21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79" y="49"/>
                    <a:pt x="170" y="58"/>
                    <a:pt x="158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9" y="58"/>
                    <a:pt x="0" y="49"/>
                    <a:pt x="0" y="3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8" name="Freeform 31"/>
            <p:cNvSpPr/>
            <p:nvPr/>
          </p:nvSpPr>
          <p:spPr bwMode="auto">
            <a:xfrm>
              <a:off x="3463404" y="1538623"/>
              <a:ext cx="984744" cy="224746"/>
            </a:xfrm>
            <a:custGeom>
              <a:avLst/>
              <a:gdLst>
                <a:gd name="T0" fmla="*/ 14 w 165"/>
                <a:gd name="T1" fmla="*/ 0 h 44"/>
                <a:gd name="T2" fmla="*/ 151 w 165"/>
                <a:gd name="T3" fmla="*/ 0 h 44"/>
                <a:gd name="T4" fmla="*/ 165 w 165"/>
                <a:gd name="T5" fmla="*/ 14 h 44"/>
                <a:gd name="T6" fmla="*/ 165 w 165"/>
                <a:gd name="T7" fmla="*/ 30 h 44"/>
                <a:gd name="T8" fmla="*/ 151 w 165"/>
                <a:gd name="T9" fmla="*/ 44 h 44"/>
                <a:gd name="T10" fmla="*/ 14 w 165"/>
                <a:gd name="T11" fmla="*/ 44 h 44"/>
                <a:gd name="T12" fmla="*/ 0 w 165"/>
                <a:gd name="T13" fmla="*/ 30 h 44"/>
                <a:gd name="T14" fmla="*/ 0 w 165"/>
                <a:gd name="T15" fmla="*/ 14 h 44"/>
                <a:gd name="T16" fmla="*/ 14 w 165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44">
                  <a:moveTo>
                    <a:pt x="14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9" y="0"/>
                    <a:pt x="165" y="6"/>
                    <a:pt x="165" y="14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8"/>
                    <a:pt x="159" y="44"/>
                    <a:pt x="151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6" y="44"/>
                    <a:pt x="0" y="38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1403" y="1522948"/>
              <a:ext cx="328750" cy="22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ssm</a:t>
              </a:r>
              <a:endPara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67" name="TextBox 2066"/>
          <p:cNvSpPr txBox="1"/>
          <p:nvPr/>
        </p:nvSpPr>
        <p:spPr>
          <a:xfrm>
            <a:off x="1935011" y="5608693"/>
            <a:ext cx="6400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5765" y="5608693"/>
            <a:ext cx="6400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6630" y="5608693"/>
            <a:ext cx="6400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40%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4905176" y="222657"/>
            <a:ext cx="3048399" cy="36893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使用框架介绍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940090" y="648574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39160" y="2655570"/>
            <a:ext cx="1045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h5/jsp/css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8525" y="4147185"/>
            <a:ext cx="4556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前端框架：bootstrap/vue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响应式布局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前端页面：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h5/jsp/css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后端框架：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ssm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springmvc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mybatis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6" r="16077"/>
          <a:stretch>
            <a:fillRect/>
          </a:stretch>
        </p:blipFill>
        <p:spPr>
          <a:xfrm>
            <a:off x="5115992" y="1427086"/>
            <a:ext cx="2626768" cy="5029981"/>
          </a:xfrm>
          <a:prstGeom prst="rect">
            <a:avLst/>
          </a:prstGeom>
        </p:spPr>
      </p:pic>
      <p:sp>
        <p:nvSpPr>
          <p:cNvPr id="84" name="Rectangle 7"/>
          <p:cNvSpPr/>
          <p:nvPr/>
        </p:nvSpPr>
        <p:spPr>
          <a:xfrm>
            <a:off x="72" y="5267872"/>
            <a:ext cx="12858043" cy="1964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93808" y="5122669"/>
            <a:ext cx="1072515" cy="685800"/>
          </a:xfrm>
          <a:prstGeom prst="rect">
            <a:avLst/>
          </a:prstGeom>
          <a:noFill/>
        </p:spPr>
        <p:txBody>
          <a:bodyPr wrap="none" lIns="96430" tIns="48216" rIns="96430" bIns="4821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SSM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Rectangle 9"/>
          <p:cNvSpPr/>
          <p:nvPr/>
        </p:nvSpPr>
        <p:spPr>
          <a:xfrm>
            <a:off x="1464402" y="5684784"/>
            <a:ext cx="9928678" cy="154813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 框架不局限于服务器端的开发。从简单性、可测试性和松耦合的角度而言，任何 Java 应用都可以从 Spring 中受益。Spring 框架还是一个超级粘合平台，除了自己提供功能外，还提供粘合其他技术和框架的能力。</a:t>
            </a:r>
            <a:endParaRPr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SpringMVC是一种基于Java，实现了Web MVC设计模式，请求驱动类型的轻量级Web框架，即使用了MVC架构模式的思想，将Web层进行职责解耦。基于请求驱动指的就是使用请求-响应模型，框架的目的就是帮助我们简化开发，SpringMVC也是要简化我们日常Web开发。</a:t>
            </a:r>
            <a:endParaRPr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MyBatis 是一款优秀的持久层框架，它支持自定义 SQL、存储过程以及高级映射。MyBatis 免除了几乎所有的 JDBC 代码以及设置参数和获取结果集的工作。MyBatis 可以通过简单的 XML 或注解来配置和映射原始类型、接口和 Java POJO（Plain Old Java Objects，普通老式 Java 对象）为数据库中的记录。</a:t>
            </a:r>
            <a:endParaRPr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182" y="1822425"/>
            <a:ext cx="876637" cy="876637"/>
            <a:chOff x="8115591" y="1727927"/>
            <a:chExt cx="831273" cy="831273"/>
          </a:xfrm>
          <a:solidFill>
            <a:schemeClr val="bg1"/>
          </a:solidFill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grpFill/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662" y="3616327"/>
            <a:ext cx="876637" cy="876637"/>
            <a:chOff x="3245823" y="3429000"/>
            <a:chExt cx="831273" cy="831273"/>
          </a:xfrm>
          <a:solidFill>
            <a:schemeClr val="bg1"/>
          </a:solidFill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grpFill/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456" y="3616327"/>
            <a:ext cx="876637" cy="876637"/>
            <a:chOff x="8114903" y="3428999"/>
            <a:chExt cx="831273" cy="831273"/>
          </a:xfrm>
          <a:solidFill>
            <a:schemeClr val="bg1"/>
          </a:solidFill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grpFill/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662" y="1822425"/>
            <a:ext cx="876637" cy="876637"/>
            <a:chOff x="3245823" y="1727927"/>
            <a:chExt cx="831273" cy="831273"/>
          </a:xfrm>
          <a:solidFill>
            <a:schemeClr val="bg1"/>
          </a:solidFill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grpFill/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6" name="Text Placeholder 7"/>
          <p:cNvSpPr txBox="1"/>
          <p:nvPr/>
        </p:nvSpPr>
        <p:spPr>
          <a:xfrm>
            <a:off x="1440672" y="1866115"/>
            <a:ext cx="1696868" cy="220980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controller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1028996" y="2183019"/>
            <a:ext cx="2101364" cy="36893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简单的说 Controller 负责解析用户的输入，处理后返回相应的结果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7"/>
          <p:cNvSpPr txBox="1"/>
          <p:nvPr/>
        </p:nvSpPr>
        <p:spPr>
          <a:xfrm>
            <a:off x="1471843" y="3653576"/>
            <a:ext cx="1696868" cy="220980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pojo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2"/>
          <p:cNvSpPr txBox="1"/>
          <p:nvPr/>
        </p:nvSpPr>
        <p:spPr>
          <a:xfrm>
            <a:off x="1060167" y="3970481"/>
            <a:ext cx="2101364" cy="553720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简单的Java对象，实际就是普通JavaBeans，是为了避免和EJB混淆所创造的简称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/>
          <p:nvPr/>
        </p:nvSpPr>
        <p:spPr>
          <a:xfrm>
            <a:off x="9711361" y="1866115"/>
            <a:ext cx="1696868" cy="220980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mapper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2"/>
          <p:cNvSpPr txBox="1"/>
          <p:nvPr/>
        </p:nvSpPr>
        <p:spPr>
          <a:xfrm>
            <a:off x="9689511" y="2183019"/>
            <a:ext cx="2101364" cy="368935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MyBatis 通用方法的框架，极其方便的使用MyBatis单表的增删改查。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7"/>
          <p:cNvSpPr txBox="1"/>
          <p:nvPr/>
        </p:nvSpPr>
        <p:spPr>
          <a:xfrm>
            <a:off x="9711361" y="3653576"/>
            <a:ext cx="1696868" cy="220980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service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2"/>
          <p:cNvSpPr txBox="1"/>
          <p:nvPr/>
        </p:nvSpPr>
        <p:spPr>
          <a:xfrm>
            <a:off x="9689511" y="3970481"/>
            <a:ext cx="2101364" cy="553720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Service层是为了处理包含多个POJO对象（即对多个表的数据操作）时，进行事务等管理。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Content Placeholder 2"/>
          <p:cNvSpPr txBox="1"/>
          <p:nvPr/>
        </p:nvSpPr>
        <p:spPr>
          <a:xfrm>
            <a:off x="4905176" y="222657"/>
            <a:ext cx="3048399" cy="36893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SSM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940090" y="648574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70" y="1997075"/>
            <a:ext cx="2189480" cy="3270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52135" y="343217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与招聘者交谈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6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85" grpId="0"/>
      <p:bldP spid="86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/>
          <p:nvPr/>
        </p:nvSpPr>
        <p:spPr bwMode="auto">
          <a:xfrm>
            <a:off x="3621455" y="1811751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5634762" y="1811751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7702279" y="1811751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21457" y="2011417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/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/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634763" y="2011417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/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/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66"/>
              <p:cNvSpPr/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836035" y="3935730"/>
            <a:ext cx="6936105" cy="570230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/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/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/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/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702280" y="2011417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/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/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60"/>
              <p:cNvSpPr/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3641725" y="5529580"/>
            <a:ext cx="1038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查看招聘、查看简历、交谈</a:t>
            </a:r>
            <a:endParaRPr lang="zh-CN" altLang="en-GB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3641874" y="5272875"/>
            <a:ext cx="792480" cy="312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普通用户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5772150" y="5530850"/>
            <a:ext cx="946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发布招聘、查看简历、交谈</a:t>
            </a:r>
            <a:endParaRPr lang="zh-CN" altLang="en-GB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GB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5774055" y="5273040"/>
            <a:ext cx="84899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公司用户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7915275" y="5529580"/>
            <a:ext cx="1801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可操作数据的大致修改，删除，查看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7915423" y="5272875"/>
            <a:ext cx="640080" cy="312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管理员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Content Placeholder 2"/>
          <p:cNvSpPr txBox="1"/>
          <p:nvPr/>
        </p:nvSpPr>
        <p:spPr>
          <a:xfrm>
            <a:off x="4905176" y="222657"/>
            <a:ext cx="3048399" cy="36893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大致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940090" y="648574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ldLvl="0" animBg="1"/>
      <p:bldP spid="188" grpId="0" bldLvl="0" animBg="1"/>
      <p:bldP spid="199" grpId="0" bldLvl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39095" y="1494971"/>
            <a:ext cx="7780562" cy="42427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017108" y="3777559"/>
            <a:ext cx="4824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公司用户</a:t>
            </a:r>
            <a:endParaRPr lang="en-US" altLang="zh-CN" sz="3600" spc="1000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095306" y="4575698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账号注册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9943" y="1600101"/>
            <a:ext cx="288913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20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22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6648641" y="4575516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个人界面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"/>
          <p:cNvSpPr txBox="1">
            <a:spLocks noChangeArrowheads="1"/>
          </p:cNvSpPr>
          <p:nvPr/>
        </p:nvSpPr>
        <p:spPr bwMode="auto">
          <a:xfrm>
            <a:off x="4017010" y="5042535"/>
            <a:ext cx="23996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发布招聘信息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"/>
          <p:cNvSpPr txBox="1">
            <a:spLocks noChangeArrowheads="1"/>
          </p:cNvSpPr>
          <p:nvPr/>
        </p:nvSpPr>
        <p:spPr bwMode="auto">
          <a:xfrm>
            <a:off x="6648450" y="5042535"/>
            <a:ext cx="25247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与招聘者交谈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39095" y="1494971"/>
            <a:ext cx="7780562" cy="42427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017108" y="3777559"/>
            <a:ext cx="4824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普通</a:t>
            </a:r>
            <a:r>
              <a:rPr lang="zh-CN" altLang="en-US" sz="3600" b="1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用户</a:t>
            </a:r>
            <a:endParaRPr lang="en-US" altLang="zh-CN" sz="3600" spc="1000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095306" y="4575698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账号注册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9943" y="1600101"/>
            <a:ext cx="2889133" cy="1968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20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122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6648641" y="4575516"/>
            <a:ext cx="199706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个人界面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"/>
          <p:cNvSpPr txBox="1">
            <a:spLocks noChangeArrowheads="1"/>
          </p:cNvSpPr>
          <p:nvPr/>
        </p:nvSpPr>
        <p:spPr bwMode="auto">
          <a:xfrm>
            <a:off x="4017010" y="5042535"/>
            <a:ext cx="23996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招聘信息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"/>
          <p:cNvSpPr txBox="1">
            <a:spLocks noChangeArrowheads="1"/>
          </p:cNvSpPr>
          <p:nvPr/>
        </p:nvSpPr>
        <p:spPr bwMode="auto">
          <a:xfrm>
            <a:off x="6648450" y="5042535"/>
            <a:ext cx="25247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与公司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交谈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/>
      <p:bldP spid="14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35" y="198"/>
            <a:ext cx="12858396" cy="7232253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9" r="-31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939" y="2952568"/>
            <a:ext cx="2541334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628" y="3739410"/>
            <a:ext cx="1089862" cy="1088186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与应聘者交谈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2772" name="MH_SubTitle_3"/>
          <p:cNvSpPr>
            <a:spLocks noChangeArrowheads="1"/>
          </p:cNvSpPr>
          <p:nvPr/>
        </p:nvSpPr>
        <p:spPr bwMode="auto">
          <a:xfrm>
            <a:off x="2638089" y="3927751"/>
            <a:ext cx="711506" cy="711507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账号注册</a:t>
            </a:r>
            <a:endParaRPr lang="zh-CN" altLang="en-US" sz="11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690" y="2597653"/>
            <a:ext cx="709832" cy="711506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个人信息修改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195" y="5030166"/>
            <a:ext cx="711506" cy="711507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发布招聘信息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887" y="2952568"/>
            <a:ext cx="2543008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43" y="3739410"/>
            <a:ext cx="1088186" cy="1088186"/>
          </a:xfrm>
          <a:prstGeom prst="ellipse">
            <a:avLst/>
          </a:prstGeom>
          <a:solidFill>
            <a:schemeClr val="accent3"/>
          </a:solidFill>
          <a:ln w="38100">
            <a:noFill/>
            <a:rou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交谈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7" name="MH_SubTitle_4"/>
          <p:cNvSpPr>
            <a:spLocks noChangeArrowheads="1"/>
          </p:cNvSpPr>
          <p:nvPr/>
        </p:nvSpPr>
        <p:spPr bwMode="auto">
          <a:xfrm flipH="1">
            <a:off x="9398237" y="3927751"/>
            <a:ext cx="709832" cy="711507"/>
          </a:xfrm>
          <a:prstGeom prst="ellipse">
            <a:avLst/>
          </a:prstGeom>
          <a:solidFill>
            <a:schemeClr val="accent4"/>
          </a:solidFill>
          <a:ln w="25400">
            <a:noFill/>
            <a:rou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账号注册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638" y="2597653"/>
            <a:ext cx="711506" cy="711506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个人信息修改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131" y="5030166"/>
            <a:ext cx="709832" cy="711507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查找招聘信息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2782" name="MH_Other_3"/>
          <p:cNvSpPr/>
          <p:nvPr/>
        </p:nvSpPr>
        <p:spPr bwMode="auto">
          <a:xfrm rot="-2644669">
            <a:off x="5212906" y="3332595"/>
            <a:ext cx="2338762" cy="2338764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3" name="MH_Other_4"/>
          <p:cNvSpPr/>
          <p:nvPr/>
        </p:nvSpPr>
        <p:spPr bwMode="auto">
          <a:xfrm rot="-2644669" flipH="1" flipV="1">
            <a:off x="5196165" y="2893973"/>
            <a:ext cx="2340437" cy="2338764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4905176" y="222657"/>
            <a:ext cx="3048399" cy="36893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简单流程介绍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40090" y="648574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786245" y="4022725"/>
            <a:ext cx="1034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与招聘者交谈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126740" y="6029325"/>
            <a:ext cx="202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公司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54010" y="602932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bldLvl="0" animBg="1"/>
      <p:bldP spid="32772" grpId="0" animBg="1"/>
      <p:bldP spid="32773" grpId="0" animBg="1"/>
      <p:bldP spid="32774" grpId="0" bldLvl="0" animBg="1"/>
      <p:bldP spid="32775" grpId="0" animBg="1"/>
      <p:bldP spid="32776" grpId="0" bldLvl="0" animBg="1"/>
      <p:bldP spid="32777" grpId="0" animBg="1"/>
      <p:bldP spid="32778" grpId="0" animBg="1"/>
      <p:bldP spid="32779" grpId="0" bldLvl="0" animBg="1"/>
      <p:bldP spid="32782" grpId="0" animBg="1"/>
      <p:bldP spid="32783" grpId="0" animBg="1"/>
      <p:bldP spid="10" grpId="0" bldLvl="0" animBg="1"/>
      <p:bldP spid="4" grpId="0"/>
      <p:bldP spid="3" grpId="0"/>
      <p:bldP spid="4" grpId="1"/>
      <p:bldP spid="3" grpId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3540435" y="2792744"/>
            <a:ext cx="6115470" cy="1346651"/>
            <a:chOff x="806" y="677"/>
            <a:chExt cx="3071" cy="711"/>
          </a:xfrm>
        </p:grpSpPr>
        <p:sp>
          <p:nvSpPr>
            <p:cNvPr id="37" name="Freeform 5"/>
            <p:cNvSpPr/>
            <p:nvPr/>
          </p:nvSpPr>
          <p:spPr bwMode="auto">
            <a:xfrm>
              <a:off x="806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2 w 395"/>
                <a:gd name="T9" fmla="*/ 164 h 298"/>
                <a:gd name="T10" fmla="*/ 92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90 w 395"/>
                <a:gd name="T21" fmla="*/ 134 h 298"/>
                <a:gd name="T22" fmla="*/ 390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5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7" y="156"/>
                    <a:pt x="97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5" y="142"/>
                    <a:pt x="395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1516" y="677"/>
              <a:ext cx="938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2229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2942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1 w 395"/>
                <a:gd name="T9" fmla="*/ 164 h 298"/>
                <a:gd name="T10" fmla="*/ 91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89 w 395"/>
                <a:gd name="T21" fmla="*/ 134 h 298"/>
                <a:gd name="T22" fmla="*/ 389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4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7" y="156"/>
                    <a:pt x="97" y="142"/>
                    <a:pt x="91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4" y="0"/>
                    <a:pt x="298" y="7"/>
                    <a:pt x="304" y="15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95" y="142"/>
                    <a:pt x="395" y="156"/>
                    <a:pt x="389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Freeform 16"/>
          <p:cNvSpPr>
            <a:spLocks noChangeAspect="1" noEditPoints="1"/>
          </p:cNvSpPr>
          <p:nvPr/>
        </p:nvSpPr>
        <p:spPr bwMode="auto">
          <a:xfrm>
            <a:off x="8595130" y="3172520"/>
            <a:ext cx="388495" cy="450161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 noChangeAspect="1" noEditPoints="1"/>
          </p:cNvSpPr>
          <p:nvPr/>
        </p:nvSpPr>
        <p:spPr bwMode="auto">
          <a:xfrm>
            <a:off x="5692528" y="3240986"/>
            <a:ext cx="469181" cy="41214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1"/>
          <p:cNvSpPr>
            <a:spLocks noChangeAspect="1" noEditPoints="1"/>
          </p:cNvSpPr>
          <p:nvPr/>
        </p:nvSpPr>
        <p:spPr bwMode="auto">
          <a:xfrm>
            <a:off x="4345195" y="3240987"/>
            <a:ext cx="429774" cy="428630"/>
          </a:xfrm>
          <a:custGeom>
            <a:avLst/>
            <a:gdLst>
              <a:gd name="T0" fmla="*/ 309 w 319"/>
              <a:gd name="T1" fmla="*/ 267 h 318"/>
              <a:gd name="T2" fmla="*/ 233 w 319"/>
              <a:gd name="T3" fmla="*/ 192 h 318"/>
              <a:gd name="T4" fmla="*/ 251 w 319"/>
              <a:gd name="T5" fmla="*/ 127 h 318"/>
              <a:gd name="T6" fmla="*/ 123 w 319"/>
              <a:gd name="T7" fmla="*/ 0 h 318"/>
              <a:gd name="T8" fmla="*/ 0 w 319"/>
              <a:gd name="T9" fmla="*/ 124 h 318"/>
              <a:gd name="T10" fmla="*/ 127 w 319"/>
              <a:gd name="T11" fmla="*/ 251 h 318"/>
              <a:gd name="T12" fmla="*/ 190 w 319"/>
              <a:gd name="T13" fmla="*/ 234 h 318"/>
              <a:gd name="T14" fmla="*/ 266 w 319"/>
              <a:gd name="T15" fmla="*/ 310 h 318"/>
              <a:gd name="T16" fmla="*/ 293 w 319"/>
              <a:gd name="T17" fmla="*/ 310 h 318"/>
              <a:gd name="T18" fmla="*/ 311 w 319"/>
              <a:gd name="T19" fmla="*/ 291 h 318"/>
              <a:gd name="T20" fmla="*/ 309 w 319"/>
              <a:gd name="T21" fmla="*/ 267 h 318"/>
              <a:gd name="T22" fmla="*/ 38 w 319"/>
              <a:gd name="T23" fmla="*/ 124 h 318"/>
              <a:gd name="T24" fmla="*/ 123 w 319"/>
              <a:gd name="T25" fmla="*/ 38 h 318"/>
              <a:gd name="T26" fmla="*/ 213 w 319"/>
              <a:gd name="T27" fmla="*/ 127 h 318"/>
              <a:gd name="T28" fmla="*/ 127 w 319"/>
              <a:gd name="T29" fmla="*/ 213 h 318"/>
              <a:gd name="T30" fmla="*/ 38 w 319"/>
              <a:gd name="T31" fmla="*/ 12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318">
                <a:moveTo>
                  <a:pt x="309" y="267"/>
                </a:moveTo>
                <a:cubicBezTo>
                  <a:pt x="233" y="192"/>
                  <a:pt x="233" y="192"/>
                  <a:pt x="233" y="192"/>
                </a:cubicBezTo>
                <a:cubicBezTo>
                  <a:pt x="244" y="173"/>
                  <a:pt x="251" y="151"/>
                  <a:pt x="251" y="127"/>
                </a:cubicBezTo>
                <a:cubicBezTo>
                  <a:pt x="251" y="59"/>
                  <a:pt x="192" y="0"/>
                  <a:pt x="123" y="0"/>
                </a:cubicBezTo>
                <a:cubicBezTo>
                  <a:pt x="55" y="0"/>
                  <a:pt x="0" y="55"/>
                  <a:pt x="0" y="124"/>
                </a:cubicBezTo>
                <a:cubicBezTo>
                  <a:pt x="0" y="192"/>
                  <a:pt x="59" y="251"/>
                  <a:pt x="127" y="251"/>
                </a:cubicBezTo>
                <a:cubicBezTo>
                  <a:pt x="150" y="251"/>
                  <a:pt x="171" y="245"/>
                  <a:pt x="190" y="234"/>
                </a:cubicBezTo>
                <a:cubicBezTo>
                  <a:pt x="266" y="310"/>
                  <a:pt x="266" y="310"/>
                  <a:pt x="266" y="310"/>
                </a:cubicBezTo>
                <a:cubicBezTo>
                  <a:pt x="273" y="318"/>
                  <a:pt x="285" y="318"/>
                  <a:pt x="293" y="310"/>
                </a:cubicBezTo>
                <a:cubicBezTo>
                  <a:pt x="311" y="291"/>
                  <a:pt x="311" y="291"/>
                  <a:pt x="311" y="291"/>
                </a:cubicBezTo>
                <a:cubicBezTo>
                  <a:pt x="319" y="284"/>
                  <a:pt x="316" y="275"/>
                  <a:pt x="309" y="267"/>
                </a:cubicBezTo>
                <a:close/>
                <a:moveTo>
                  <a:pt x="38" y="124"/>
                </a:moveTo>
                <a:cubicBezTo>
                  <a:pt x="38" y="76"/>
                  <a:pt x="76" y="38"/>
                  <a:pt x="123" y="38"/>
                </a:cubicBezTo>
                <a:cubicBezTo>
                  <a:pt x="171" y="38"/>
                  <a:pt x="213" y="80"/>
                  <a:pt x="213" y="127"/>
                </a:cubicBezTo>
                <a:cubicBezTo>
                  <a:pt x="213" y="175"/>
                  <a:pt x="175" y="213"/>
                  <a:pt x="127" y="213"/>
                </a:cubicBezTo>
                <a:cubicBezTo>
                  <a:pt x="80" y="213"/>
                  <a:pt x="38" y="171"/>
                  <a:pt x="38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36"/>
          <p:cNvSpPr>
            <a:spLocks noChangeAspect="1" noEditPoints="1"/>
          </p:cNvSpPr>
          <p:nvPr/>
        </p:nvSpPr>
        <p:spPr bwMode="auto">
          <a:xfrm>
            <a:off x="7110288" y="3325936"/>
            <a:ext cx="529539" cy="296744"/>
          </a:xfrm>
          <a:custGeom>
            <a:avLst/>
            <a:gdLst>
              <a:gd name="T0" fmla="*/ 200 w 400"/>
              <a:gd name="T1" fmla="*/ 0 h 224"/>
              <a:gd name="T2" fmla="*/ 0 w 400"/>
              <a:gd name="T3" fmla="*/ 112 h 224"/>
              <a:gd name="T4" fmla="*/ 200 w 400"/>
              <a:gd name="T5" fmla="*/ 224 h 224"/>
              <a:gd name="T6" fmla="*/ 400 w 400"/>
              <a:gd name="T7" fmla="*/ 112 h 224"/>
              <a:gd name="T8" fmla="*/ 200 w 400"/>
              <a:gd name="T9" fmla="*/ 0 h 224"/>
              <a:gd name="T10" fmla="*/ 200 w 400"/>
              <a:gd name="T11" fmla="*/ 198 h 224"/>
              <a:gd name="T12" fmla="*/ 111 w 400"/>
              <a:gd name="T13" fmla="*/ 112 h 224"/>
              <a:gd name="T14" fmla="*/ 200 w 400"/>
              <a:gd name="T15" fmla="*/ 26 h 224"/>
              <a:gd name="T16" fmla="*/ 289 w 400"/>
              <a:gd name="T17" fmla="*/ 112 h 224"/>
              <a:gd name="T18" fmla="*/ 200 w 400"/>
              <a:gd name="T19" fmla="*/ 198 h 224"/>
              <a:gd name="T20" fmla="*/ 200 w 400"/>
              <a:gd name="T21" fmla="*/ 112 h 224"/>
              <a:gd name="T22" fmla="*/ 200 w 400"/>
              <a:gd name="T23" fmla="*/ 69 h 224"/>
              <a:gd name="T24" fmla="*/ 155 w 400"/>
              <a:gd name="T25" fmla="*/ 112 h 224"/>
              <a:gd name="T26" fmla="*/ 200 w 400"/>
              <a:gd name="T27" fmla="*/ 155 h 224"/>
              <a:gd name="T28" fmla="*/ 244 w 400"/>
              <a:gd name="T29" fmla="*/ 112 h 224"/>
              <a:gd name="T30" fmla="*/ 200 w 400"/>
              <a:gd name="T3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0" h="224">
                <a:moveTo>
                  <a:pt x="200" y="0"/>
                </a:moveTo>
                <a:cubicBezTo>
                  <a:pt x="69" y="0"/>
                  <a:pt x="0" y="97"/>
                  <a:pt x="0" y="112"/>
                </a:cubicBezTo>
                <a:cubicBezTo>
                  <a:pt x="0" y="127"/>
                  <a:pt x="69" y="224"/>
                  <a:pt x="200" y="224"/>
                </a:cubicBezTo>
                <a:cubicBezTo>
                  <a:pt x="331" y="224"/>
                  <a:pt x="400" y="127"/>
                  <a:pt x="400" y="112"/>
                </a:cubicBezTo>
                <a:cubicBezTo>
                  <a:pt x="400" y="97"/>
                  <a:pt x="331" y="0"/>
                  <a:pt x="200" y="0"/>
                </a:cubicBezTo>
                <a:close/>
                <a:moveTo>
                  <a:pt x="200" y="198"/>
                </a:moveTo>
                <a:cubicBezTo>
                  <a:pt x="151" y="198"/>
                  <a:pt x="111" y="159"/>
                  <a:pt x="111" y="112"/>
                </a:cubicBezTo>
                <a:cubicBezTo>
                  <a:pt x="111" y="64"/>
                  <a:pt x="151" y="26"/>
                  <a:pt x="200" y="26"/>
                </a:cubicBezTo>
                <a:cubicBezTo>
                  <a:pt x="249" y="26"/>
                  <a:pt x="289" y="64"/>
                  <a:pt x="289" y="112"/>
                </a:cubicBezTo>
                <a:cubicBezTo>
                  <a:pt x="289" y="159"/>
                  <a:pt x="249" y="198"/>
                  <a:pt x="200" y="198"/>
                </a:cubicBezTo>
                <a:close/>
                <a:moveTo>
                  <a:pt x="200" y="112"/>
                </a:moveTo>
                <a:cubicBezTo>
                  <a:pt x="192" y="103"/>
                  <a:pt x="213" y="69"/>
                  <a:pt x="200" y="69"/>
                </a:cubicBezTo>
                <a:cubicBezTo>
                  <a:pt x="175" y="69"/>
                  <a:pt x="155" y="88"/>
                  <a:pt x="155" y="112"/>
                </a:cubicBezTo>
                <a:cubicBezTo>
                  <a:pt x="155" y="136"/>
                  <a:pt x="175" y="155"/>
                  <a:pt x="200" y="155"/>
                </a:cubicBezTo>
                <a:cubicBezTo>
                  <a:pt x="224" y="155"/>
                  <a:pt x="244" y="136"/>
                  <a:pt x="244" y="112"/>
                </a:cubicBezTo>
                <a:cubicBezTo>
                  <a:pt x="244" y="101"/>
                  <a:pt x="207" y="119"/>
                  <a:pt x="200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487476" y="2405253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252944" y="2405253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79421" y="4214394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27051" y="4539390"/>
            <a:ext cx="19453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/>
          <p:nvPr/>
        </p:nvSpPr>
        <p:spPr>
          <a:xfrm>
            <a:off x="2600510" y="2127764"/>
            <a:ext cx="501154" cy="2946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搜索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/>
          <p:nvPr/>
        </p:nvSpPr>
        <p:spPr>
          <a:xfrm>
            <a:off x="2600510" y="4260150"/>
            <a:ext cx="501154" cy="58991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个人信息</a:t>
            </a:r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7339575" y="2396775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05042" y="2396775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058108" y="4205916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092438" y="4530911"/>
            <a:ext cx="19782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/>
          <p:nvPr/>
        </p:nvSpPr>
        <p:spPr>
          <a:xfrm>
            <a:off x="5353685" y="2049780"/>
            <a:ext cx="2341880" cy="2946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查看简历、</a:t>
            </a:r>
            <a:r>
              <a:rPr lang="en-US" altLang="zh-CN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blog</a:t>
            </a:r>
            <a:r>
              <a:rPr lang="zh-CN" altLang="en-US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、资讯</a:t>
            </a:r>
            <a:endParaRPr lang="zh-CN" altLang="en-US" sz="16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/>
          <p:nvPr/>
        </p:nvSpPr>
        <p:spPr>
          <a:xfrm>
            <a:off x="5452610" y="4264964"/>
            <a:ext cx="501152" cy="58991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发布</a:t>
            </a:r>
            <a:r>
              <a:rPr lang="en-US" altLang="zh-CN" sz="16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blog</a:t>
            </a:r>
            <a:endParaRPr lang="en-US" altLang="zh-CN" sz="16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2176287" y="5112786"/>
            <a:ext cx="1293572" cy="25781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搜索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2465848" y="5438591"/>
            <a:ext cx="1599371" cy="51625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搜索简历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搜索工作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4482329" y="5112786"/>
            <a:ext cx="1293572" cy="25781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个人信息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4482329" y="5549081"/>
            <a:ext cx="1599371" cy="29464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修改个人信息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453505" y="5113020"/>
            <a:ext cx="2282825" cy="2578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查看简历、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blog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、资讯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9094412" y="5112786"/>
            <a:ext cx="1293572" cy="25781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发布</a:t>
            </a:r>
            <a:r>
              <a:rPr lang="en-US" altLang="zh-CN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blog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9094411" y="5438591"/>
            <a:ext cx="1599371" cy="51625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发布一些经历，鸡汤文或留言给作者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/>
          <p:nvPr/>
        </p:nvSpPr>
        <p:spPr>
          <a:xfrm>
            <a:off x="4905176" y="222657"/>
            <a:ext cx="3048399" cy="36893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40090" y="648574"/>
            <a:ext cx="109785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711315" y="5484495"/>
            <a:ext cx="1884045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查看简历，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blog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，资讯等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46" grpId="0" bldLvl="0" animBg="1"/>
      <p:bldP spid="51" grpId="0"/>
      <p:bldP spid="52" grpId="0"/>
      <p:bldP spid="57" grpId="0"/>
      <p:bldP spid="58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6清新创意花朵工作总结年终总结PPT模板"/>
</p:tagLst>
</file>

<file path=ppt/theme/theme1.xml><?xml version="1.0" encoding="utf-8"?>
<a:theme xmlns:a="http://schemas.openxmlformats.org/drawingml/2006/main" name="自定义设计方案">
  <a:themeElements>
    <a:clrScheme name="自定义 844">
      <a:dk1>
        <a:sysClr val="windowText" lastClr="000000"/>
      </a:dk1>
      <a:lt1>
        <a:sysClr val="window" lastClr="FFFFFF"/>
      </a:lt1>
      <a:dk2>
        <a:srgbClr val="658D7B"/>
      </a:dk2>
      <a:lt2>
        <a:srgbClr val="D8D8D8"/>
      </a:lt2>
      <a:accent1>
        <a:srgbClr val="4D5858"/>
      </a:accent1>
      <a:accent2>
        <a:srgbClr val="658D7B"/>
      </a:accent2>
      <a:accent3>
        <a:srgbClr val="4D5858"/>
      </a:accent3>
      <a:accent4>
        <a:srgbClr val="658D7B"/>
      </a:accent4>
      <a:accent5>
        <a:srgbClr val="4D5858"/>
      </a:accent5>
      <a:accent6>
        <a:srgbClr val="658D7B"/>
      </a:accent6>
      <a:hlink>
        <a:srgbClr val="4D5858"/>
      </a:hlink>
      <a:folHlink>
        <a:srgbClr val="658D7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1321</Words>
  <Application>WPS 演示</Application>
  <PresentationFormat>自定义</PresentationFormat>
  <Paragraphs>267</Paragraphs>
  <Slides>27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微软雅黑</vt:lpstr>
      <vt:lpstr>Agency FB</vt:lpstr>
      <vt:lpstr>Franklin Gothic Medium</vt:lpstr>
      <vt:lpstr>Impact</vt:lpstr>
      <vt:lpstr>Franklin Gothic Book</vt:lpstr>
      <vt:lpstr>Cambria Math</vt:lpstr>
      <vt:lpstr>Arial</vt:lpstr>
      <vt:lpstr>Lato Regular</vt:lpstr>
      <vt:lpstr>Segoe Print</vt:lpstr>
      <vt:lpstr>Open Sans</vt:lpstr>
      <vt:lpstr>Open Sans</vt:lpstr>
      <vt:lpstr>Arial Unicode MS</vt:lpstr>
      <vt:lpstr>Calibri Light</vt:lpstr>
      <vt:lpstr>Gill Sans</vt:lpstr>
      <vt:lpstr>Helvetica Neue</vt:lpstr>
      <vt:lpstr>Helvetica Light</vt:lpstr>
      <vt:lpstr>Gill Sans MT</vt:lpstr>
      <vt:lpstr>华文细黑</vt:lpstr>
      <vt:lpstr>幼圆</vt:lpstr>
      <vt:lpstr>方正姚体</vt:lpstr>
      <vt:lpstr>微软雅黑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06清新创意花朵工作总结年终总结PPT模板</dc:title>
  <dc:creator/>
  <cp:lastModifiedBy>-                鵢</cp:lastModifiedBy>
  <cp:revision>16</cp:revision>
  <dcterms:created xsi:type="dcterms:W3CDTF">2017-04-22T15:13:00Z</dcterms:created>
  <dcterms:modified xsi:type="dcterms:W3CDTF">2021-09-17T10:03:55Z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