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79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82" r:id="rId26"/>
    <p:sldId id="277" r:id="rId27"/>
    <p:sldId id="278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6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57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1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7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034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6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8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3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2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11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24905A-B258-498E-B8B7-56891B6E7D7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7DBB281-11E2-48FB-B081-C6229E8D8C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4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tSoSecure/password_cracking_ru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D.little@do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C19E-F77A-D3A8-08A3-8591826FB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Attacking Active Directory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7E41E-5BE9-3DA2-BEC9-6EB4CE887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small introduction into Attacking Active Directory </a:t>
            </a:r>
          </a:p>
        </p:txBody>
      </p:sp>
    </p:spTree>
    <p:extLst>
      <p:ext uri="{BB962C8B-B14F-4D97-AF65-F5344CB8AC3E}">
        <p14:creationId xmlns:p14="http://schemas.microsoft.com/office/powerpoint/2010/main" val="62394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C19F-4AAF-2877-3CD5-85FD34BF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Found within 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4078-71DF-8102-A92D-2B6AD23C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Server (2016-2025)</a:t>
            </a:r>
          </a:p>
          <a:p>
            <a:r>
              <a:rPr lang="en-GB" dirty="0"/>
              <a:t>Windows 10-11 Pro and Enterprise </a:t>
            </a:r>
          </a:p>
          <a:p>
            <a:r>
              <a:rPr lang="en-GB" dirty="0"/>
              <a:t>SMB (Port 445)</a:t>
            </a:r>
          </a:p>
          <a:p>
            <a:r>
              <a:rPr lang="en-GB" dirty="0"/>
              <a:t>LDAP (Port 389)</a:t>
            </a:r>
          </a:p>
          <a:p>
            <a:r>
              <a:rPr lang="en-GB" dirty="0"/>
              <a:t>Kerberos (Port 88)</a:t>
            </a:r>
          </a:p>
          <a:p>
            <a:r>
              <a:rPr lang="en-GB" dirty="0"/>
              <a:t>Net Bios (Port 137-139)</a:t>
            </a:r>
          </a:p>
          <a:p>
            <a:r>
              <a:rPr lang="en-GB" dirty="0"/>
              <a:t>RPC (Dynamic range from 49152-65535)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30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8DDA-4728-0D83-38EC-4F8D60BB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Servers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D61F-C537-CD1E-B1AA-F9E7D66C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These often make a good chunk of hosts found within AD environments </a:t>
            </a:r>
          </a:p>
          <a:p>
            <a:r>
              <a:rPr lang="en-GB" dirty="0"/>
              <a:t>While Windows Server 2016 is supported any server version can be found floating about the network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NT Server 3.x.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NT Server 4.0.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2000 Server.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Server 2003.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Server 2008 and 2008 R2.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Server 2012 and 2012 R2.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en-US" dirty="0">
                <a:latin typeface="Google Sans"/>
              </a:rPr>
              <a:t>-- Still supported</a:t>
            </a:r>
            <a:endParaRPr lang="en-US" b="0" i="0" dirty="0">
              <a:effectLst/>
              <a:latin typeface="Google Sans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Server 2016, 2019 and 2022.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Windows Server 2025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9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C587-6E26-D91C-3A7C-D140D203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Hosts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DE45-7688-B526-13F6-59019EA0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10 support is ending!!</a:t>
            </a:r>
          </a:p>
          <a:p>
            <a:r>
              <a:rPr lang="en-GB" dirty="0"/>
              <a:t>Windows 11 should be all you start seeing within AD moving forward but we know what business are like!</a:t>
            </a:r>
          </a:p>
          <a:p>
            <a:r>
              <a:rPr lang="en-GB" dirty="0"/>
              <a:t>We still see Windows XP floating</a:t>
            </a:r>
            <a:br>
              <a:rPr lang="en-GB" dirty="0"/>
            </a:br>
            <a:r>
              <a:rPr lang="en-GB" dirty="0"/>
              <a:t>about.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4" name="Picture 6" descr="Where Is AI Taking Windows 11? - Ed Tittel">
            <a:extLst>
              <a:ext uri="{FF2B5EF4-FFF2-40B4-BE49-F238E27FC236}">
                <a16:creationId xmlns:a16="http://schemas.microsoft.com/office/drawing/2014/main" id="{B3539A49-F2B7-09B3-4F54-D1DB586C7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80" y="3484098"/>
            <a:ext cx="5924390" cy="30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71D8-4F6A-095C-89A1-E5C47446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SMB Port 445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8830-DC23-C7B6-6175-B1976642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Server messaging block mainly used as a communication protocol to share files printers and other network communication.</a:t>
            </a:r>
          </a:p>
          <a:p>
            <a:r>
              <a:rPr lang="en-GB" dirty="0"/>
              <a:t>A very handy port to help identify operating system versions within AD. (More on this soon)</a:t>
            </a:r>
          </a:p>
          <a:p>
            <a:r>
              <a:rPr lang="en-GB" dirty="0"/>
              <a:t>Misconfigurations include no signing and null sessions and relay attacks</a:t>
            </a:r>
          </a:p>
          <a:p>
            <a:endParaRPr lang="en-GB" dirty="0"/>
          </a:p>
        </p:txBody>
      </p:sp>
      <p:pic>
        <p:nvPicPr>
          <p:cNvPr id="1026" name="Picture 2" descr="What is Port 445?">
            <a:extLst>
              <a:ext uri="{FF2B5EF4-FFF2-40B4-BE49-F238E27FC236}">
                <a16:creationId xmlns:a16="http://schemas.microsoft.com/office/drawing/2014/main" id="{422166EC-CCAB-D9D7-5D41-8EF5451E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940" y="4407136"/>
            <a:ext cx="6005593" cy="237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2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8F88-A366-E7FD-E03F-3E5DCB90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LDAP (Port 389) Lightweight Active directory Protocol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93C6-9E2F-138B-7D37-229A467E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Ldap</a:t>
            </a:r>
            <a:r>
              <a:rPr lang="en-GB" dirty="0"/>
              <a:t> is used to maintain and access directory services within AD. It keeps a database of all members and group polices and other servers and services within the network such as printers.</a:t>
            </a:r>
          </a:p>
          <a:p>
            <a:endParaRPr lang="en-GB" dirty="0"/>
          </a:p>
          <a:p>
            <a:r>
              <a:rPr lang="en-GB" sz="1600" dirty="0"/>
              <a:t>Can be a great place to enumerate users from.</a:t>
            </a:r>
          </a:p>
          <a:p>
            <a:r>
              <a:rPr lang="en-GB" sz="1600" dirty="0"/>
              <a:t>Commonly misconfigured to provide more information</a:t>
            </a:r>
            <a:br>
              <a:rPr lang="en-GB" sz="1600" dirty="0"/>
            </a:br>
            <a:r>
              <a:rPr lang="en-GB" sz="1600" dirty="0"/>
              <a:t>than it should.</a:t>
            </a:r>
          </a:p>
          <a:p>
            <a:r>
              <a:rPr lang="en-GB" sz="1600" dirty="0"/>
              <a:t>By default, uses unencrypted communications.</a:t>
            </a:r>
          </a:p>
          <a:p>
            <a:r>
              <a:rPr lang="en-GB" sz="1600" dirty="0"/>
              <a:t>Recommended to run TLS over the top of it to prevent</a:t>
            </a:r>
            <a:br>
              <a:rPr lang="en-GB" sz="1600" dirty="0"/>
            </a:br>
            <a:r>
              <a:rPr lang="en-GB" sz="1600" dirty="0"/>
              <a:t>this. Also please enable LDAP Signing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CA7A9-BE25-B409-938A-EA37E6F2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42" y="3390011"/>
            <a:ext cx="3838202" cy="23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4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9F90-F2E9-2DE5-62F1-EF6EDE34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Kerberos (Port 88)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72B7E-2E25-3180-692D-F857BCBC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key component of AD Authentication</a:t>
            </a:r>
          </a:p>
          <a:p>
            <a:r>
              <a:rPr lang="en-GB" dirty="0"/>
              <a:t>Works of a ticket based system for users to prove who they are.</a:t>
            </a:r>
          </a:p>
          <a:p>
            <a:r>
              <a:rPr lang="en-US" sz="1600" dirty="0"/>
              <a:t>Currently the standard for authentication security within AD.</a:t>
            </a:r>
          </a:p>
          <a:p>
            <a:r>
              <a:rPr lang="en-US" sz="1600" dirty="0"/>
              <a:t>Replaces NTLM and NTLMV2 authentication though if this fails</a:t>
            </a:r>
            <a:br>
              <a:rPr lang="en-US" sz="1600" dirty="0"/>
            </a:br>
            <a:r>
              <a:rPr lang="en-US" sz="1600" dirty="0"/>
              <a:t>NTLMV2 will be used.</a:t>
            </a:r>
          </a:p>
          <a:p>
            <a:r>
              <a:rPr lang="en-US" sz="1600" dirty="0"/>
              <a:t>Authentication through the local KDC uses AES out of the box</a:t>
            </a:r>
            <a:br>
              <a:rPr lang="en-US" sz="1600" dirty="0"/>
            </a:br>
            <a:r>
              <a:rPr lang="en-US" sz="1600" dirty="0"/>
              <a:t>improving the security of local authentication.</a:t>
            </a:r>
          </a:p>
          <a:p>
            <a:r>
              <a:rPr lang="en-US" sz="1600" dirty="0"/>
              <a:t>Can still be attacked though (More on that in the next talk)</a:t>
            </a:r>
          </a:p>
          <a:p>
            <a:endParaRPr lang="en-GB" sz="1600" dirty="0"/>
          </a:p>
        </p:txBody>
      </p:sp>
      <p:pic>
        <p:nvPicPr>
          <p:cNvPr id="3078" name="Picture 6" descr="Kerberos (I): How does Kerberos work? - Theory | Tarlogic">
            <a:extLst>
              <a:ext uri="{FF2B5EF4-FFF2-40B4-BE49-F238E27FC236}">
                <a16:creationId xmlns:a16="http://schemas.microsoft.com/office/drawing/2014/main" id="{F3B88A9D-681D-CB9B-E246-7E8B92608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11" y="3503918"/>
            <a:ext cx="3876035" cy="28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14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E8FB-80B0-ACD9-505A-878C52CB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 Bios (Port 137-139)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E334D-F9C5-CCFD-37AD-B52CD1EE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NetBIOS (Network Basic Input/Output System) is a network service that enables applications on different computers to communicate with each other across a local area network (LAN).</a:t>
            </a:r>
          </a:p>
          <a:p>
            <a:r>
              <a:rPr lang="en-US" dirty="0">
                <a:latin typeface="Google Sans"/>
              </a:rPr>
              <a:t>Not many vulnerabilities affecting Net Bios these days. It is a good way to gain valuable information within AD such as domain name and system naming scheme. </a:t>
            </a:r>
          </a:p>
          <a:p>
            <a:r>
              <a:rPr lang="en-GB" b="0" i="0" dirty="0" err="1">
                <a:effectLst/>
                <a:latin typeface="SFMono-Regular"/>
              </a:rPr>
              <a:t>nbtscan</a:t>
            </a:r>
            <a:r>
              <a:rPr lang="en-GB" b="0" i="0" dirty="0">
                <a:effectLst/>
                <a:latin typeface="SFMono-Regular"/>
              </a:rPr>
              <a:t> </a:t>
            </a:r>
            <a:r>
              <a:rPr lang="en-GB" b="0" i="0" dirty="0" err="1">
                <a:effectLst/>
                <a:latin typeface="SFMono-Regular"/>
              </a:rPr>
              <a:t>nmap</a:t>
            </a:r>
            <a:r>
              <a:rPr lang="en-GB" b="0" i="0" dirty="0">
                <a:effectLst/>
                <a:latin typeface="SFMono-Regular"/>
              </a:rPr>
              <a:t> and </a:t>
            </a:r>
            <a:r>
              <a:rPr lang="en-GB" b="0" i="0" dirty="0" err="1">
                <a:effectLst/>
                <a:latin typeface="SFMono-Regular"/>
              </a:rPr>
              <a:t>nmblookup</a:t>
            </a:r>
            <a:r>
              <a:rPr lang="en-GB" b="0" i="0" dirty="0">
                <a:effectLst/>
                <a:latin typeface="SFMono-Regular"/>
              </a:rPr>
              <a:t> are great tools to enumerate </a:t>
            </a:r>
            <a:r>
              <a:rPr lang="en-GB" b="0" i="0" dirty="0" err="1">
                <a:effectLst/>
                <a:latin typeface="SFMono-Regular"/>
              </a:rPr>
              <a:t>NetBios</a:t>
            </a:r>
            <a:r>
              <a:rPr lang="en-GB" b="0" i="0" dirty="0">
                <a:effectLst/>
                <a:latin typeface="SFMono-Regular"/>
              </a:rPr>
              <a:t>.</a:t>
            </a:r>
            <a:endParaRPr lang="en-US" b="0" i="0" dirty="0"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2183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1B37-D129-D6CA-B9C8-6FB6C1D9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RPC Port 135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59B3-2037-CA08-797B-C4C644F0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Procedure Call </a:t>
            </a:r>
            <a:r>
              <a:rPr lang="en-US" dirty="0"/>
              <a:t>is a communication protocol that allows a program to execute a procedure (function) on a remote server as if it were a local function.</a:t>
            </a:r>
          </a:p>
          <a:p>
            <a:r>
              <a:rPr lang="en-US" dirty="0"/>
              <a:t>Typically runs on port 135 and 593 but can run on other higher end ports</a:t>
            </a:r>
          </a:p>
          <a:p>
            <a:r>
              <a:rPr lang="en-US" dirty="0"/>
              <a:t>Enumerating this port can be done with Nmap scripting engine </a:t>
            </a:r>
          </a:p>
          <a:p>
            <a:r>
              <a:rPr lang="en-US" dirty="0"/>
              <a:t>Nmap -p 135,593 --script=</a:t>
            </a:r>
            <a:r>
              <a:rPr lang="en-US" dirty="0" err="1"/>
              <a:t>msrpc-enum</a:t>
            </a:r>
            <a:r>
              <a:rPr lang="en-US" dirty="0"/>
              <a:t> &lt;TARGET_IP&gt;</a:t>
            </a:r>
          </a:p>
          <a:p>
            <a:r>
              <a:rPr lang="en-US" dirty="0"/>
              <a:t>Enum4linux-ng –A &lt;TARGET_IP&gt;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82FE0-47E5-A8FC-B2EF-EE09E9A2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40" y="4622329"/>
            <a:ext cx="3016481" cy="20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62C-E535-FF41-9BAD-B3CE4BFC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password hashes found in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6E65-C964-C431-3F2B-8A71ED02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NTLM Hash (NT Hash) </a:t>
            </a:r>
            <a:r>
              <a:rPr lang="en-US" dirty="0"/>
              <a:t>Also known as the NT hash, this is the most common hash used in AD. (Stored in SAM Database) No salt, making it vulnerable to offline brute-force attacks. NTLMV2 is an improvement can no longer do pass the hash with them but can still be cracked offline.</a:t>
            </a:r>
          </a:p>
          <a:p>
            <a:r>
              <a:rPr lang="en-US" dirty="0"/>
              <a:t>LM Hash (LAN Manager Hash) Older and weaker Hash no longer used. Super easy to crack and can be passed.</a:t>
            </a:r>
          </a:p>
          <a:p>
            <a:r>
              <a:rPr lang="en-GB" dirty="0"/>
              <a:t>Kerberos Hashes used in Kerberos authentication this is the default authentication in current Local AD. This type of hash can be still taken offline and cracked but cant be passed.</a:t>
            </a:r>
          </a:p>
        </p:txBody>
      </p:sp>
    </p:spTree>
    <p:extLst>
      <p:ext uri="{BB962C8B-B14F-4D97-AF65-F5344CB8AC3E}">
        <p14:creationId xmlns:p14="http://schemas.microsoft.com/office/powerpoint/2010/main" val="379966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6DC4-545B-73FB-F77B-F5E4DB55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 to enumerate and attack AD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ADF6-2490-0795-5C09-F19055C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Nmap </a:t>
            </a:r>
          </a:p>
          <a:p>
            <a:r>
              <a:rPr lang="en-GB" dirty="0"/>
              <a:t>Enum4linux-NG</a:t>
            </a:r>
          </a:p>
          <a:p>
            <a:r>
              <a:rPr lang="en-GB" dirty="0" err="1"/>
              <a:t>Impacket</a:t>
            </a:r>
            <a:endParaRPr lang="en-GB" dirty="0"/>
          </a:p>
          <a:p>
            <a:r>
              <a:rPr lang="en-GB" dirty="0" err="1"/>
              <a:t>Nxc</a:t>
            </a:r>
            <a:r>
              <a:rPr lang="en-GB" dirty="0"/>
              <a:t> (Formally </a:t>
            </a:r>
            <a:r>
              <a:rPr lang="en-GB" dirty="0" err="1"/>
              <a:t>crackmapexec</a:t>
            </a:r>
            <a:r>
              <a:rPr lang="en-GB" dirty="0"/>
              <a:t>) </a:t>
            </a:r>
          </a:p>
          <a:p>
            <a:r>
              <a:rPr lang="en-GB" dirty="0"/>
              <a:t>Bloodhound (requires a foothold)</a:t>
            </a:r>
          </a:p>
          <a:p>
            <a:r>
              <a:rPr lang="en-GB" dirty="0"/>
              <a:t>Responder</a:t>
            </a:r>
          </a:p>
          <a:p>
            <a:r>
              <a:rPr lang="en-GB" dirty="0" err="1"/>
              <a:t>Hashcat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30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F3FE-2EE9-7FA2-5F7E-986C5A50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Whoami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49F0-0B52-3B17-3AB7-9220BE07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Name-Daniel Little</a:t>
            </a:r>
          </a:p>
          <a:p>
            <a:r>
              <a:rPr lang="en-GB" dirty="0"/>
              <a:t>Role: Senior Penetration tester @ Claranet Cyber Security</a:t>
            </a:r>
          </a:p>
          <a:p>
            <a:r>
              <a:rPr lang="en-GB" dirty="0"/>
              <a:t>Experience: 7 years in Offensive Cyber Security </a:t>
            </a:r>
          </a:p>
          <a:p>
            <a:r>
              <a:rPr lang="en-GB" dirty="0"/>
              <a:t>Advocate for home lab and self hosting </a:t>
            </a:r>
          </a:p>
          <a:p>
            <a:r>
              <a:rPr lang="en-GB" dirty="0"/>
              <a:t>Data hoarder</a:t>
            </a:r>
          </a:p>
          <a:p>
            <a:r>
              <a:rPr lang="en-GB" dirty="0"/>
              <a:t>Sysadmin Cosplayer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4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0534-B1AA-C1C5-5D10-B17BA07F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97BB-6229-474E-E352-5491170A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best port scanner around (In my view) </a:t>
            </a:r>
          </a:p>
          <a:p>
            <a:r>
              <a:rPr lang="en-GB" dirty="0"/>
              <a:t>Great for scanning networks quickly or slowly helps map out the network.</a:t>
            </a:r>
          </a:p>
          <a:p>
            <a:r>
              <a:rPr lang="en-GB" dirty="0"/>
              <a:t>SMB enumeration scripts built in along side other helpful scripts.</a:t>
            </a:r>
          </a:p>
          <a:p>
            <a:r>
              <a:rPr lang="en-GB" dirty="0"/>
              <a:t>Other NSE scripts for enumerating other ports such as RPC </a:t>
            </a:r>
            <a:r>
              <a:rPr lang="en-GB" dirty="0" err="1"/>
              <a:t>Netbios</a:t>
            </a:r>
            <a:r>
              <a:rPr lang="en-GB" dirty="0"/>
              <a:t> and Web ports (IIS Anyone?)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EC738-1898-EB44-E327-1E1810A9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29" y="4253698"/>
            <a:ext cx="5424798" cy="22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4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2A54-3BF8-9FD6-CA6B-FCBD7DA4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Enum4linux-NG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AB5A-201B-94B4-2F07-24D2B296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Great tool for enumerating Windows/Samba systems.</a:t>
            </a:r>
          </a:p>
          <a:p>
            <a:r>
              <a:rPr lang="en-GB" dirty="0"/>
              <a:t>Can make use of SMB Null session to pull information out.</a:t>
            </a:r>
          </a:p>
          <a:p>
            <a:r>
              <a:rPr lang="en-GB" dirty="0"/>
              <a:t>Enumerating RPC as well.</a:t>
            </a:r>
          </a:p>
          <a:p>
            <a:r>
              <a:rPr lang="en-GB" dirty="0"/>
              <a:t>Great tool for enumerating users within a Windows AD joined machine.</a:t>
            </a:r>
          </a:p>
          <a:p>
            <a:r>
              <a:rPr lang="en-GB" dirty="0"/>
              <a:t>Even more powerful with captured credentials.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C8DC5-F4F0-CAB5-3404-0D541791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69" y="4204376"/>
            <a:ext cx="3822823" cy="265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75ED-7818-658C-CE5D-C6ADCACE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Impacket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DD7D-13E9-8A78-9A7C-68290F1A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Impacket</a:t>
            </a:r>
            <a:r>
              <a:rPr lang="en-US" dirty="0"/>
              <a:t> is a versatile Python-based toolkit used within penetration testing and red teaming. </a:t>
            </a:r>
          </a:p>
          <a:p>
            <a:r>
              <a:rPr lang="en-US" dirty="0"/>
              <a:t>Its Example library is extensive and can aid in many attacks against Windows Active Directory. </a:t>
            </a:r>
          </a:p>
          <a:p>
            <a:r>
              <a:rPr lang="en-US" dirty="0"/>
              <a:t>Most notable ones I find myself using </a:t>
            </a:r>
          </a:p>
          <a:p>
            <a:r>
              <a:rPr lang="en-US" dirty="0"/>
              <a:t>psexec.py</a:t>
            </a:r>
            <a:r>
              <a:rPr lang="en-GB" dirty="0"/>
              <a:t> – </a:t>
            </a:r>
            <a:r>
              <a:rPr lang="en-GB" dirty="0" err="1"/>
              <a:t>Ofters</a:t>
            </a:r>
            <a:r>
              <a:rPr lang="en-GB" dirty="0"/>
              <a:t> </a:t>
            </a:r>
            <a:r>
              <a:rPr lang="en-GB" dirty="0" err="1"/>
              <a:t>psexce</a:t>
            </a:r>
            <a:r>
              <a:rPr lang="en-GB" dirty="0"/>
              <a:t> like functionality</a:t>
            </a:r>
          </a:p>
          <a:p>
            <a:r>
              <a:rPr lang="en-GB" dirty="0"/>
              <a:t>GetUserSPNs.py Great way to fetch Service Principle </a:t>
            </a:r>
            <a:br>
              <a:rPr lang="en-GB" dirty="0"/>
            </a:br>
            <a:r>
              <a:rPr lang="en-GB" dirty="0"/>
              <a:t>names that are associated with normal user accounts.</a:t>
            </a:r>
          </a:p>
          <a:p>
            <a:r>
              <a:rPr lang="en-GB" dirty="0"/>
              <a:t>There are so many more that this tool can be a talk all</a:t>
            </a:r>
            <a:br>
              <a:rPr lang="en-GB" dirty="0"/>
            </a:br>
            <a:r>
              <a:rPr lang="en-GB" dirty="0"/>
              <a:t>on its 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21BE-BEC5-00D3-B84F-BEE65077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822" y="3955694"/>
            <a:ext cx="3688176" cy="16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250-2A78-EF1E-D309-9573C5AF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Nxc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2C6C-507F-CD11-6049-21E3422B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Possibly my most favourite tool has gotten me from no user to DA many times.</a:t>
            </a:r>
          </a:p>
          <a:p>
            <a:r>
              <a:rPr lang="en-GB" dirty="0"/>
              <a:t>Great tool and works with many different network protocols.</a:t>
            </a:r>
          </a:p>
          <a:p>
            <a:r>
              <a:rPr lang="en-GB" dirty="0"/>
              <a:t>Can perform password spraying NTS.DIT file extraction remotely. </a:t>
            </a:r>
          </a:p>
          <a:p>
            <a:r>
              <a:rPr lang="en-GB" dirty="0"/>
              <a:t>Can execute remote commands on a Windows system with valid creds.</a:t>
            </a:r>
          </a:p>
          <a:p>
            <a:r>
              <a:rPr lang="en-GB" dirty="0"/>
              <a:t>Becomes even more powerful with working credentials.</a:t>
            </a:r>
          </a:p>
          <a:p>
            <a:r>
              <a:rPr lang="en-GB" dirty="0"/>
              <a:t>Example Command- </a:t>
            </a:r>
            <a:r>
              <a:rPr lang="en-GB" dirty="0" err="1"/>
              <a:t>nxc</a:t>
            </a:r>
            <a:r>
              <a:rPr lang="en-GB" dirty="0"/>
              <a:t> </a:t>
            </a:r>
            <a:r>
              <a:rPr lang="en-GB" dirty="0" err="1"/>
              <a:t>smb</a:t>
            </a:r>
            <a:r>
              <a:rPr lang="en-GB" dirty="0"/>
              <a:t> 192.168.1.101 -u user.txt -p password.txt</a:t>
            </a:r>
          </a:p>
        </p:txBody>
      </p:sp>
    </p:spTree>
    <p:extLst>
      <p:ext uri="{BB962C8B-B14F-4D97-AF65-F5344CB8AC3E}">
        <p14:creationId xmlns:p14="http://schemas.microsoft.com/office/powerpoint/2010/main" val="284354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0749-C3AC-4B54-4B28-ED7C3BB6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Bloodhound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6F0C8-2924-BB91-921E-8A92A3DE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BloodHound</a:t>
            </a:r>
            <a:r>
              <a:rPr lang="en-US" dirty="0"/>
              <a:t> is an open-source Active Directory (AD) analysis tool used by both penetration testers and attackers to map out privileges, relationships, and attack paths within an AD environment.</a:t>
            </a:r>
          </a:p>
          <a:p>
            <a:r>
              <a:rPr lang="en-US" dirty="0"/>
              <a:t>This tool is more used once a foothold has been established. It is super noisy so more suited to a </a:t>
            </a:r>
            <a:r>
              <a:rPr lang="en-US" dirty="0" err="1"/>
              <a:t>pentest</a:t>
            </a:r>
            <a:r>
              <a:rPr lang="en-US" dirty="0"/>
              <a:t> than a </a:t>
            </a:r>
            <a:r>
              <a:rPr lang="en-US" dirty="0" err="1"/>
              <a:t>redteam</a:t>
            </a:r>
            <a:r>
              <a:rPr lang="en-US" dirty="0"/>
              <a:t> engagement.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23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4E04-F0B0-7059-060F-26DD8004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D3C8-1813-7126-A8EF-0716A7FB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Responder is an open-source LLMNR, NBT-NS, and MDNS poisoner used to perform network-based attacks in Windows environments.</a:t>
            </a:r>
          </a:p>
          <a:p>
            <a:r>
              <a:rPr lang="en-GB" dirty="0"/>
              <a:t>Windows uses LLMNR (Link-Local Multicast Name Resolution) and NBT-NS (NetBIOS Name Service) for name resolution when DNS </a:t>
            </a:r>
            <a:r>
              <a:rPr lang="en-GB" dirty="0" err="1"/>
              <a:t>fails.Responder</a:t>
            </a:r>
            <a:r>
              <a:rPr lang="en-GB" dirty="0"/>
              <a:t> exploits these protocols by intercepting authentication requests, tricking victims into sending their NTLMv1/NTLMv2 hashes.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100" name="Picture 4" descr="Using MultiRelay with Responder for Penetration Testing">
            <a:extLst>
              <a:ext uri="{FF2B5EF4-FFF2-40B4-BE49-F238E27FC236}">
                <a16:creationId xmlns:a16="http://schemas.microsoft.com/office/drawing/2014/main" id="{2B6EE943-54B8-3974-9FE9-7F41B774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887" y="4499832"/>
            <a:ext cx="5867760" cy="20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795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D46-979A-0A22-CE5F-9243C033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529-DA12-86A7-CE43-344F05EAD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</a:t>
            </a:r>
            <a:r>
              <a:rPr lang="en-GB" dirty="0" err="1"/>
              <a:t>faviourte</a:t>
            </a:r>
            <a:r>
              <a:rPr lang="en-GB" dirty="0"/>
              <a:t> password cracker. </a:t>
            </a:r>
          </a:p>
          <a:p>
            <a:r>
              <a:rPr lang="en-GB" dirty="0" err="1"/>
              <a:t>Hashcat</a:t>
            </a:r>
            <a:r>
              <a:rPr lang="en-GB" dirty="0"/>
              <a:t> is a great tool for cracking those hashes captured by responder or found when performing a </a:t>
            </a:r>
            <a:r>
              <a:rPr lang="en-GB" dirty="0" err="1"/>
              <a:t>NTS.dit</a:t>
            </a:r>
            <a:r>
              <a:rPr lang="en-GB" dirty="0"/>
              <a:t> extraction or other types of AD Attacks.</a:t>
            </a:r>
          </a:p>
          <a:p>
            <a:r>
              <a:rPr lang="en-GB" dirty="0"/>
              <a:t>Recommend a strong GPU 60 range or higher unless  you have a lot of time.</a:t>
            </a:r>
          </a:p>
          <a:p>
            <a:r>
              <a:rPr lang="en-GB" dirty="0"/>
              <a:t>Rock you.txt </a:t>
            </a:r>
            <a:r>
              <a:rPr lang="en-GB" dirty="0" err="1"/>
              <a:t>Rocktastic</a:t>
            </a:r>
            <a:r>
              <a:rPr lang="en-GB" dirty="0"/>
              <a:t> are good lists to start with.</a:t>
            </a:r>
          </a:p>
          <a:p>
            <a:r>
              <a:rPr lang="en-GB" dirty="0">
                <a:hlinkClick r:id="rId2"/>
              </a:rPr>
              <a:t>https://github.com/NotSoSecure/password_cracking_rules</a:t>
            </a:r>
            <a:r>
              <a:rPr lang="en-GB" dirty="0"/>
              <a:t> - Great rule to include as well.</a:t>
            </a:r>
          </a:p>
        </p:txBody>
      </p:sp>
    </p:spTree>
    <p:extLst>
      <p:ext uri="{BB962C8B-B14F-4D97-AF65-F5344CB8AC3E}">
        <p14:creationId xmlns:p14="http://schemas.microsoft.com/office/powerpoint/2010/main" val="169675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2C9F-FEEA-44D0-8756-4F6362F5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easy Wins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5CB7-3DC0-347B-F9A0-A7C286CE5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SMB Null Sessions- Great place to start enumeration</a:t>
            </a:r>
          </a:p>
          <a:p>
            <a:r>
              <a:rPr lang="en-GB" dirty="0"/>
              <a:t>Look for out of date Windows Servers/Hosts maybe a quick RCE CVE?</a:t>
            </a:r>
          </a:p>
          <a:p>
            <a:r>
              <a:rPr lang="en-GB" dirty="0"/>
              <a:t>Look for weak passwords</a:t>
            </a:r>
          </a:p>
          <a:p>
            <a:r>
              <a:rPr lang="en-GB" dirty="0"/>
              <a:t>OSINT gather usernames- </a:t>
            </a:r>
            <a:r>
              <a:rPr lang="en-GB" dirty="0" err="1"/>
              <a:t>Linkedin</a:t>
            </a:r>
            <a:r>
              <a:rPr lang="en-GB" dirty="0"/>
              <a:t> </a:t>
            </a:r>
            <a:r>
              <a:rPr lang="en-GB" dirty="0" err="1"/>
              <a:t>sharepoint</a:t>
            </a:r>
            <a:r>
              <a:rPr lang="en-GB" dirty="0"/>
              <a:t> job ads.</a:t>
            </a:r>
          </a:p>
          <a:p>
            <a:r>
              <a:rPr lang="en-GB" dirty="0"/>
              <a:t>LLMNR Poisoning  </a:t>
            </a:r>
          </a:p>
          <a:p>
            <a:r>
              <a:rPr lang="en-GB" dirty="0"/>
              <a:t>As-Rep roasting (more on this next talk)</a:t>
            </a:r>
          </a:p>
          <a:p>
            <a:r>
              <a:rPr lang="en-GB" dirty="0" err="1"/>
              <a:t>Kerbroasting</a:t>
            </a:r>
            <a:r>
              <a:rPr lang="en-GB" dirty="0"/>
              <a:t>  (more on this next talk)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32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C652-F246-419C-5F48-1DA2E9D5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blue teams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A582-7AB2-F875-2F27-8B15CEE2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Ensure SMB signing is enabled</a:t>
            </a:r>
          </a:p>
          <a:p>
            <a:r>
              <a:rPr lang="en-GB" dirty="0"/>
              <a:t>Turn off LLMNR in GPO</a:t>
            </a:r>
          </a:p>
          <a:p>
            <a:r>
              <a:rPr lang="en-GB" dirty="0"/>
              <a:t>Ensure strong password policy </a:t>
            </a:r>
          </a:p>
          <a:p>
            <a:r>
              <a:rPr lang="en-GB" dirty="0"/>
              <a:t>More to come in next talk ! </a:t>
            </a:r>
          </a:p>
        </p:txBody>
      </p:sp>
    </p:spTree>
    <p:extLst>
      <p:ext uri="{BB962C8B-B14F-4D97-AF65-F5344CB8AC3E}">
        <p14:creationId xmlns:p14="http://schemas.microsoft.com/office/powerpoint/2010/main" val="378357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EBC3-9982-F7D0-C1E8-5B4F8895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CE53-02F7-326D-A0BC-3702AF5F1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 lot to Active Directory it is a topic I can not cover in just half an hour. </a:t>
            </a:r>
          </a:p>
          <a:p>
            <a:r>
              <a:rPr lang="en-GB" dirty="0"/>
              <a:t>I am no expert on AD I just enjoy it. </a:t>
            </a:r>
          </a:p>
          <a:p>
            <a:r>
              <a:rPr lang="en-GB" dirty="0"/>
              <a:t>I would like to make this talk into a semi series if you all enjoy!</a:t>
            </a:r>
          </a:p>
          <a:p>
            <a:r>
              <a:rPr lang="en-GB" dirty="0"/>
              <a:t>I often talk a bit to fast please shout up if I need to slow down, we have a lot to cover today!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17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0BB7-64F5-153D-C6B0-C49C8A37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 today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9270-859F-0FAE-E459-994EAFD9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brief talk about what is Windows Active directory </a:t>
            </a:r>
          </a:p>
          <a:p>
            <a:r>
              <a:rPr lang="en-GB" dirty="0"/>
              <a:t>Active directories main components </a:t>
            </a:r>
          </a:p>
          <a:p>
            <a:r>
              <a:rPr lang="en-GB" dirty="0"/>
              <a:t>What do we look for when attacking  Active Directory </a:t>
            </a:r>
          </a:p>
          <a:p>
            <a:r>
              <a:rPr lang="en-GB" dirty="0"/>
              <a:t>Tools used to enumerate Active Directory</a:t>
            </a:r>
          </a:p>
          <a:p>
            <a:r>
              <a:rPr lang="en-GB" dirty="0"/>
              <a:t>Tools used to attack Active Directory </a:t>
            </a:r>
          </a:p>
          <a:p>
            <a:r>
              <a:rPr lang="en-GB" dirty="0"/>
              <a:t>Common Quick Wins and Common Misconfigurations </a:t>
            </a:r>
          </a:p>
          <a:p>
            <a:r>
              <a:rPr lang="en-GB" dirty="0"/>
              <a:t> What can Blue teams do to make are lives harder?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90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1BEB-FDE0-FD8B-5615-ED425281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not be covered in this talk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0943-9D6E-EB00-82AC-C8356D3A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Hybrid AD (Mostly focusing on internal networks setups)</a:t>
            </a:r>
          </a:p>
          <a:p>
            <a:r>
              <a:rPr lang="en-GB" dirty="0"/>
              <a:t>Red teaming within Active directory </a:t>
            </a:r>
          </a:p>
          <a:p>
            <a:r>
              <a:rPr lang="en-GB" dirty="0"/>
              <a:t>Multi Domain attacks.</a:t>
            </a:r>
          </a:p>
          <a:p>
            <a:r>
              <a:rPr lang="en-GB" dirty="0"/>
              <a:t>Deep diving multi chained attacks. </a:t>
            </a:r>
          </a:p>
          <a:p>
            <a:r>
              <a:rPr lang="en-GB" dirty="0"/>
              <a:t>I advise you all do you own research use this talk as a jumping off point !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64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F440-0587-6472-0D07-5639E113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Actie directory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6C26-6251-D47F-AD29-E1FAB733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all used it (even if we are not a fan of it)</a:t>
            </a:r>
          </a:p>
          <a:p>
            <a:r>
              <a:rPr lang="en-US" dirty="0"/>
              <a:t>Released in 1990 with Windows Server 2000 Server edition.</a:t>
            </a:r>
          </a:p>
          <a:p>
            <a:r>
              <a:rPr lang="en-US" dirty="0"/>
              <a:t>It's a directory service developed by Microsoft for Windows domain networks, serving as an essential tool for organizing and managing users, their attributes and group membership, computer accounts, network resources.</a:t>
            </a:r>
          </a:p>
          <a:p>
            <a:r>
              <a:rPr lang="en-US" dirty="0"/>
              <a:t>It offers multiple network services as well such as DHCP DNS SMTP and user authentication.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44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9C9E-D076-8E0C-76C6-AACEA1B6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of an Active directory network.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10A936-FCD7-56A8-C78E-8308207E6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74" y="2296264"/>
            <a:ext cx="6644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88B4-C42D-BA6E-8EEB-A2AACD8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users and accounts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B04E-2C1F-B7CB-3D2A-3D0BD5C8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User account: Standard user account found within Active directory. Set up by Domain Admin Accounts. </a:t>
            </a:r>
          </a:p>
          <a:p>
            <a:r>
              <a:rPr lang="en-GB" dirty="0"/>
              <a:t>Local Administrator: An account that sits within the local group and can not be locked.</a:t>
            </a:r>
          </a:p>
          <a:p>
            <a:r>
              <a:rPr lang="en-GB" dirty="0"/>
              <a:t>Service Accounts: </a:t>
            </a:r>
            <a:r>
              <a:rPr lang="en-US" dirty="0"/>
              <a:t>A service account is a user account that's created explicitly to provide a security context for services that are running on Windows Server. An Example of this would be a database account. Has a Service Principal Name.</a:t>
            </a:r>
          </a:p>
          <a:p>
            <a:r>
              <a:rPr lang="en-US" dirty="0"/>
              <a:t>Guest Accounts: low-privilege Windows account that exists on every Windows system. It's available to users that don't have an account defined and need occasional access to a Windows 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3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E737-7AC6-D831-38E4-A3D14DDE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“Domain” inside an active directory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9070-9E3D-AD63-87F7-F591144B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the main “name” if you will of the organisation </a:t>
            </a:r>
          </a:p>
          <a:p>
            <a:r>
              <a:rPr lang="en-GB" dirty="0"/>
              <a:t>A Domain is a single tree </a:t>
            </a:r>
          </a:p>
          <a:p>
            <a:r>
              <a:rPr lang="en-GB" dirty="0"/>
              <a:t>However, some organisations can have multiple domains often called forests (Little out of scope for this talk maybe in 102?) </a:t>
            </a:r>
          </a:p>
          <a:p>
            <a:r>
              <a:rPr lang="en-GB" dirty="0"/>
              <a:t>Often seen as name/domain for example – </a:t>
            </a:r>
            <a:r>
              <a:rPr lang="en-GB" dirty="0" err="1">
                <a:hlinkClick r:id="rId2"/>
              </a:rPr>
              <a:t>D.little@domain</a:t>
            </a:r>
            <a:r>
              <a:rPr lang="en-GB" dirty="0"/>
              <a:t> or domain/</a:t>
            </a:r>
            <a:r>
              <a:rPr lang="en-GB" dirty="0" err="1"/>
              <a:t>D.little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0103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951</TotalTime>
  <Words>1748</Words>
  <Application>Microsoft Office PowerPoint</Application>
  <PresentationFormat>Widescreen</PresentationFormat>
  <Paragraphs>160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Gill Sans MT</vt:lpstr>
      <vt:lpstr>Google Sans</vt:lpstr>
      <vt:lpstr>SFMono-Regular</vt:lpstr>
      <vt:lpstr>Parcel</vt:lpstr>
      <vt:lpstr>Attacking Active Directory 101</vt:lpstr>
      <vt:lpstr>Whoami </vt:lpstr>
      <vt:lpstr>Disclaimer  </vt:lpstr>
      <vt:lpstr>What will be covered today  </vt:lpstr>
      <vt:lpstr>What will not be covered in this talk  </vt:lpstr>
      <vt:lpstr>So What is Actie directory  </vt:lpstr>
      <vt:lpstr>Overview of an Active directory network.  </vt:lpstr>
      <vt:lpstr>Types of users and accounts </vt:lpstr>
      <vt:lpstr>What is the “Domain” inside an active directory </vt:lpstr>
      <vt:lpstr>Technologies Found within AD </vt:lpstr>
      <vt:lpstr>Windows Servers  </vt:lpstr>
      <vt:lpstr>Windows Hosts  </vt:lpstr>
      <vt:lpstr>SMB Port 445 </vt:lpstr>
      <vt:lpstr>LDAP (Port 389) Lightweight Active directory Protocol  </vt:lpstr>
      <vt:lpstr>Kerberos (Port 88)</vt:lpstr>
      <vt:lpstr>Net Bios (Port 137-139) </vt:lpstr>
      <vt:lpstr>RPC Port 135 </vt:lpstr>
      <vt:lpstr>Types of password hashes found in ad</vt:lpstr>
      <vt:lpstr>Tools used to enumerate and attack AD  </vt:lpstr>
      <vt:lpstr>Nmap </vt:lpstr>
      <vt:lpstr>Enum4linux-NG </vt:lpstr>
      <vt:lpstr>Impacket </vt:lpstr>
      <vt:lpstr>Nxc</vt:lpstr>
      <vt:lpstr>Bloodhound</vt:lpstr>
      <vt:lpstr>Responder </vt:lpstr>
      <vt:lpstr>HASHCAT</vt:lpstr>
      <vt:lpstr>Quick easy Wins </vt:lpstr>
      <vt:lpstr>What can blue teams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Little</dc:creator>
  <cp:lastModifiedBy>Daniel Little</cp:lastModifiedBy>
  <cp:revision>3</cp:revision>
  <dcterms:created xsi:type="dcterms:W3CDTF">2025-02-11T00:25:24Z</dcterms:created>
  <dcterms:modified xsi:type="dcterms:W3CDTF">2025-02-11T16:17:12Z</dcterms:modified>
</cp:coreProperties>
</file>