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9"/>
  </p:notesMasterIdLst>
  <p:sldIdLst>
    <p:sldId id="256" r:id="rId2"/>
    <p:sldId id="257" r:id="rId3"/>
    <p:sldId id="269" r:id="rId4"/>
    <p:sldId id="258" r:id="rId5"/>
    <p:sldId id="259" r:id="rId6"/>
    <p:sldId id="260" r:id="rId7"/>
    <p:sldId id="261" r:id="rId8"/>
    <p:sldId id="262" r:id="rId9"/>
    <p:sldId id="263" r:id="rId10"/>
    <p:sldId id="268" r:id="rId11"/>
    <p:sldId id="264" r:id="rId12"/>
    <p:sldId id="272" r:id="rId13"/>
    <p:sldId id="267" r:id="rId14"/>
    <p:sldId id="265" r:id="rId15"/>
    <p:sldId id="266" r:id="rId16"/>
    <p:sldId id="271"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3" autoAdjust="0"/>
    <p:restoredTop sz="94660"/>
  </p:normalViewPr>
  <p:slideViewPr>
    <p:cSldViewPr snapToGrid="0">
      <p:cViewPr>
        <p:scale>
          <a:sx n="125" d="100"/>
          <a:sy n="125" d="100"/>
        </p:scale>
        <p:origin x="1356" y="8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7B81E4-45B7-4588-A2B0-8137ECB9CC5A}" type="datetimeFigureOut">
              <a:rPr lang="en-GB" smtClean="0"/>
              <a:t>17/10/2022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5536D3-3049-4155-8421-FA49011934A7}" type="slidenum">
              <a:rPr lang="en-GB" smtClean="0"/>
              <a:t>‹#›</a:t>
            </a:fld>
            <a:endParaRPr lang="en-GB"/>
          </a:p>
        </p:txBody>
      </p:sp>
    </p:spTree>
    <p:extLst>
      <p:ext uri="{BB962C8B-B14F-4D97-AF65-F5344CB8AC3E}">
        <p14:creationId xmlns:p14="http://schemas.microsoft.com/office/powerpoint/2010/main" val="824800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Onion_routin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Talk about yourself here a bit not to long perhaps a min.</a:t>
            </a:r>
            <a:r>
              <a:rPr lang="en-GB" baseline="0" dirty="0" smtClean="0"/>
              <a:t> </a:t>
            </a:r>
            <a:endParaRPr lang="en-GB" dirty="0"/>
          </a:p>
        </p:txBody>
      </p:sp>
      <p:sp>
        <p:nvSpPr>
          <p:cNvPr id="4" name="Slide Number Placeholder 3"/>
          <p:cNvSpPr>
            <a:spLocks noGrp="1"/>
          </p:cNvSpPr>
          <p:nvPr>
            <p:ph type="sldNum" sz="quarter" idx="10"/>
          </p:nvPr>
        </p:nvSpPr>
        <p:spPr/>
        <p:txBody>
          <a:bodyPr/>
          <a:lstStyle/>
          <a:p>
            <a:fld id="{A55536D3-3049-4155-8421-FA49011934A7}" type="slidenum">
              <a:rPr lang="en-GB" smtClean="0"/>
              <a:t>2</a:t>
            </a:fld>
            <a:endParaRPr lang="en-GB"/>
          </a:p>
        </p:txBody>
      </p:sp>
    </p:spTree>
    <p:extLst>
      <p:ext uri="{BB962C8B-B14F-4D97-AF65-F5344CB8AC3E}">
        <p14:creationId xmlns:p14="http://schemas.microsoft.com/office/powerpoint/2010/main" val="458931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Speak about exit nodes set up by bad threat</a:t>
            </a:r>
            <a:r>
              <a:rPr lang="en-GB" baseline="0" dirty="0" smtClean="0"/>
              <a:t> actors here.</a:t>
            </a:r>
          </a:p>
          <a:p>
            <a:r>
              <a:rPr lang="en-GB" baseline="0" dirty="0" smtClean="0"/>
              <a:t>Speak about ways in which APT or </a:t>
            </a:r>
            <a:r>
              <a:rPr lang="en-GB" baseline="0" dirty="0" err="1" smtClean="0"/>
              <a:t>Gov</a:t>
            </a:r>
            <a:r>
              <a:rPr lang="en-GB" baseline="0" dirty="0" smtClean="0"/>
              <a:t> agencies can analysis traffic from an exit node and perform correlation attacks on the network. </a:t>
            </a:r>
            <a:endParaRPr lang="en-GB" dirty="0"/>
          </a:p>
        </p:txBody>
      </p:sp>
      <p:sp>
        <p:nvSpPr>
          <p:cNvPr id="4" name="Slide Number Placeholder 3"/>
          <p:cNvSpPr>
            <a:spLocks noGrp="1"/>
          </p:cNvSpPr>
          <p:nvPr>
            <p:ph type="sldNum" sz="quarter" idx="10"/>
          </p:nvPr>
        </p:nvSpPr>
        <p:spPr/>
        <p:txBody>
          <a:bodyPr/>
          <a:lstStyle/>
          <a:p>
            <a:fld id="{A55536D3-3049-4155-8421-FA49011934A7}" type="slidenum">
              <a:rPr lang="en-GB" smtClean="0"/>
              <a:t>14</a:t>
            </a:fld>
            <a:endParaRPr lang="en-GB"/>
          </a:p>
        </p:txBody>
      </p:sp>
    </p:spTree>
    <p:extLst>
      <p:ext uri="{BB962C8B-B14F-4D97-AF65-F5344CB8AC3E}">
        <p14:creationId xmlns:p14="http://schemas.microsoft.com/office/powerpoint/2010/main" val="1288243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Speak about helping out the Tor network what you can do to</a:t>
            </a:r>
            <a:r>
              <a:rPr lang="en-GB" baseline="0" dirty="0" smtClean="0"/>
              <a:t> help. Mention the exit nodes and your story here. </a:t>
            </a:r>
          </a:p>
          <a:p>
            <a:endParaRPr lang="en-GB" dirty="0"/>
          </a:p>
        </p:txBody>
      </p:sp>
      <p:sp>
        <p:nvSpPr>
          <p:cNvPr id="4" name="Slide Number Placeholder 3"/>
          <p:cNvSpPr>
            <a:spLocks noGrp="1"/>
          </p:cNvSpPr>
          <p:nvPr>
            <p:ph type="sldNum" sz="quarter" idx="10"/>
          </p:nvPr>
        </p:nvSpPr>
        <p:spPr/>
        <p:txBody>
          <a:bodyPr/>
          <a:lstStyle/>
          <a:p>
            <a:fld id="{A55536D3-3049-4155-8421-FA49011934A7}" type="slidenum">
              <a:rPr lang="en-GB" smtClean="0"/>
              <a:t>15</a:t>
            </a:fld>
            <a:endParaRPr lang="en-GB"/>
          </a:p>
        </p:txBody>
      </p:sp>
    </p:spTree>
    <p:extLst>
      <p:ext uri="{BB962C8B-B14F-4D97-AF65-F5344CB8AC3E}">
        <p14:creationId xmlns:p14="http://schemas.microsoft.com/office/powerpoint/2010/main" val="3424023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Give an overview of what Tor is what its original purpose</a:t>
            </a:r>
            <a:r>
              <a:rPr lang="en-GB" baseline="0" dirty="0" smtClean="0"/>
              <a:t> was. What it has evolved into and what its current state is in the year 2022. Remember keep it brief. </a:t>
            </a:r>
            <a:endParaRPr lang="en-GB" baseline="0" dirty="0" smtClean="0"/>
          </a:p>
          <a:p>
            <a:r>
              <a:rPr lang="en-US" sz="1200" b="0" i="0" kern="1200" dirty="0" smtClean="0">
                <a:solidFill>
                  <a:schemeClr val="tx1"/>
                </a:solidFill>
                <a:effectLst/>
                <a:latin typeface="+mn-lt"/>
                <a:ea typeface="+mn-ea"/>
                <a:cs typeface="+mn-cs"/>
              </a:rPr>
              <a:t>The core principle of Tor, </a:t>
            </a:r>
            <a:r>
              <a:rPr lang="en-US" sz="1200" b="0" i="0" u="none" strike="noStrike" kern="1200" dirty="0" smtClean="0">
                <a:solidFill>
                  <a:schemeClr val="tx1"/>
                </a:solidFill>
                <a:effectLst/>
                <a:latin typeface="+mn-lt"/>
                <a:ea typeface="+mn-ea"/>
                <a:cs typeface="+mn-cs"/>
                <a:hlinkClick r:id="rId3" tooltip="Onion routing"/>
              </a:rPr>
              <a:t>onion routing</a:t>
            </a:r>
            <a:r>
              <a:rPr lang="en-US" sz="1200" b="0" i="0" kern="1200" dirty="0" smtClean="0">
                <a:solidFill>
                  <a:schemeClr val="tx1"/>
                </a:solidFill>
                <a:effectLst/>
                <a:latin typeface="+mn-lt"/>
                <a:ea typeface="+mn-ea"/>
                <a:cs typeface="+mn-cs"/>
              </a:rPr>
              <a:t>, was developed in the mid-1990s </a:t>
            </a:r>
            <a:endParaRPr lang="en-GB" dirty="0"/>
          </a:p>
        </p:txBody>
      </p:sp>
      <p:sp>
        <p:nvSpPr>
          <p:cNvPr id="4" name="Slide Number Placeholder 3"/>
          <p:cNvSpPr>
            <a:spLocks noGrp="1"/>
          </p:cNvSpPr>
          <p:nvPr>
            <p:ph type="sldNum" sz="quarter" idx="10"/>
          </p:nvPr>
        </p:nvSpPr>
        <p:spPr/>
        <p:txBody>
          <a:bodyPr/>
          <a:lstStyle/>
          <a:p>
            <a:fld id="{A55536D3-3049-4155-8421-FA49011934A7}" type="slidenum">
              <a:rPr lang="en-GB" smtClean="0"/>
              <a:t>3</a:t>
            </a:fld>
            <a:endParaRPr lang="en-GB"/>
          </a:p>
        </p:txBody>
      </p:sp>
    </p:spTree>
    <p:extLst>
      <p:ext uri="{BB962C8B-B14F-4D97-AF65-F5344CB8AC3E}">
        <p14:creationId xmlns:p14="http://schemas.microsoft.com/office/powerpoint/2010/main" val="1451746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Explain how</a:t>
            </a:r>
            <a:r>
              <a:rPr lang="en-GB" baseline="0" dirty="0" smtClean="0"/>
              <a:t> tor overall works here. Explain how one may first connect to Tor and what the first connection is like</a:t>
            </a:r>
            <a:r>
              <a:rPr lang="en-GB" baseline="0" dirty="0" smtClean="0"/>
              <a:t>.</a:t>
            </a:r>
          </a:p>
          <a:p>
            <a:r>
              <a:rPr lang="en-US" baseline="0" dirty="0" smtClean="0"/>
              <a:t>The Tor browser works by using a technology known as onion routing. The onion router is a peer-to-peer (P2P) overlay network that enables users to browse the internet anonymously. Onion routing uses multiple layers of encryption to conceal both the source and destination of information sent over the network.</a:t>
            </a:r>
            <a:endParaRPr lang="en-GB" baseline="0" dirty="0" smtClean="0"/>
          </a:p>
          <a:p>
            <a:endParaRPr lang="en-GB" dirty="0"/>
          </a:p>
        </p:txBody>
      </p:sp>
      <p:sp>
        <p:nvSpPr>
          <p:cNvPr id="4" name="Slide Number Placeholder 3"/>
          <p:cNvSpPr>
            <a:spLocks noGrp="1"/>
          </p:cNvSpPr>
          <p:nvPr>
            <p:ph type="sldNum" sz="quarter" idx="10"/>
          </p:nvPr>
        </p:nvSpPr>
        <p:spPr/>
        <p:txBody>
          <a:bodyPr/>
          <a:lstStyle/>
          <a:p>
            <a:fld id="{A55536D3-3049-4155-8421-FA49011934A7}" type="slidenum">
              <a:rPr lang="en-GB" smtClean="0"/>
              <a:t>4</a:t>
            </a:fld>
            <a:endParaRPr lang="en-GB"/>
          </a:p>
        </p:txBody>
      </p:sp>
    </p:spTree>
    <p:extLst>
      <p:ext uri="{BB962C8B-B14F-4D97-AF65-F5344CB8AC3E}">
        <p14:creationId xmlns:p14="http://schemas.microsoft.com/office/powerpoint/2010/main" val="3823674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What is a known anonymity-breaking attack. For</a:t>
            </a:r>
            <a:r>
              <a:rPr lang="en-GB" baseline="0" dirty="0" smtClean="0"/>
              <a:t> Tor this is were an attacker has control over the incoming entry node and exit node and can perform traffic analysis on your traffic between the nodes to identify the user.  </a:t>
            </a: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 guard relay is the first relay in the chain of 3 relays building a Tor circuit. A middle relay is neither a guard nor an exit, but acts as the second hop between the two. To become a guard, a relay has to be stable and fast (at least 2MByte/s) otherwise it will remain a middle relay.</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endParaRPr lang="en-GB" dirty="0"/>
          </a:p>
        </p:txBody>
      </p:sp>
      <p:sp>
        <p:nvSpPr>
          <p:cNvPr id="4" name="Slide Number Placeholder 3"/>
          <p:cNvSpPr>
            <a:spLocks noGrp="1"/>
          </p:cNvSpPr>
          <p:nvPr>
            <p:ph type="sldNum" sz="quarter" idx="10"/>
          </p:nvPr>
        </p:nvSpPr>
        <p:spPr/>
        <p:txBody>
          <a:bodyPr/>
          <a:lstStyle/>
          <a:p>
            <a:fld id="{A55536D3-3049-4155-8421-FA49011934A7}" type="slidenum">
              <a:rPr lang="en-GB" smtClean="0"/>
              <a:t>5</a:t>
            </a:fld>
            <a:endParaRPr lang="en-GB"/>
          </a:p>
        </p:txBody>
      </p:sp>
    </p:spTree>
    <p:extLst>
      <p:ext uri="{BB962C8B-B14F-4D97-AF65-F5344CB8AC3E}">
        <p14:creationId xmlns:p14="http://schemas.microsoft.com/office/powerpoint/2010/main" val="3839694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design of the Tor network means that the IP address of Tor relays is public. However, one of the ways Tor can be blocked by governments or ISPs is by </a:t>
            </a:r>
            <a:r>
              <a:rPr lang="en-US" dirty="0" err="1" smtClean="0"/>
              <a:t>blocklisting</a:t>
            </a:r>
            <a:r>
              <a:rPr lang="en-US" dirty="0" smtClean="0"/>
              <a:t> the IP addresses of these public Tor nodes. Tor bridges are nodes in the network that are not listed in the public Tor directory, which makes it harder for ISPs and governments to block them.</a:t>
            </a:r>
          </a:p>
          <a:p>
            <a:endParaRPr lang="en-US" dirty="0" smtClean="0"/>
          </a:p>
          <a:p>
            <a:r>
              <a:rPr lang="en-US" dirty="0" smtClean="0"/>
              <a:t>Bridges are useful for Tor users under oppressive regimes or for people who want an extra layer of security because they're worried somebody will recognize that they are contacting a public Tor relay IP address. Several countries, including China and Iran, have found ways to detect and block connections to Tor bridges. Pluggable transports, a special kind of bridge, address this by adding an additional layer of obfuscation.</a:t>
            </a:r>
            <a:endParaRPr lang="en-GB" dirty="0"/>
          </a:p>
        </p:txBody>
      </p:sp>
      <p:sp>
        <p:nvSpPr>
          <p:cNvPr id="4" name="Slide Number Placeholder 3"/>
          <p:cNvSpPr>
            <a:spLocks noGrp="1"/>
          </p:cNvSpPr>
          <p:nvPr>
            <p:ph type="sldNum" sz="quarter" idx="10"/>
          </p:nvPr>
        </p:nvSpPr>
        <p:spPr/>
        <p:txBody>
          <a:bodyPr/>
          <a:lstStyle/>
          <a:p>
            <a:fld id="{A55536D3-3049-4155-8421-FA49011934A7}" type="slidenum">
              <a:rPr lang="en-GB" smtClean="0"/>
              <a:t>8</a:t>
            </a:fld>
            <a:endParaRPr lang="en-GB"/>
          </a:p>
        </p:txBody>
      </p:sp>
    </p:spTree>
    <p:extLst>
      <p:ext uri="{BB962C8B-B14F-4D97-AF65-F5344CB8AC3E}">
        <p14:creationId xmlns:p14="http://schemas.microsoft.com/office/powerpoint/2010/main" val="2224469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Talk about the Browser bundle and its fork to </a:t>
            </a:r>
            <a:r>
              <a:rPr lang="en-GB" dirty="0" err="1" smtClean="0"/>
              <a:t>firefox</a:t>
            </a:r>
            <a:r>
              <a:rPr lang="en-GB" dirty="0" smtClean="0"/>
              <a:t> and how the browser</a:t>
            </a:r>
            <a:r>
              <a:rPr lang="en-GB" baseline="0" dirty="0" smtClean="0"/>
              <a:t> was designed for ease of use in mind.</a:t>
            </a:r>
          </a:p>
          <a:p>
            <a:endParaRPr lang="en-GB" dirty="0"/>
          </a:p>
        </p:txBody>
      </p:sp>
      <p:sp>
        <p:nvSpPr>
          <p:cNvPr id="4" name="Slide Number Placeholder 3"/>
          <p:cNvSpPr>
            <a:spLocks noGrp="1"/>
          </p:cNvSpPr>
          <p:nvPr>
            <p:ph type="sldNum" sz="quarter" idx="10"/>
          </p:nvPr>
        </p:nvSpPr>
        <p:spPr/>
        <p:txBody>
          <a:bodyPr/>
          <a:lstStyle/>
          <a:p>
            <a:fld id="{A55536D3-3049-4155-8421-FA49011934A7}" type="slidenum">
              <a:rPr lang="en-GB" smtClean="0"/>
              <a:t>9</a:t>
            </a:fld>
            <a:endParaRPr lang="en-GB"/>
          </a:p>
        </p:txBody>
      </p:sp>
    </p:spTree>
    <p:extLst>
      <p:ext uri="{BB962C8B-B14F-4D97-AF65-F5344CB8AC3E}">
        <p14:creationId xmlns:p14="http://schemas.microsoft.com/office/powerpoint/2010/main" val="696367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Mention who uses Tor the different types</a:t>
            </a:r>
            <a:r>
              <a:rPr lang="en-GB" baseline="0" dirty="0" smtClean="0"/>
              <a:t> of people that use Tor and why Tor gets a bad rap at times</a:t>
            </a:r>
            <a:r>
              <a:rPr lang="en-GB" baseline="0" dirty="0" smtClean="0"/>
              <a:t>. </a:t>
            </a:r>
          </a:p>
          <a:p>
            <a:r>
              <a:rPr lang="en-GB" baseline="0" dirty="0" smtClean="0"/>
              <a:t>Give examples of the different types of people who use tor and examples. </a:t>
            </a:r>
            <a:endParaRPr lang="en-GB" dirty="0"/>
          </a:p>
        </p:txBody>
      </p:sp>
      <p:sp>
        <p:nvSpPr>
          <p:cNvPr id="4" name="Slide Number Placeholder 3"/>
          <p:cNvSpPr>
            <a:spLocks noGrp="1"/>
          </p:cNvSpPr>
          <p:nvPr>
            <p:ph type="sldNum" sz="quarter" idx="10"/>
          </p:nvPr>
        </p:nvSpPr>
        <p:spPr/>
        <p:txBody>
          <a:bodyPr/>
          <a:lstStyle/>
          <a:p>
            <a:fld id="{A55536D3-3049-4155-8421-FA49011934A7}" type="slidenum">
              <a:rPr lang="en-GB" smtClean="0"/>
              <a:t>10</a:t>
            </a:fld>
            <a:endParaRPr lang="en-GB"/>
          </a:p>
        </p:txBody>
      </p:sp>
    </p:spTree>
    <p:extLst>
      <p:ext uri="{BB962C8B-B14F-4D97-AF65-F5344CB8AC3E}">
        <p14:creationId xmlns:p14="http://schemas.microsoft.com/office/powerpoint/2010/main" val="3349470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Mention the fact Opinion services also</a:t>
            </a:r>
            <a:r>
              <a:rPr lang="en-GB" baseline="0" dirty="0" smtClean="0"/>
              <a:t> use HTTPs.</a:t>
            </a:r>
            <a:endParaRPr lang="en-GB" dirty="0" smtClean="0"/>
          </a:p>
          <a:p>
            <a:r>
              <a:rPr lang="en-GB" dirty="0" smtClean="0"/>
              <a:t>Mention</a:t>
            </a:r>
            <a:r>
              <a:rPr lang="en-GB" baseline="0" dirty="0" smtClean="0"/>
              <a:t> </a:t>
            </a:r>
            <a:r>
              <a:rPr lang="en-GB" baseline="0" dirty="0" smtClean="0"/>
              <a:t>the different types of services offer touch on the good and bad</a:t>
            </a:r>
            <a:r>
              <a:rPr lang="en-GB" baseline="0" dirty="0" smtClean="0"/>
              <a:t>. </a:t>
            </a:r>
          </a:p>
          <a:p>
            <a:endParaRPr lang="en-GB" baseline="0" dirty="0" smtClean="0"/>
          </a:p>
          <a:p>
            <a:r>
              <a:rPr lang="en-GB" baseline="0" dirty="0" smtClean="0"/>
              <a:t>More info here- https://community.torproject.org/onion-services/overview/#:~:text=The%20Onion%20Service%20connects%20to,been%20relayed%20through%20the%20service).</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fld id="{A55536D3-3049-4155-8421-FA49011934A7}" type="slidenum">
              <a:rPr lang="en-GB" smtClean="0"/>
              <a:t>11</a:t>
            </a:fld>
            <a:endParaRPr lang="en-GB"/>
          </a:p>
        </p:txBody>
      </p:sp>
    </p:spTree>
    <p:extLst>
      <p:ext uri="{BB962C8B-B14F-4D97-AF65-F5344CB8AC3E}">
        <p14:creationId xmlns:p14="http://schemas.microsoft.com/office/powerpoint/2010/main" val="2179256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Talk about</a:t>
            </a:r>
            <a:r>
              <a:rPr lang="en-GB" baseline="0" dirty="0" smtClean="0"/>
              <a:t> the onion address and how if tried to access using a normal browser it will not connect.</a:t>
            </a:r>
            <a:endParaRPr lang="en-GB" dirty="0"/>
          </a:p>
        </p:txBody>
      </p:sp>
      <p:sp>
        <p:nvSpPr>
          <p:cNvPr id="4" name="Slide Number Placeholder 3"/>
          <p:cNvSpPr>
            <a:spLocks noGrp="1"/>
          </p:cNvSpPr>
          <p:nvPr>
            <p:ph type="sldNum" sz="quarter" idx="10"/>
          </p:nvPr>
        </p:nvSpPr>
        <p:spPr/>
        <p:txBody>
          <a:bodyPr/>
          <a:lstStyle/>
          <a:p>
            <a:fld id="{A55536D3-3049-4155-8421-FA49011934A7}" type="slidenum">
              <a:rPr lang="en-GB" smtClean="0"/>
              <a:t>12</a:t>
            </a:fld>
            <a:endParaRPr lang="en-GB"/>
          </a:p>
        </p:txBody>
      </p:sp>
    </p:spTree>
    <p:extLst>
      <p:ext uri="{BB962C8B-B14F-4D97-AF65-F5344CB8AC3E}">
        <p14:creationId xmlns:p14="http://schemas.microsoft.com/office/powerpoint/2010/main" val="133428315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3019364F-7194-4386-B28D-52D5D3AEC978}" type="datetimeFigureOut">
              <a:rPr lang="en-GB" smtClean="0"/>
              <a:t>17/10/2022</a:t>
            </a:fld>
            <a:endParaRPr lang="en-GB"/>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GB"/>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8324798D-FAF1-4C51-967E-F17EB9885DB1}" type="slidenum">
              <a:rPr lang="en-GB" smtClean="0"/>
              <a:t>‹#›</a:t>
            </a:fld>
            <a:endParaRPr lang="en-GB"/>
          </a:p>
        </p:txBody>
      </p:sp>
    </p:spTree>
    <p:extLst>
      <p:ext uri="{BB962C8B-B14F-4D97-AF65-F5344CB8AC3E}">
        <p14:creationId xmlns:p14="http://schemas.microsoft.com/office/powerpoint/2010/main" val="2792684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19364F-7194-4386-B28D-52D5D3AEC978}" type="datetimeFigureOut">
              <a:rPr lang="en-GB" smtClean="0"/>
              <a:t>17/10/2022</a:t>
            </a:fld>
            <a:endParaRPr lang="en-GB"/>
          </a:p>
        </p:txBody>
      </p:sp>
      <p:sp>
        <p:nvSpPr>
          <p:cNvPr id="6" name="Footer Placeholder 5"/>
          <p:cNvSpPr>
            <a:spLocks noGrp="1"/>
          </p:cNvSpPr>
          <p:nvPr>
            <p:ph type="ftr" sz="quarter" idx="11"/>
          </p:nvPr>
        </p:nvSpPr>
        <p:spPr/>
        <p:txBody>
          <a:bodyPr/>
          <a:lstStyle/>
          <a:p>
            <a:endParaRPr lang="en-GB"/>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324798D-FAF1-4C51-967E-F17EB9885DB1}" type="slidenum">
              <a:rPr lang="en-GB" smtClean="0"/>
              <a:t>‹#›</a:t>
            </a:fld>
            <a:endParaRPr lang="en-GB"/>
          </a:p>
        </p:txBody>
      </p:sp>
    </p:spTree>
    <p:extLst>
      <p:ext uri="{BB962C8B-B14F-4D97-AF65-F5344CB8AC3E}">
        <p14:creationId xmlns:p14="http://schemas.microsoft.com/office/powerpoint/2010/main" val="102698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19364F-7194-4386-B28D-52D5D3AEC978}" type="datetimeFigureOut">
              <a:rPr lang="en-GB" smtClean="0"/>
              <a:t>17/10/2022</a:t>
            </a:fld>
            <a:endParaRPr lang="en-GB"/>
          </a:p>
        </p:txBody>
      </p:sp>
      <p:sp>
        <p:nvSpPr>
          <p:cNvPr id="5" name="Footer Placeholder 4"/>
          <p:cNvSpPr>
            <a:spLocks noGrp="1"/>
          </p:cNvSpPr>
          <p:nvPr>
            <p:ph type="ftr" sz="quarter" idx="11"/>
          </p:nvPr>
        </p:nvSpPr>
        <p:spPr/>
        <p:txBody>
          <a:bodyPr/>
          <a:lstStyle/>
          <a:p>
            <a:endParaRPr lang="en-GB"/>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324798D-FAF1-4C51-967E-F17EB9885DB1}" type="slidenum">
              <a:rPr lang="en-GB" smtClean="0"/>
              <a:t>‹#›</a:t>
            </a:fld>
            <a:endParaRPr lang="en-GB"/>
          </a:p>
        </p:txBody>
      </p:sp>
    </p:spTree>
    <p:extLst>
      <p:ext uri="{BB962C8B-B14F-4D97-AF65-F5344CB8AC3E}">
        <p14:creationId xmlns:p14="http://schemas.microsoft.com/office/powerpoint/2010/main" val="2590711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smtClean="0"/>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19364F-7194-4386-B28D-52D5D3AEC978}" type="datetimeFigureOut">
              <a:rPr lang="en-GB" smtClean="0"/>
              <a:t>17/10/2022</a:t>
            </a:fld>
            <a:endParaRPr lang="en-GB"/>
          </a:p>
        </p:txBody>
      </p:sp>
      <p:sp>
        <p:nvSpPr>
          <p:cNvPr id="5" name="Footer Placeholder 4"/>
          <p:cNvSpPr>
            <a:spLocks noGrp="1"/>
          </p:cNvSpPr>
          <p:nvPr>
            <p:ph type="ftr" sz="quarter" idx="11"/>
          </p:nvPr>
        </p:nvSpPr>
        <p:spPr/>
        <p:txBody>
          <a:bodyPr/>
          <a:lstStyle/>
          <a:p>
            <a:endParaRPr lang="en-GB"/>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324798D-FAF1-4C51-967E-F17EB9885DB1}" type="slidenum">
              <a:rPr lang="en-GB" smtClean="0"/>
              <a:t>‹#›</a:t>
            </a:fld>
            <a:endParaRPr lang="en-GB"/>
          </a:p>
        </p:txBody>
      </p:sp>
    </p:spTree>
    <p:extLst>
      <p:ext uri="{BB962C8B-B14F-4D97-AF65-F5344CB8AC3E}">
        <p14:creationId xmlns:p14="http://schemas.microsoft.com/office/powerpoint/2010/main" val="21423135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19364F-7194-4386-B28D-52D5D3AEC978}" type="datetimeFigureOut">
              <a:rPr lang="en-GB" smtClean="0"/>
              <a:t>17/10/2022</a:t>
            </a:fld>
            <a:endParaRPr lang="en-GB"/>
          </a:p>
        </p:txBody>
      </p:sp>
      <p:sp>
        <p:nvSpPr>
          <p:cNvPr id="5" name="Footer Placeholder 4"/>
          <p:cNvSpPr>
            <a:spLocks noGrp="1"/>
          </p:cNvSpPr>
          <p:nvPr>
            <p:ph type="ftr" sz="quarter" idx="11"/>
          </p:nvPr>
        </p:nvSpPr>
        <p:spPr/>
        <p:txBody>
          <a:bodyPr/>
          <a:lstStyle/>
          <a:p>
            <a:endParaRPr lang="en-GB"/>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324798D-FAF1-4C51-967E-F17EB9885DB1}" type="slidenum">
              <a:rPr lang="en-GB" smtClean="0"/>
              <a:t>‹#›</a:t>
            </a:fld>
            <a:endParaRPr lang="en-GB"/>
          </a:p>
        </p:txBody>
      </p:sp>
    </p:spTree>
    <p:extLst>
      <p:ext uri="{BB962C8B-B14F-4D97-AF65-F5344CB8AC3E}">
        <p14:creationId xmlns:p14="http://schemas.microsoft.com/office/powerpoint/2010/main" val="1069952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019364F-7194-4386-B28D-52D5D3AEC978}" type="datetimeFigureOut">
              <a:rPr lang="en-GB" smtClean="0"/>
              <a:t>17/10/2022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324798D-FAF1-4C51-967E-F17EB9885DB1}" type="slidenum">
              <a:rPr lang="en-GB" smtClean="0"/>
              <a:t>‹#›</a:t>
            </a:fld>
            <a:endParaRPr lang="en-GB"/>
          </a:p>
        </p:txBody>
      </p:sp>
    </p:spTree>
    <p:extLst>
      <p:ext uri="{BB962C8B-B14F-4D97-AF65-F5344CB8AC3E}">
        <p14:creationId xmlns:p14="http://schemas.microsoft.com/office/powerpoint/2010/main" val="7719289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019364F-7194-4386-B28D-52D5D3AEC978}" type="datetimeFigureOut">
              <a:rPr lang="en-GB" smtClean="0"/>
              <a:t>17/10/2022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324798D-FAF1-4C51-967E-F17EB9885DB1}" type="slidenum">
              <a:rPr lang="en-GB" smtClean="0"/>
              <a:t>‹#›</a:t>
            </a:fld>
            <a:endParaRPr lang="en-GB"/>
          </a:p>
        </p:txBody>
      </p:sp>
    </p:spTree>
    <p:extLst>
      <p:ext uri="{BB962C8B-B14F-4D97-AF65-F5344CB8AC3E}">
        <p14:creationId xmlns:p14="http://schemas.microsoft.com/office/powerpoint/2010/main" val="8479009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19364F-7194-4386-B28D-52D5D3AEC978}" type="datetimeFigureOut">
              <a:rPr lang="en-GB" smtClean="0"/>
              <a:t>17/10/2022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24798D-FAF1-4C51-967E-F17EB9885DB1}" type="slidenum">
              <a:rPr lang="en-GB" smtClean="0"/>
              <a:t>‹#›</a:t>
            </a:fld>
            <a:endParaRPr lang="en-GB"/>
          </a:p>
        </p:txBody>
      </p:sp>
    </p:spTree>
    <p:extLst>
      <p:ext uri="{BB962C8B-B14F-4D97-AF65-F5344CB8AC3E}">
        <p14:creationId xmlns:p14="http://schemas.microsoft.com/office/powerpoint/2010/main" val="35563221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19364F-7194-4386-B28D-52D5D3AEC978}" type="datetimeFigureOut">
              <a:rPr lang="en-GB" smtClean="0"/>
              <a:t>17/10/2022</a:t>
            </a:fld>
            <a:endParaRPr lang="en-GB"/>
          </a:p>
        </p:txBody>
      </p:sp>
      <p:sp>
        <p:nvSpPr>
          <p:cNvPr id="5" name="Footer Placeholder 4"/>
          <p:cNvSpPr>
            <a:spLocks noGrp="1"/>
          </p:cNvSpPr>
          <p:nvPr>
            <p:ph type="ftr" sz="quarter" idx="11"/>
          </p:nvPr>
        </p:nvSpPr>
        <p:spPr/>
        <p:txBody>
          <a:bodyPr/>
          <a:lstStyle/>
          <a:p>
            <a:endParaRPr lang="en-GB"/>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324798D-FAF1-4C51-967E-F17EB9885DB1}" type="slidenum">
              <a:rPr lang="en-GB" smtClean="0"/>
              <a:t>‹#›</a:t>
            </a:fld>
            <a:endParaRPr lang="en-GB"/>
          </a:p>
        </p:txBody>
      </p:sp>
    </p:spTree>
    <p:extLst>
      <p:ext uri="{BB962C8B-B14F-4D97-AF65-F5344CB8AC3E}">
        <p14:creationId xmlns:p14="http://schemas.microsoft.com/office/powerpoint/2010/main" val="1392140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19364F-7194-4386-B28D-52D5D3AEC978}" type="datetimeFigureOut">
              <a:rPr lang="en-GB" smtClean="0"/>
              <a:t>17/10/2022</a:t>
            </a:fld>
            <a:endParaRPr lang="en-GB"/>
          </a:p>
        </p:txBody>
      </p:sp>
      <p:sp>
        <p:nvSpPr>
          <p:cNvPr id="5" name="Footer Placeholder 4"/>
          <p:cNvSpPr>
            <a:spLocks noGrp="1"/>
          </p:cNvSpPr>
          <p:nvPr>
            <p:ph type="ftr" sz="quarter" idx="11"/>
          </p:nvPr>
        </p:nvSpPr>
        <p:spPr/>
        <p:txBody>
          <a:bodyPr/>
          <a:lstStyle>
            <a:lvl1pPr>
              <a:defRPr sz="1000" b="1"/>
            </a:lvl1pPr>
          </a:lstStyle>
          <a:p>
            <a:endParaRPr lang="en-GB"/>
          </a:p>
        </p:txBody>
      </p:sp>
      <p:sp>
        <p:nvSpPr>
          <p:cNvPr id="6" name="Slide Number Placeholder 5"/>
          <p:cNvSpPr>
            <a:spLocks noGrp="1"/>
          </p:cNvSpPr>
          <p:nvPr>
            <p:ph type="sldNum" sz="quarter" idx="12"/>
          </p:nvPr>
        </p:nvSpPr>
        <p:spPr/>
        <p:txBody>
          <a:bodyPr/>
          <a:lstStyle/>
          <a:p>
            <a:fld id="{8324798D-FAF1-4C51-967E-F17EB9885DB1}" type="slidenum">
              <a:rPr lang="en-GB" smtClean="0"/>
              <a:t>‹#›</a:t>
            </a:fld>
            <a:endParaRPr lang="en-GB"/>
          </a:p>
        </p:txBody>
      </p:sp>
    </p:spTree>
    <p:extLst>
      <p:ext uri="{BB962C8B-B14F-4D97-AF65-F5344CB8AC3E}">
        <p14:creationId xmlns:p14="http://schemas.microsoft.com/office/powerpoint/2010/main" val="2256576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19364F-7194-4386-B28D-52D5D3AEC978}" type="datetimeFigureOut">
              <a:rPr lang="en-GB" smtClean="0"/>
              <a:t>17/10/2022</a:t>
            </a:fld>
            <a:endParaRPr lang="en-GB"/>
          </a:p>
        </p:txBody>
      </p:sp>
      <p:sp>
        <p:nvSpPr>
          <p:cNvPr id="5" name="Footer Placeholder 4"/>
          <p:cNvSpPr>
            <a:spLocks noGrp="1"/>
          </p:cNvSpPr>
          <p:nvPr>
            <p:ph type="ftr" sz="quarter" idx="11"/>
          </p:nvPr>
        </p:nvSpPr>
        <p:spPr/>
        <p:txBody>
          <a:bodyPr/>
          <a:lstStyle>
            <a:lvl1pPr>
              <a:defRPr sz="1000" b="1"/>
            </a:lvl1pPr>
          </a:lstStyle>
          <a:p>
            <a:endParaRPr lang="en-GB"/>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324798D-FAF1-4C51-967E-F17EB9885DB1}" type="slidenum">
              <a:rPr lang="en-GB" smtClean="0"/>
              <a:t>‹#›</a:t>
            </a:fld>
            <a:endParaRPr lang="en-GB"/>
          </a:p>
        </p:txBody>
      </p:sp>
    </p:spTree>
    <p:extLst>
      <p:ext uri="{BB962C8B-B14F-4D97-AF65-F5344CB8AC3E}">
        <p14:creationId xmlns:p14="http://schemas.microsoft.com/office/powerpoint/2010/main" val="3297555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019364F-7194-4386-B28D-52D5D3AEC978}" type="datetimeFigureOut">
              <a:rPr lang="en-GB" smtClean="0"/>
              <a:t>17/10/2022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324798D-FAF1-4C51-967E-F17EB9885DB1}" type="slidenum">
              <a:rPr lang="en-GB" smtClean="0"/>
              <a:t>‹#›</a:t>
            </a:fld>
            <a:endParaRPr lang="en-GB"/>
          </a:p>
        </p:txBody>
      </p:sp>
    </p:spTree>
    <p:extLst>
      <p:ext uri="{BB962C8B-B14F-4D97-AF65-F5344CB8AC3E}">
        <p14:creationId xmlns:p14="http://schemas.microsoft.com/office/powerpoint/2010/main" val="711031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19364F-7194-4386-B28D-52D5D3AEC978}" type="datetimeFigureOut">
              <a:rPr lang="en-GB" smtClean="0"/>
              <a:t>17/10/2022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324798D-FAF1-4C51-967E-F17EB9885DB1}" type="slidenum">
              <a:rPr lang="en-GB" smtClean="0"/>
              <a:t>‹#›</a:t>
            </a:fld>
            <a:endParaRPr lang="en-GB"/>
          </a:p>
        </p:txBody>
      </p:sp>
    </p:spTree>
    <p:extLst>
      <p:ext uri="{BB962C8B-B14F-4D97-AF65-F5344CB8AC3E}">
        <p14:creationId xmlns:p14="http://schemas.microsoft.com/office/powerpoint/2010/main" val="2131205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019364F-7194-4386-B28D-52D5D3AEC978}" type="datetimeFigureOut">
              <a:rPr lang="en-GB" smtClean="0"/>
              <a:t>17/10/2022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324798D-FAF1-4C51-967E-F17EB9885DB1}" type="slidenum">
              <a:rPr lang="en-GB" smtClean="0"/>
              <a:t>‹#›</a:t>
            </a:fld>
            <a:endParaRPr lang="en-GB"/>
          </a:p>
        </p:txBody>
      </p:sp>
    </p:spTree>
    <p:extLst>
      <p:ext uri="{BB962C8B-B14F-4D97-AF65-F5344CB8AC3E}">
        <p14:creationId xmlns:p14="http://schemas.microsoft.com/office/powerpoint/2010/main" val="37383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19364F-7194-4386-B28D-52D5D3AEC978}" type="datetimeFigureOut">
              <a:rPr lang="en-GB" smtClean="0"/>
              <a:t>17/10/2022</a:t>
            </a:fld>
            <a:endParaRPr lang="en-GB"/>
          </a:p>
        </p:txBody>
      </p:sp>
      <p:sp>
        <p:nvSpPr>
          <p:cNvPr id="3" name="Footer Placeholder 2"/>
          <p:cNvSpPr>
            <a:spLocks noGrp="1"/>
          </p:cNvSpPr>
          <p:nvPr>
            <p:ph type="ftr" sz="quarter" idx="11"/>
          </p:nvPr>
        </p:nvSpPr>
        <p:spPr/>
        <p:txBody>
          <a:bodyPr/>
          <a:lstStyle/>
          <a:p>
            <a:endParaRPr lang="en-GB"/>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324798D-FAF1-4C51-967E-F17EB9885DB1}" type="slidenum">
              <a:rPr lang="en-GB" smtClean="0"/>
              <a:t>‹#›</a:t>
            </a:fld>
            <a:endParaRPr lang="en-GB"/>
          </a:p>
        </p:txBody>
      </p:sp>
    </p:spTree>
    <p:extLst>
      <p:ext uri="{BB962C8B-B14F-4D97-AF65-F5344CB8AC3E}">
        <p14:creationId xmlns:p14="http://schemas.microsoft.com/office/powerpoint/2010/main" val="2387344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19364F-7194-4386-B28D-52D5D3AEC978}" type="datetimeFigureOut">
              <a:rPr lang="en-GB" smtClean="0"/>
              <a:t>17/10/2022</a:t>
            </a:fld>
            <a:endParaRPr lang="en-GB"/>
          </a:p>
        </p:txBody>
      </p:sp>
      <p:sp>
        <p:nvSpPr>
          <p:cNvPr id="6" name="Footer Placeholder 5"/>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324798D-FAF1-4C51-967E-F17EB9885DB1}" type="slidenum">
              <a:rPr lang="en-GB" smtClean="0"/>
              <a:t>‹#›</a:t>
            </a:fld>
            <a:endParaRPr lang="en-GB"/>
          </a:p>
        </p:txBody>
      </p:sp>
    </p:spTree>
    <p:extLst>
      <p:ext uri="{BB962C8B-B14F-4D97-AF65-F5344CB8AC3E}">
        <p14:creationId xmlns:p14="http://schemas.microsoft.com/office/powerpoint/2010/main" val="3826592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19364F-7194-4386-B28D-52D5D3AEC978}" type="datetimeFigureOut">
              <a:rPr lang="en-GB" smtClean="0"/>
              <a:t>17/10/2022</a:t>
            </a:fld>
            <a:endParaRPr lang="en-GB"/>
          </a:p>
        </p:txBody>
      </p:sp>
      <p:sp>
        <p:nvSpPr>
          <p:cNvPr id="6" name="Footer Placeholder 5"/>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324798D-FAF1-4C51-967E-F17EB9885DB1}" type="slidenum">
              <a:rPr lang="en-GB" smtClean="0"/>
              <a:t>‹#›</a:t>
            </a:fld>
            <a:endParaRPr lang="en-GB"/>
          </a:p>
        </p:txBody>
      </p:sp>
    </p:spTree>
    <p:extLst>
      <p:ext uri="{BB962C8B-B14F-4D97-AF65-F5344CB8AC3E}">
        <p14:creationId xmlns:p14="http://schemas.microsoft.com/office/powerpoint/2010/main" val="3372377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3019364F-7194-4386-B28D-52D5D3AEC978}" type="datetimeFigureOut">
              <a:rPr lang="en-GB" smtClean="0"/>
              <a:t>17/10/2022</a:t>
            </a:fld>
            <a:endParaRPr lang="en-GB"/>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GB"/>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324798D-FAF1-4C51-967E-F17EB9885DB1}" type="slidenum">
              <a:rPr lang="en-GB" smtClean="0"/>
              <a:t>‹#›</a:t>
            </a:fld>
            <a:endParaRPr lang="en-GB"/>
          </a:p>
        </p:txBody>
      </p:sp>
    </p:spTree>
    <p:extLst>
      <p:ext uri="{BB962C8B-B14F-4D97-AF65-F5344CB8AC3E}">
        <p14:creationId xmlns:p14="http://schemas.microsoft.com/office/powerpoint/2010/main" val="3897443667"/>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Tor_(network)" TargetMode="External"/><Relationship Id="rId2" Type="http://schemas.openxmlformats.org/officeDocument/2006/relationships/hyperlink" Target="https://research.torproject.org/" TargetMode="External"/><Relationship Id="rId1" Type="http://schemas.openxmlformats.org/officeDocument/2006/relationships/slideLayout" Target="../slideLayouts/slideLayout2.xml"/><Relationship Id="rId5" Type="http://schemas.openxmlformats.org/officeDocument/2006/relationships/hyperlink" Target="https://portswigger.net/daily-swig/tor-security-everything-you-need-to-know-about-the-anonymity-network" TargetMode="External"/><Relationship Id="rId4" Type="http://schemas.openxmlformats.org/officeDocument/2006/relationships/hyperlink" Target="https://blog.insiderattack.net/deep-dive-into-tor-the-onion-router-6de4c25beba7"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Tor 101</a:t>
            </a:r>
            <a:endParaRPr lang="en-GB" dirty="0"/>
          </a:p>
        </p:txBody>
      </p:sp>
      <p:sp>
        <p:nvSpPr>
          <p:cNvPr id="3" name="Subtitle 2"/>
          <p:cNvSpPr>
            <a:spLocks noGrp="1"/>
          </p:cNvSpPr>
          <p:nvPr>
            <p:ph type="subTitle" idx="1"/>
          </p:nvPr>
        </p:nvSpPr>
        <p:spPr/>
        <p:txBody>
          <a:bodyPr/>
          <a:lstStyle/>
          <a:p>
            <a:r>
              <a:rPr lang="en-GB" dirty="0" smtClean="0"/>
              <a:t>	An introduction into Tor</a:t>
            </a: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88523" y="3459502"/>
            <a:ext cx="4362629" cy="2635755"/>
          </a:xfrm>
          <a:prstGeom prst="rect">
            <a:avLst/>
          </a:prstGeom>
        </p:spPr>
      </p:pic>
    </p:spTree>
    <p:extLst>
      <p:ext uri="{BB962C8B-B14F-4D97-AF65-F5344CB8AC3E}">
        <p14:creationId xmlns:p14="http://schemas.microsoft.com/office/powerpoint/2010/main" val="22904426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Tor used for</a:t>
            </a:r>
            <a:endParaRPr lang="en-GB" dirty="0"/>
          </a:p>
        </p:txBody>
      </p:sp>
      <p:sp>
        <p:nvSpPr>
          <p:cNvPr id="3" name="Content Placeholder 2"/>
          <p:cNvSpPr>
            <a:spLocks noGrp="1"/>
          </p:cNvSpPr>
          <p:nvPr>
            <p:ph idx="1"/>
          </p:nvPr>
        </p:nvSpPr>
        <p:spPr/>
        <p:txBody>
          <a:bodyPr/>
          <a:lstStyle/>
          <a:p>
            <a:r>
              <a:rPr lang="en-GB" dirty="0" smtClean="0"/>
              <a:t>Tor is used by a large range of different </a:t>
            </a:r>
            <a:r>
              <a:rPr lang="en-GB" dirty="0" smtClean="0"/>
              <a:t>people from all over the world.</a:t>
            </a:r>
            <a:endParaRPr lang="en-GB" dirty="0" smtClean="0"/>
          </a:p>
          <a:p>
            <a:r>
              <a:rPr lang="en-GB" dirty="0" smtClean="0"/>
              <a:t>Most people use Tor to protect their privacy when using the </a:t>
            </a:r>
            <a:r>
              <a:rPr lang="en-GB" dirty="0" smtClean="0"/>
              <a:t>internet generally speaking.</a:t>
            </a:r>
            <a:endParaRPr lang="en-GB" dirty="0" smtClean="0"/>
          </a:p>
          <a:p>
            <a:r>
              <a:rPr lang="en-GB" dirty="0" smtClean="0"/>
              <a:t>Tor is used a lot by activists </a:t>
            </a:r>
            <a:r>
              <a:rPr lang="en-GB" dirty="0"/>
              <a:t>and </a:t>
            </a:r>
            <a:r>
              <a:rPr lang="en-GB" dirty="0" smtClean="0"/>
              <a:t>journalists to get information out of a potentially censored part of the world</a:t>
            </a:r>
            <a:r>
              <a:rPr lang="en-GB" dirty="0" smtClean="0"/>
              <a:t>. A prime example of this is the recent Hong Kong protests. People used Tor for communication.</a:t>
            </a:r>
            <a:endParaRPr lang="en-GB" dirty="0" smtClean="0"/>
          </a:p>
          <a:p>
            <a:r>
              <a:rPr lang="en-GB" dirty="0" smtClean="0"/>
              <a:t>It is also used by bad threat actors to perform </a:t>
            </a:r>
            <a:r>
              <a:rPr lang="en-GB" dirty="0"/>
              <a:t>a</a:t>
            </a:r>
            <a:r>
              <a:rPr lang="en-GB" dirty="0" smtClean="0"/>
              <a:t>ttacks </a:t>
            </a:r>
            <a:r>
              <a:rPr lang="en-GB" dirty="0" smtClean="0"/>
              <a:t>on targets.</a:t>
            </a:r>
          </a:p>
          <a:p>
            <a:r>
              <a:rPr lang="en-GB" dirty="0" smtClean="0"/>
              <a:t>Criminals looking to buy and sell illegal goods</a:t>
            </a:r>
            <a:r>
              <a:rPr lang="en-GB" dirty="0" smtClean="0"/>
              <a:t>. Through onion marketplaces. Such as the famous silk road.</a:t>
            </a:r>
            <a:endParaRPr lang="en-GB" dirty="0" smtClean="0"/>
          </a:p>
          <a:p>
            <a:endParaRPr lang="en-GB" dirty="0"/>
          </a:p>
        </p:txBody>
      </p:sp>
    </p:spTree>
    <p:extLst>
      <p:ext uri="{BB962C8B-B14F-4D97-AF65-F5344CB8AC3E}">
        <p14:creationId xmlns:p14="http://schemas.microsoft.com/office/powerpoint/2010/main" val="39707190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Onion services</a:t>
            </a:r>
            <a:br>
              <a:rPr lang="en-GB" dirty="0" smtClean="0"/>
            </a:br>
            <a:endParaRPr lang="en-GB" dirty="0"/>
          </a:p>
        </p:txBody>
      </p:sp>
      <p:sp>
        <p:nvSpPr>
          <p:cNvPr id="3" name="Content Placeholder 2"/>
          <p:cNvSpPr>
            <a:spLocks noGrp="1"/>
          </p:cNvSpPr>
          <p:nvPr>
            <p:ph idx="1"/>
          </p:nvPr>
        </p:nvSpPr>
        <p:spPr/>
        <p:txBody>
          <a:bodyPr/>
          <a:lstStyle/>
          <a:p>
            <a:r>
              <a:rPr lang="en-GB" dirty="0" smtClean="0"/>
              <a:t>These are services that are only accessible over the Tor network</a:t>
            </a:r>
            <a:r>
              <a:rPr lang="en-GB" dirty="0" smtClean="0"/>
              <a:t>. </a:t>
            </a:r>
            <a:endParaRPr lang="en-GB" dirty="0" smtClean="0"/>
          </a:p>
          <a:p>
            <a:r>
              <a:rPr lang="en-GB" dirty="0"/>
              <a:t>Onion services offer </a:t>
            </a:r>
            <a:r>
              <a:rPr lang="en-GB" dirty="0" smtClean="0"/>
              <a:t>location hiding end to end authentication and encryption. </a:t>
            </a:r>
            <a:endParaRPr lang="en-GB" dirty="0" smtClean="0"/>
          </a:p>
          <a:p>
            <a:r>
              <a:rPr lang="en-GB" dirty="0" smtClean="0"/>
              <a:t>Runs on the onion services protocol </a:t>
            </a:r>
            <a:endParaRPr lang="en-GB" dirty="0" smtClean="0"/>
          </a:p>
          <a:p>
            <a:r>
              <a:rPr lang="en-GB" dirty="0"/>
              <a:t>Onion services </a:t>
            </a:r>
            <a:r>
              <a:rPr lang="en-GB" dirty="0" smtClean="0"/>
              <a:t>are accessed by an onion address that looks something like this. </a:t>
            </a:r>
            <a:r>
              <a:rPr lang="en-GB" dirty="0" smtClean="0"/>
              <a:t>vww6ybal4bd7szmgncyruucpgfkqahzddi37ktceo3ah7ngmcopnpyyd.onion</a:t>
            </a:r>
            <a:endParaRPr lang="en-GB" dirty="0"/>
          </a:p>
          <a:p>
            <a:r>
              <a:rPr lang="en-GB" dirty="0" smtClean="0"/>
              <a:t>Traffic to and from the user and host is encrypted. </a:t>
            </a:r>
            <a:endParaRPr lang="en-GB" dirty="0" smtClean="0"/>
          </a:p>
          <a:p>
            <a:endParaRPr lang="en-GB" dirty="0"/>
          </a:p>
        </p:txBody>
      </p:sp>
    </p:spTree>
    <p:extLst>
      <p:ext uri="{BB962C8B-B14F-4D97-AF65-F5344CB8AC3E}">
        <p14:creationId xmlns:p14="http://schemas.microsoft.com/office/powerpoint/2010/main" val="29199551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Example of an Onion site </a:t>
            </a:r>
            <a:endParaRPr lang="en-GB" dirty="0"/>
          </a:p>
        </p:txBody>
      </p:sp>
      <p:pic>
        <p:nvPicPr>
          <p:cNvPr id="5" name="Picture 4"/>
          <p:cNvPicPr>
            <a:picLocks noChangeAspect="1"/>
          </p:cNvPicPr>
          <p:nvPr/>
        </p:nvPicPr>
        <p:blipFill>
          <a:blip r:embed="rId3"/>
          <a:stretch>
            <a:fillRect/>
          </a:stretch>
        </p:blipFill>
        <p:spPr>
          <a:xfrm>
            <a:off x="6073890" y="2368319"/>
            <a:ext cx="5591175" cy="3829050"/>
          </a:xfrm>
          <a:prstGeom prst="rect">
            <a:avLst/>
          </a:prstGeom>
        </p:spPr>
      </p:pic>
      <p:pic>
        <p:nvPicPr>
          <p:cNvPr id="6" name="Picture 5"/>
          <p:cNvPicPr>
            <a:picLocks noChangeAspect="1"/>
          </p:cNvPicPr>
          <p:nvPr/>
        </p:nvPicPr>
        <p:blipFill>
          <a:blip r:embed="rId4"/>
          <a:stretch>
            <a:fillRect/>
          </a:stretch>
        </p:blipFill>
        <p:spPr>
          <a:xfrm>
            <a:off x="8521" y="2483143"/>
            <a:ext cx="6065369" cy="3599402"/>
          </a:xfrm>
          <a:prstGeom prst="rect">
            <a:avLst/>
          </a:prstGeom>
        </p:spPr>
      </p:pic>
    </p:spTree>
    <p:extLst>
      <p:ext uri="{BB962C8B-B14F-4D97-AF65-F5344CB8AC3E}">
        <p14:creationId xmlns:p14="http://schemas.microsoft.com/office/powerpoint/2010/main" val="2304602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Tor Search engines </a:t>
            </a:r>
            <a:endParaRPr lang="en-GB" dirty="0"/>
          </a:p>
        </p:txBody>
      </p:sp>
      <p:sp>
        <p:nvSpPr>
          <p:cNvPr id="3" name="Content Placeholder 2"/>
          <p:cNvSpPr>
            <a:spLocks noGrp="1"/>
          </p:cNvSpPr>
          <p:nvPr>
            <p:ph idx="1"/>
          </p:nvPr>
        </p:nvSpPr>
        <p:spPr/>
        <p:txBody>
          <a:bodyPr/>
          <a:lstStyle/>
          <a:p>
            <a:r>
              <a:rPr lang="en-GB" dirty="0" err="1" smtClean="0"/>
              <a:t>DuckDuckGo</a:t>
            </a:r>
            <a:r>
              <a:rPr lang="en-GB" dirty="0" smtClean="0"/>
              <a:t> (Default Tor browser search engine)</a:t>
            </a:r>
            <a:endParaRPr lang="en-GB" dirty="0" smtClean="0"/>
          </a:p>
          <a:p>
            <a:r>
              <a:rPr lang="en-GB" dirty="0" err="1" smtClean="0"/>
              <a:t>Metager</a:t>
            </a:r>
            <a:endParaRPr lang="en-GB" dirty="0" smtClean="0"/>
          </a:p>
          <a:p>
            <a:r>
              <a:rPr lang="en-GB" dirty="0" smtClean="0"/>
              <a:t>Torch</a:t>
            </a:r>
          </a:p>
          <a:p>
            <a:r>
              <a:rPr lang="en-GB" dirty="0" smtClean="0"/>
              <a:t>Each of these have their own .onion address and focus on privacy and protection of the user</a:t>
            </a:r>
            <a:r>
              <a:rPr lang="en-GB" dirty="0" smtClean="0"/>
              <a:t>.</a:t>
            </a:r>
          </a:p>
          <a:p>
            <a:r>
              <a:rPr lang="en-GB" dirty="0" smtClean="0"/>
              <a:t>Google and other normal search engines are not recommended due to tracking features.</a:t>
            </a:r>
            <a:endParaRPr lang="en-GB" dirty="0"/>
          </a:p>
        </p:txBody>
      </p:sp>
      <p:pic>
        <p:nvPicPr>
          <p:cNvPr id="4098" name="Picture 2" descr="Google has quietly added DuckDuckGo as a search engine option for Chrome  users in ~60 markets | TechCrunc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46720" y="4794802"/>
            <a:ext cx="4145280" cy="2063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91621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Tor vulnerablities </a:t>
            </a:r>
            <a:endParaRPr lang="en-GB" dirty="0"/>
          </a:p>
        </p:txBody>
      </p:sp>
      <p:sp>
        <p:nvSpPr>
          <p:cNvPr id="3" name="Content Placeholder 2"/>
          <p:cNvSpPr>
            <a:spLocks noGrp="1"/>
          </p:cNvSpPr>
          <p:nvPr>
            <p:ph idx="1"/>
          </p:nvPr>
        </p:nvSpPr>
        <p:spPr/>
        <p:txBody>
          <a:bodyPr/>
          <a:lstStyle/>
          <a:p>
            <a:r>
              <a:rPr lang="en-GB" dirty="0" smtClean="0"/>
              <a:t>Traffic analysis of exit nodes. </a:t>
            </a:r>
            <a:r>
              <a:rPr lang="en-GB" dirty="0" smtClean="0"/>
              <a:t>This is performed across multiple exit nodes and traffic analysis is performed.</a:t>
            </a:r>
            <a:endParaRPr lang="en-GB" dirty="0" smtClean="0"/>
          </a:p>
          <a:p>
            <a:r>
              <a:rPr lang="en-US" dirty="0"/>
              <a:t>SSL-stripping where HTTP to HTTPS redirects are removed in order to gain access to the unencrypted HTTP traffic without displaying any warnings to the </a:t>
            </a:r>
            <a:r>
              <a:rPr lang="en-US" dirty="0" smtClean="0"/>
              <a:t>user</a:t>
            </a:r>
          </a:p>
          <a:p>
            <a:r>
              <a:rPr lang="en-GB" dirty="0" smtClean="0"/>
              <a:t>Unique </a:t>
            </a:r>
            <a:r>
              <a:rPr lang="en-GB" dirty="0" smtClean="0"/>
              <a:t>identifying traffic within data packets could be </a:t>
            </a:r>
            <a:r>
              <a:rPr lang="en-GB" dirty="0" smtClean="0"/>
              <a:t>analysed</a:t>
            </a:r>
            <a:r>
              <a:rPr lang="en-GB" dirty="0"/>
              <a:t> </a:t>
            </a:r>
            <a:r>
              <a:rPr lang="en-GB" dirty="0" smtClean="0"/>
              <a:t>from exit nodes. </a:t>
            </a:r>
            <a:endParaRPr lang="en-GB" dirty="0" smtClean="0"/>
          </a:p>
          <a:p>
            <a:r>
              <a:rPr lang="en-GB" dirty="0" smtClean="0"/>
              <a:t>Tor is not a one stop shop for privacy it is a good tool but does not 100% guarantee privacy at all times.</a:t>
            </a:r>
          </a:p>
          <a:p>
            <a:endParaRPr lang="en-GB" dirty="0"/>
          </a:p>
        </p:txBody>
      </p:sp>
    </p:spTree>
    <p:extLst>
      <p:ext uri="{BB962C8B-B14F-4D97-AF65-F5344CB8AC3E}">
        <p14:creationId xmlns:p14="http://schemas.microsoft.com/office/powerpoint/2010/main" val="42277714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Helping out the Tor network </a:t>
            </a:r>
            <a:endParaRPr lang="en-GB" dirty="0"/>
          </a:p>
        </p:txBody>
      </p:sp>
      <p:sp>
        <p:nvSpPr>
          <p:cNvPr id="3" name="Content Placeholder 2"/>
          <p:cNvSpPr>
            <a:spLocks noGrp="1"/>
          </p:cNvSpPr>
          <p:nvPr>
            <p:ph idx="1"/>
          </p:nvPr>
        </p:nvSpPr>
        <p:spPr/>
        <p:txBody>
          <a:bodyPr/>
          <a:lstStyle/>
          <a:p>
            <a:r>
              <a:rPr lang="en-GB" dirty="0" smtClean="0"/>
              <a:t>The Tor network is ran mostly by volunteers. </a:t>
            </a:r>
            <a:endParaRPr lang="en-GB" dirty="0" smtClean="0"/>
          </a:p>
          <a:p>
            <a:r>
              <a:rPr lang="en-GB" dirty="0" smtClean="0"/>
              <a:t>Donate to the Tor project.</a:t>
            </a:r>
            <a:endParaRPr lang="en-GB" dirty="0" smtClean="0"/>
          </a:p>
          <a:p>
            <a:r>
              <a:rPr lang="en-GB" dirty="0" smtClean="0"/>
              <a:t>To help the Tor network you can set up middle relay nodes or exit nodes and even bridges! </a:t>
            </a:r>
            <a:r>
              <a:rPr lang="en-GB" dirty="0"/>
              <a:t> </a:t>
            </a:r>
          </a:p>
          <a:p>
            <a:r>
              <a:rPr lang="en-GB" dirty="0" smtClean="0"/>
              <a:t>It is recommended to have a high bandwidth connection when running these nodes.</a:t>
            </a:r>
          </a:p>
          <a:p>
            <a:r>
              <a:rPr lang="en-GB" dirty="0" smtClean="0"/>
              <a:t>Things to be wary of when doing this though… </a:t>
            </a:r>
          </a:p>
          <a:p>
            <a:r>
              <a:rPr lang="en-GB" dirty="0" smtClean="0"/>
              <a:t>Quick personal story time around this.</a:t>
            </a:r>
          </a:p>
        </p:txBody>
      </p:sp>
    </p:spTree>
    <p:extLst>
      <p:ext uri="{BB962C8B-B14F-4D97-AF65-F5344CB8AC3E}">
        <p14:creationId xmlns:p14="http://schemas.microsoft.com/office/powerpoint/2010/main" val="24011537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Research sources</a:t>
            </a:r>
            <a:endParaRPr lang="en-GB" dirty="0"/>
          </a:p>
        </p:txBody>
      </p:sp>
      <p:sp>
        <p:nvSpPr>
          <p:cNvPr id="3" name="Content Placeholder 2"/>
          <p:cNvSpPr>
            <a:spLocks noGrp="1"/>
          </p:cNvSpPr>
          <p:nvPr>
            <p:ph idx="1"/>
          </p:nvPr>
        </p:nvSpPr>
        <p:spPr/>
        <p:txBody>
          <a:bodyPr/>
          <a:lstStyle/>
          <a:p>
            <a:r>
              <a:rPr lang="en-GB" dirty="0">
                <a:hlinkClick r:id="rId2"/>
              </a:rPr>
              <a:t>https://research.torproject.org</a:t>
            </a:r>
            <a:r>
              <a:rPr lang="en-GB" dirty="0" smtClean="0">
                <a:hlinkClick r:id="rId2"/>
              </a:rPr>
              <a:t>/</a:t>
            </a:r>
            <a:endParaRPr lang="en-GB" dirty="0" smtClean="0"/>
          </a:p>
          <a:p>
            <a:r>
              <a:rPr lang="en-GB" dirty="0">
                <a:hlinkClick r:id="rId3"/>
              </a:rPr>
              <a:t>https://en.wikipedia.org/wiki/Tor_(network</a:t>
            </a:r>
            <a:r>
              <a:rPr lang="en-GB" dirty="0" smtClean="0">
                <a:hlinkClick r:id="rId3"/>
              </a:rPr>
              <a:t>)</a:t>
            </a:r>
            <a:endParaRPr lang="en-GB" dirty="0" smtClean="0"/>
          </a:p>
          <a:p>
            <a:r>
              <a:rPr lang="en-GB" dirty="0">
                <a:hlinkClick r:id="rId4"/>
              </a:rPr>
              <a:t>https://</a:t>
            </a:r>
            <a:r>
              <a:rPr lang="en-GB" dirty="0" smtClean="0">
                <a:hlinkClick r:id="rId4"/>
              </a:rPr>
              <a:t>blog.insiderattack.net/deep-dive-into-tor-the-onion-router-6de4c25beba7</a:t>
            </a:r>
            <a:endParaRPr lang="en-GB" dirty="0" smtClean="0"/>
          </a:p>
          <a:p>
            <a:r>
              <a:rPr lang="en-GB" dirty="0">
                <a:hlinkClick r:id="rId5"/>
              </a:rPr>
              <a:t>https://</a:t>
            </a:r>
            <a:r>
              <a:rPr lang="en-GB" dirty="0" smtClean="0">
                <a:hlinkClick r:id="rId5"/>
              </a:rPr>
              <a:t>portswigger.net/daily-swig/tor-security-everything-you-need-to-know-about-the-anonymity-network</a:t>
            </a:r>
            <a:endParaRPr lang="en-GB" dirty="0" smtClean="0"/>
          </a:p>
          <a:p>
            <a:r>
              <a:rPr lang="en-GB" dirty="0"/>
              <a:t>https://</a:t>
            </a:r>
            <a:r>
              <a:rPr lang="en-GB" dirty="0" smtClean="0"/>
              <a:t>www.techtarget.com/whatis/definition/TOR-third-generation-onion-routing</a:t>
            </a:r>
            <a:endParaRPr lang="en-GB" dirty="0"/>
          </a:p>
        </p:txBody>
      </p:sp>
    </p:spTree>
    <p:extLst>
      <p:ext uri="{BB962C8B-B14F-4D97-AF65-F5344CB8AC3E}">
        <p14:creationId xmlns:p14="http://schemas.microsoft.com/office/powerpoint/2010/main" val="52649677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Any Questions?</a:t>
            </a:r>
            <a:br>
              <a:rPr lang="en-GB" dirty="0" smtClean="0"/>
            </a:br>
            <a:endParaRPr lang="en-GB" dirty="0"/>
          </a:p>
        </p:txBody>
      </p:sp>
      <p:sp>
        <p:nvSpPr>
          <p:cNvPr id="3" name="Content Placeholder 2"/>
          <p:cNvSpPr>
            <a:spLocks noGrp="1"/>
          </p:cNvSpPr>
          <p:nvPr>
            <p:ph idx="1"/>
          </p:nvPr>
        </p:nvSpPr>
        <p:spPr/>
        <p:txBody>
          <a:bodyPr/>
          <a:lstStyle/>
          <a:p>
            <a:r>
              <a:rPr lang="en-GB" dirty="0" smtClean="0"/>
              <a:t>I hope you enjoyed the Talk! </a:t>
            </a:r>
          </a:p>
          <a:p>
            <a:endParaRPr lang="en-GB" dirty="0"/>
          </a:p>
        </p:txBody>
      </p:sp>
    </p:spTree>
    <p:extLst>
      <p:ext uri="{BB962C8B-B14F-4D97-AF65-F5344CB8AC3E}">
        <p14:creationId xmlns:p14="http://schemas.microsoft.com/office/powerpoint/2010/main" val="122896278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smtClean="0"/>
              <a:t>Whoami</a:t>
            </a:r>
            <a:r>
              <a:rPr lang="en-GB" dirty="0" smtClean="0"/>
              <a:t> ?</a:t>
            </a:r>
            <a:br>
              <a:rPr lang="en-GB" dirty="0" smtClean="0"/>
            </a:br>
            <a:r>
              <a:rPr lang="en-GB" dirty="0" smtClean="0"/>
              <a:t/>
            </a:r>
            <a:br>
              <a:rPr lang="en-GB" dirty="0" smtClean="0"/>
            </a:br>
            <a:endParaRPr lang="en-GB" dirty="0"/>
          </a:p>
        </p:txBody>
      </p:sp>
      <p:sp>
        <p:nvSpPr>
          <p:cNvPr id="3" name="Content Placeholder 2"/>
          <p:cNvSpPr>
            <a:spLocks noGrp="1"/>
          </p:cNvSpPr>
          <p:nvPr>
            <p:ph idx="1"/>
          </p:nvPr>
        </p:nvSpPr>
        <p:spPr/>
        <p:txBody>
          <a:bodyPr/>
          <a:lstStyle/>
          <a:p>
            <a:r>
              <a:rPr lang="en-GB" dirty="0" err="1" smtClean="0"/>
              <a:t>Name:Dan</a:t>
            </a:r>
            <a:endParaRPr lang="en-GB" dirty="0" smtClean="0"/>
          </a:p>
          <a:p>
            <a:r>
              <a:rPr lang="en-GB" dirty="0" smtClean="0"/>
              <a:t>Worked in pentesting for 4 years. Doing web application and infrastructure assessments. </a:t>
            </a:r>
          </a:p>
          <a:p>
            <a:r>
              <a:rPr lang="en-GB" dirty="0" smtClean="0"/>
              <a:t>Degree </a:t>
            </a:r>
            <a:r>
              <a:rPr lang="en-GB" dirty="0" smtClean="0"/>
              <a:t>in computer networks and </a:t>
            </a:r>
            <a:r>
              <a:rPr lang="en-GB" dirty="0" smtClean="0"/>
              <a:t>security</a:t>
            </a:r>
          </a:p>
          <a:p>
            <a:r>
              <a:rPr lang="en-GB" dirty="0" smtClean="0"/>
              <a:t>Overall nerd can find me on twitter @</a:t>
            </a:r>
            <a:r>
              <a:rPr lang="en-GB" dirty="0" err="1"/>
              <a:t>Little_Security</a:t>
            </a:r>
            <a:endParaRPr lang="en-GB" dirty="0" smtClean="0"/>
          </a:p>
          <a:p>
            <a:r>
              <a:rPr lang="en-GB" dirty="0" smtClean="0"/>
              <a:t>This is my first talk !  </a:t>
            </a:r>
            <a:endParaRPr lang="en-GB" dirty="0"/>
          </a:p>
          <a:p>
            <a:endParaRPr lang="en-GB" dirty="0" smtClean="0"/>
          </a:p>
        </p:txBody>
      </p:sp>
    </p:spTree>
    <p:extLst>
      <p:ext uri="{BB962C8B-B14F-4D97-AF65-F5344CB8AC3E}">
        <p14:creationId xmlns:p14="http://schemas.microsoft.com/office/powerpoint/2010/main" val="26987203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Tor? </a:t>
            </a:r>
            <a:endParaRPr lang="en-GB" dirty="0"/>
          </a:p>
        </p:txBody>
      </p:sp>
      <p:sp>
        <p:nvSpPr>
          <p:cNvPr id="3" name="Content Placeholder 2"/>
          <p:cNvSpPr>
            <a:spLocks noGrp="1"/>
          </p:cNvSpPr>
          <p:nvPr>
            <p:ph idx="1"/>
          </p:nvPr>
        </p:nvSpPr>
        <p:spPr/>
        <p:txBody>
          <a:bodyPr/>
          <a:lstStyle/>
          <a:p>
            <a:r>
              <a:rPr lang="en-GB" dirty="0" smtClean="0"/>
              <a:t>Tor is short for The Onion Router</a:t>
            </a:r>
            <a:r>
              <a:rPr lang="en-GB" dirty="0" smtClean="0"/>
              <a:t>. Onion Routing was first developed in 1990s</a:t>
            </a:r>
          </a:p>
          <a:p>
            <a:r>
              <a:rPr lang="en-US" dirty="0"/>
              <a:t>The Tor Browser was launched in 2008</a:t>
            </a:r>
            <a:r>
              <a:rPr lang="en-US" dirty="0" smtClean="0"/>
              <a:t>.</a:t>
            </a:r>
            <a:endParaRPr lang="en-GB" dirty="0" smtClean="0"/>
          </a:p>
          <a:p>
            <a:r>
              <a:rPr lang="en-GB" dirty="0" smtClean="0"/>
              <a:t>A whole network created by thousands of relays that are hosted by volunteers all over the world.</a:t>
            </a:r>
          </a:p>
          <a:p>
            <a:r>
              <a:rPr lang="en-US" dirty="0" smtClean="0"/>
              <a:t>Main purpose is to conceal </a:t>
            </a:r>
            <a:r>
              <a:rPr lang="en-US" dirty="0"/>
              <a:t>a user's location and usage from anyone performing network surveillance or traffic </a:t>
            </a:r>
            <a:r>
              <a:rPr lang="en-US" dirty="0" smtClean="0"/>
              <a:t>analysis.</a:t>
            </a:r>
          </a:p>
          <a:p>
            <a:r>
              <a:rPr lang="en-US" dirty="0"/>
              <a:t>Tor's intended use is to protect the personal privacy of its </a:t>
            </a:r>
            <a:r>
              <a:rPr lang="en-US" dirty="0" smtClean="0"/>
              <a:t>users</a:t>
            </a:r>
            <a:endParaRPr lang="en-US" dirty="0" smtClean="0"/>
          </a:p>
        </p:txBody>
      </p:sp>
    </p:spTree>
    <p:extLst>
      <p:ext uri="{BB962C8B-B14F-4D97-AF65-F5344CB8AC3E}">
        <p14:creationId xmlns:p14="http://schemas.microsoft.com/office/powerpoint/2010/main" val="9697549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Tor network itself.</a:t>
            </a:r>
            <a:endParaRPr lang="en-GB" dirty="0"/>
          </a:p>
        </p:txBody>
      </p:sp>
      <p:sp>
        <p:nvSpPr>
          <p:cNvPr id="3" name="Content Placeholder 2"/>
          <p:cNvSpPr>
            <a:spLocks noGrp="1"/>
          </p:cNvSpPr>
          <p:nvPr>
            <p:ph idx="1"/>
          </p:nvPr>
        </p:nvSpPr>
        <p:spPr>
          <a:xfrm>
            <a:off x="827950" y="2300719"/>
            <a:ext cx="8825659" cy="3416300"/>
          </a:xfrm>
        </p:spPr>
        <p:txBody>
          <a:bodyPr/>
          <a:lstStyle/>
          <a:p>
            <a:r>
              <a:rPr lang="en-GB" dirty="0" smtClean="0"/>
              <a:t>When we think of Tor we often think of the Tor browser that is used to connect to the Tor network. However Tor itself is a whole network. </a:t>
            </a:r>
          </a:p>
          <a:p>
            <a:endParaRPr lang="en-GB" dirty="0" smtClean="0"/>
          </a:p>
          <a:p>
            <a:endParaRPr lang="en-GB" dirty="0"/>
          </a:p>
          <a:p>
            <a:pPr marL="0" indent="0">
              <a:buNone/>
            </a:pPr>
            <a:endParaRPr lang="en-GB" dirty="0" smtClean="0"/>
          </a:p>
        </p:txBody>
      </p:sp>
      <p:pic>
        <p:nvPicPr>
          <p:cNvPr id="4" name="Picture 3"/>
          <p:cNvPicPr>
            <a:picLocks noChangeAspect="1"/>
          </p:cNvPicPr>
          <p:nvPr/>
        </p:nvPicPr>
        <p:blipFill>
          <a:blip r:embed="rId3"/>
          <a:stretch>
            <a:fillRect/>
          </a:stretch>
        </p:blipFill>
        <p:spPr>
          <a:xfrm>
            <a:off x="1373498" y="3041856"/>
            <a:ext cx="5711587" cy="3369047"/>
          </a:xfrm>
          <a:prstGeom prst="rect">
            <a:avLst/>
          </a:prstGeom>
        </p:spPr>
      </p:pic>
    </p:spTree>
    <p:extLst>
      <p:ext uri="{BB962C8B-B14F-4D97-AF65-F5344CB8AC3E}">
        <p14:creationId xmlns:p14="http://schemas.microsoft.com/office/powerpoint/2010/main" val="39474591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Tor Entry node	</a:t>
            </a:r>
            <a:endParaRPr lang="en-GB" dirty="0"/>
          </a:p>
        </p:txBody>
      </p:sp>
      <p:sp>
        <p:nvSpPr>
          <p:cNvPr id="3" name="Content Placeholder 2"/>
          <p:cNvSpPr>
            <a:spLocks noGrp="1"/>
          </p:cNvSpPr>
          <p:nvPr>
            <p:ph idx="1"/>
          </p:nvPr>
        </p:nvSpPr>
        <p:spPr/>
        <p:txBody>
          <a:bodyPr/>
          <a:lstStyle/>
          <a:p>
            <a:r>
              <a:rPr lang="en-GB" dirty="0" smtClean="0"/>
              <a:t>This is the first point of entry into the Tor network and is the first node in a chain of 3</a:t>
            </a:r>
            <a:r>
              <a:rPr lang="en-GB" dirty="0" smtClean="0"/>
              <a:t>. </a:t>
            </a:r>
            <a:endParaRPr lang="en-GB" dirty="0" smtClean="0"/>
          </a:p>
          <a:p>
            <a:r>
              <a:rPr lang="en-GB" dirty="0" smtClean="0"/>
              <a:t>This is also called a guard node.</a:t>
            </a:r>
          </a:p>
          <a:p>
            <a:r>
              <a:rPr lang="en-GB" dirty="0" smtClean="0"/>
              <a:t>This node sees your originating IP address</a:t>
            </a:r>
            <a:r>
              <a:rPr lang="en-GB" dirty="0" smtClean="0"/>
              <a:t>. </a:t>
            </a:r>
            <a:r>
              <a:rPr lang="en-GB" dirty="0" smtClean="0"/>
              <a:t>(Public IP address </a:t>
            </a:r>
            <a:endParaRPr lang="en-GB" dirty="0" smtClean="0"/>
          </a:p>
          <a:p>
            <a:r>
              <a:rPr lang="en-GB" dirty="0" smtClean="0"/>
              <a:t>This node </a:t>
            </a:r>
            <a:endParaRPr lang="en-GB" dirty="0" smtClean="0"/>
          </a:p>
          <a:p>
            <a:endParaRPr lang="en-GB" dirty="0" smtClean="0"/>
          </a:p>
          <a:p>
            <a:endParaRPr lang="en-GB" dirty="0"/>
          </a:p>
        </p:txBody>
      </p:sp>
      <p:pic>
        <p:nvPicPr>
          <p:cNvPr id="1026" name="Picture 2" descr="TOR Nodes Explained!. Block it, Track it or Use it. But… | by Raja  Srivathsav | Coinmonks | Mediu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75219" y="4186356"/>
            <a:ext cx="4480561" cy="2520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7500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Middle relays </a:t>
            </a:r>
            <a:endParaRPr lang="en-GB" dirty="0"/>
          </a:p>
        </p:txBody>
      </p:sp>
      <p:sp>
        <p:nvSpPr>
          <p:cNvPr id="3" name="Content Placeholder 2"/>
          <p:cNvSpPr>
            <a:spLocks noGrp="1"/>
          </p:cNvSpPr>
          <p:nvPr>
            <p:ph idx="1"/>
          </p:nvPr>
        </p:nvSpPr>
        <p:spPr/>
        <p:txBody>
          <a:bodyPr/>
          <a:lstStyle/>
          <a:p>
            <a:r>
              <a:rPr lang="en-GB" dirty="0" smtClean="0"/>
              <a:t>These relays make up the large Marjory of the Tor infrastructure. </a:t>
            </a:r>
            <a:endParaRPr lang="en-GB" dirty="0"/>
          </a:p>
          <a:p>
            <a:r>
              <a:rPr lang="en-GB" dirty="0" smtClean="0"/>
              <a:t>Middle relays do not see any of the data that is being encrypted</a:t>
            </a:r>
          </a:p>
          <a:p>
            <a:r>
              <a:rPr lang="en-GB" dirty="0" smtClean="0"/>
              <a:t>The middle relays job is to accept data from incoming Tor entry nodes. Then re-encapsulate the data and send it to an exit node.</a:t>
            </a:r>
          </a:p>
          <a:p>
            <a:r>
              <a:rPr lang="en-GB" dirty="0" smtClean="0"/>
              <a:t>These types of nodes are considered safe to be hosted within home lab environments</a:t>
            </a:r>
            <a:r>
              <a:rPr lang="en-GB" dirty="0"/>
              <a:t> </a:t>
            </a:r>
            <a:r>
              <a:rPr lang="en-GB" dirty="0" smtClean="0"/>
              <a:t>or from home. </a:t>
            </a:r>
          </a:p>
          <a:p>
            <a:endParaRPr lang="en-GB" dirty="0" smtClean="0"/>
          </a:p>
        </p:txBody>
      </p:sp>
      <p:pic>
        <p:nvPicPr>
          <p:cNvPr id="2050" name="Picture 2" descr="Hosting Anonymous Website on Tor Network | by Abed Samhuri | Axon  Technologies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3239" y="4398501"/>
            <a:ext cx="4689475" cy="22775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5814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Exit nodes </a:t>
            </a:r>
            <a:br>
              <a:rPr lang="en-GB" dirty="0" smtClean="0"/>
            </a:br>
            <a:endParaRPr lang="en-GB" dirty="0"/>
          </a:p>
        </p:txBody>
      </p:sp>
      <p:sp>
        <p:nvSpPr>
          <p:cNvPr id="3" name="Content Placeholder 2"/>
          <p:cNvSpPr>
            <a:spLocks noGrp="1"/>
          </p:cNvSpPr>
          <p:nvPr>
            <p:ph idx="1"/>
          </p:nvPr>
        </p:nvSpPr>
        <p:spPr/>
        <p:txBody>
          <a:bodyPr/>
          <a:lstStyle/>
          <a:p>
            <a:r>
              <a:rPr lang="en-GB" dirty="0" smtClean="0"/>
              <a:t>This is the final stop in the Tor connection. </a:t>
            </a:r>
          </a:p>
          <a:p>
            <a:r>
              <a:rPr lang="en-GB" dirty="0" smtClean="0"/>
              <a:t>This node sends the data to the intended destination </a:t>
            </a:r>
          </a:p>
          <a:p>
            <a:r>
              <a:rPr lang="en-GB" dirty="0" smtClean="0"/>
              <a:t>It is possible to host your own exit node. It is NOT recommended to do this from home.</a:t>
            </a:r>
          </a:p>
          <a:p>
            <a:r>
              <a:rPr lang="en-GB" dirty="0" smtClean="0"/>
              <a:t>Any malicious traffic sent via Tor will have a source address of an exit node which can cause issues if you are the one hosting the exit node.</a:t>
            </a:r>
          </a:p>
          <a:p>
            <a:endParaRPr lang="en-GB" dirty="0"/>
          </a:p>
        </p:txBody>
      </p:sp>
      <p:pic>
        <p:nvPicPr>
          <p:cNvPr id="3074" name="Picture 2" descr="Hosting Anonymous Website on Tor Network | by Abed Samhuri | Axon  Technologies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1693" y="4815840"/>
            <a:ext cx="3859601" cy="1874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9274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Tor Bridges </a:t>
            </a:r>
            <a:endParaRPr lang="en-GB" dirty="0"/>
          </a:p>
        </p:txBody>
      </p:sp>
      <p:sp>
        <p:nvSpPr>
          <p:cNvPr id="3" name="Content Placeholder 2"/>
          <p:cNvSpPr>
            <a:spLocks noGrp="1"/>
          </p:cNvSpPr>
          <p:nvPr>
            <p:ph idx="1"/>
          </p:nvPr>
        </p:nvSpPr>
        <p:spPr/>
        <p:txBody>
          <a:bodyPr/>
          <a:lstStyle/>
          <a:p>
            <a:r>
              <a:rPr lang="en-GB" dirty="0" smtClean="0"/>
              <a:t>A final important piece of the Tor network. The Tor bridge </a:t>
            </a:r>
          </a:p>
          <a:p>
            <a:r>
              <a:rPr lang="en-GB" dirty="0" smtClean="0"/>
              <a:t>This is just another Tor relay that is not listed publicly. </a:t>
            </a:r>
          </a:p>
          <a:p>
            <a:r>
              <a:rPr lang="en-GB" dirty="0" smtClean="0"/>
              <a:t>Using a bridge is recommended if you are in a location that actively blocks </a:t>
            </a:r>
            <a:r>
              <a:rPr lang="en-GB" dirty="0" smtClean="0"/>
              <a:t>Tor.</a:t>
            </a:r>
            <a:endParaRPr lang="en-GB" dirty="0" smtClean="0"/>
          </a:p>
          <a:p>
            <a:r>
              <a:rPr lang="en-GB" dirty="0" smtClean="0"/>
              <a:t>Runs a slightly different configuration than a normal Tor relay</a:t>
            </a:r>
            <a:r>
              <a:rPr lang="en-GB" dirty="0" smtClean="0"/>
              <a:t>. Can be hosted by anyone.</a:t>
            </a:r>
            <a:endParaRPr lang="en-GB" dirty="0" smtClean="0"/>
          </a:p>
          <a:p>
            <a:endParaRPr lang="en-GB" dirty="0" smtClean="0"/>
          </a:p>
        </p:txBody>
      </p:sp>
      <p:pic>
        <p:nvPicPr>
          <p:cNvPr id="4" name="Picture 3"/>
          <p:cNvPicPr>
            <a:picLocks noChangeAspect="1"/>
          </p:cNvPicPr>
          <p:nvPr/>
        </p:nvPicPr>
        <p:blipFill>
          <a:blip r:embed="rId3"/>
          <a:stretch>
            <a:fillRect/>
          </a:stretch>
        </p:blipFill>
        <p:spPr>
          <a:xfrm>
            <a:off x="5337207" y="4572042"/>
            <a:ext cx="4643406" cy="1990031"/>
          </a:xfrm>
          <a:prstGeom prst="rect">
            <a:avLst/>
          </a:prstGeom>
        </p:spPr>
      </p:pic>
    </p:spTree>
    <p:extLst>
      <p:ext uri="{BB962C8B-B14F-4D97-AF65-F5344CB8AC3E}">
        <p14:creationId xmlns:p14="http://schemas.microsoft.com/office/powerpoint/2010/main" val="27297578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Tor Browser</a:t>
            </a:r>
            <a:endParaRPr lang="en-GB" dirty="0"/>
          </a:p>
        </p:txBody>
      </p:sp>
      <p:sp>
        <p:nvSpPr>
          <p:cNvPr id="3" name="Content Placeholder 2"/>
          <p:cNvSpPr>
            <a:spLocks noGrp="1"/>
          </p:cNvSpPr>
          <p:nvPr>
            <p:ph idx="1"/>
          </p:nvPr>
        </p:nvSpPr>
        <p:spPr>
          <a:xfrm>
            <a:off x="1154955" y="2603500"/>
            <a:ext cx="7006722" cy="3302000"/>
          </a:xfrm>
        </p:spPr>
        <p:txBody>
          <a:bodyPr>
            <a:normAutofit/>
          </a:bodyPr>
          <a:lstStyle/>
          <a:p>
            <a:r>
              <a:rPr lang="en-GB" dirty="0" smtClean="0"/>
              <a:t>Originally was an application called Vidalia. </a:t>
            </a:r>
          </a:p>
          <a:p>
            <a:r>
              <a:rPr lang="en-GB" dirty="0" smtClean="0"/>
              <a:t>In </a:t>
            </a:r>
            <a:r>
              <a:rPr lang="en-GB" dirty="0" smtClean="0"/>
              <a:t>2008 </a:t>
            </a:r>
            <a:r>
              <a:rPr lang="en-GB" dirty="0" smtClean="0"/>
              <a:t>the Tor project realised the Tor browser bundle. The new Tor browser was a forked version of Firefox. This included a Tor button to automatically connect to the Tor network</a:t>
            </a:r>
            <a:r>
              <a:rPr lang="en-GB" dirty="0" smtClean="0"/>
              <a:t>.</a:t>
            </a:r>
          </a:p>
          <a:p>
            <a:r>
              <a:rPr lang="en-GB" dirty="0" smtClean="0"/>
              <a:t>This browser only needs to be extracted to run does not need to be installed. Can be ran from a flash drive if needed.</a:t>
            </a:r>
            <a:endParaRPr lang="en-GB" dirty="0" smtClean="0"/>
          </a:p>
          <a:p>
            <a:endParaRPr lang="en-GB" dirty="0" smtClean="0"/>
          </a:p>
          <a:p>
            <a:endParaRPr lang="en-GB" dirty="0"/>
          </a:p>
        </p:txBody>
      </p:sp>
      <p:pic>
        <p:nvPicPr>
          <p:cNvPr id="2050" name="Picture 2" descr="Tor Browser screenshot and download at SnapFiles.co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1676" y="3667771"/>
            <a:ext cx="4511444" cy="3190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69349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2480</TotalTime>
  <Words>1416</Words>
  <Application>Microsoft Office PowerPoint</Application>
  <PresentationFormat>Widescreen</PresentationFormat>
  <Paragraphs>112</Paragraphs>
  <Slides>17</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Century Gothic</vt:lpstr>
      <vt:lpstr>Wingdings 3</vt:lpstr>
      <vt:lpstr>Ion Boardroom</vt:lpstr>
      <vt:lpstr>Tor 101</vt:lpstr>
      <vt:lpstr>Whoami ?  </vt:lpstr>
      <vt:lpstr>What is Tor? </vt:lpstr>
      <vt:lpstr>Tor network itself.</vt:lpstr>
      <vt:lpstr>Tor Entry node </vt:lpstr>
      <vt:lpstr>Middle relays </vt:lpstr>
      <vt:lpstr>Exit nodes  </vt:lpstr>
      <vt:lpstr>Tor Bridges </vt:lpstr>
      <vt:lpstr>Tor Browser</vt:lpstr>
      <vt:lpstr>What is Tor used for</vt:lpstr>
      <vt:lpstr>Onion services </vt:lpstr>
      <vt:lpstr>Example of an Onion site </vt:lpstr>
      <vt:lpstr>Tor Search engines </vt:lpstr>
      <vt:lpstr>Tor vulnerablities </vt:lpstr>
      <vt:lpstr>Helping out the Tor network </vt:lpstr>
      <vt:lpstr>Research sources</vt:lpstr>
      <vt:lpstr>Any Questions?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Tor 101</dc:title>
  <dc:creator>Daniel Little</dc:creator>
  <cp:lastModifiedBy>Daniel Little</cp:lastModifiedBy>
  <cp:revision>31</cp:revision>
  <dcterms:created xsi:type="dcterms:W3CDTF">2022-09-19T12:12:26Z</dcterms:created>
  <dcterms:modified xsi:type="dcterms:W3CDTF">2022-10-17T22:46:50Z</dcterms:modified>
</cp:coreProperties>
</file>