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701fec4e4b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701fec4e4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701fec4e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701fec4e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701fec4e4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701fec4e4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01fec4e4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01fec4e4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01fec4e4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01fec4e4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01fec4e4b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701fec4e4b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701fec4e4b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701fec4e4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701fec4e4b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701fec4e4b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01fec4e4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01fec4e4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01fec4e4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01fec4e4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01fec4e4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01fec4e4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01fec4e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01fec4e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01fec4e4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01fec4e4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01fec4e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01fec4e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01fec4e4b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701fec4e4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701fec4e4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701fec4e4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range-cyberdefense.github.io/ocd-mindmaps/img/mindmap_ad_dark_classic_2025.03.excalidraw.sv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r-Whiskerss" TargetMode="External"/><Relationship Id="rId4" Type="http://schemas.openxmlformats.org/officeDocument/2006/relationships/hyperlink" Target="https://www.linkedin.com/in/daniel-little-b4a1711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800"/>
              <a:t>Active Directory 102 Common Attack Paths (Getting a foothold)</a:t>
            </a:r>
            <a:endParaRPr sz="4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RPC (Remote </a:t>
            </a:r>
            <a:r>
              <a:rPr lang="en"/>
              <a:t>Procedure</a:t>
            </a:r>
            <a:r>
              <a:rPr lang="en"/>
              <a:t> Call)</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can be a goal mine for getting usernames from a local system often no longer able to due to updated in recent </a:t>
            </a:r>
            <a:r>
              <a:rPr lang="en"/>
              <a:t>versions</a:t>
            </a:r>
            <a:r>
              <a:rPr lang="en"/>
              <a:t> of Windows after Server 2016 and Windows 10</a:t>
            </a:r>
            <a:endParaRPr/>
          </a:p>
          <a:p>
            <a:pPr indent="0" lvl="0" marL="0" rtl="0" algn="l">
              <a:spcBef>
                <a:spcPts val="1200"/>
              </a:spcBef>
              <a:spcAft>
                <a:spcPts val="0"/>
              </a:spcAft>
              <a:buNone/>
            </a:pPr>
            <a:r>
              <a:rPr lang="en"/>
              <a:t>Nmap can be used for this and so can NXC as well as RPC Client.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3" name="Google Shape;193;p22"/>
          <p:cNvPicPr preferRelativeResize="0"/>
          <p:nvPr/>
        </p:nvPicPr>
        <p:blipFill>
          <a:blip r:embed="rId3">
            <a:alphaModFix/>
          </a:blip>
          <a:stretch>
            <a:fillRect/>
          </a:stretch>
        </p:blipFill>
        <p:spPr>
          <a:xfrm>
            <a:off x="5792684" y="2682699"/>
            <a:ext cx="2824164" cy="2062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Getting a foothold!</a:t>
            </a:r>
            <a:endParaRPr/>
          </a:p>
        </p:txBody>
      </p:sp>
      <p:sp>
        <p:nvSpPr>
          <p:cNvPr id="199" name="Google Shape;199;p23"/>
          <p:cNvSpPr txBox="1"/>
          <p:nvPr>
            <p:ph idx="1" type="body"/>
          </p:nvPr>
        </p:nvSpPr>
        <p:spPr>
          <a:xfrm>
            <a:off x="1223525" y="1116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often the most hardest part of AD testing in my view. Once you have some credentials the cards will start to fall and you can get AD. The getting working </a:t>
            </a:r>
            <a:r>
              <a:rPr lang="en"/>
              <a:t>credentials</a:t>
            </a:r>
            <a:r>
              <a:rPr lang="en"/>
              <a:t> is the hard part.</a:t>
            </a:r>
            <a:endParaRPr/>
          </a:p>
          <a:p>
            <a:pPr indent="0" lvl="0" marL="0" rtl="0" algn="l">
              <a:spcBef>
                <a:spcPts val="1200"/>
              </a:spcBef>
              <a:spcAft>
                <a:spcPts val="1200"/>
              </a:spcAft>
              <a:buNone/>
            </a:pPr>
            <a:r>
              <a:t/>
            </a:r>
            <a:endParaRPr/>
          </a:p>
        </p:txBody>
      </p:sp>
      <p:pic>
        <p:nvPicPr>
          <p:cNvPr id="200" name="Google Shape;200;p23"/>
          <p:cNvPicPr preferRelativeResize="0"/>
          <p:nvPr/>
        </p:nvPicPr>
        <p:blipFill>
          <a:blip r:embed="rId3">
            <a:alphaModFix/>
          </a:blip>
          <a:stretch>
            <a:fillRect/>
          </a:stretch>
        </p:blipFill>
        <p:spPr>
          <a:xfrm>
            <a:off x="2680363" y="1806545"/>
            <a:ext cx="3339375" cy="222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LDAP </a:t>
            </a:r>
            <a:r>
              <a:rPr lang="en"/>
              <a:t>Anonymous</a:t>
            </a:r>
            <a:r>
              <a:rPr lang="en"/>
              <a:t> Bind</a:t>
            </a:r>
            <a:endParaRPr/>
          </a:p>
        </p:txBody>
      </p:sp>
      <p:sp>
        <p:nvSpPr>
          <p:cNvPr id="206" name="Google Shape;206;p24"/>
          <p:cNvSpPr txBox="1"/>
          <p:nvPr>
            <p:ph idx="1" type="body"/>
          </p:nvPr>
        </p:nvSpPr>
        <p:spPr>
          <a:xfrm>
            <a:off x="1297500" y="11976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DFDFD6"/>
                </a:solidFill>
                <a:latin typeface="Arial"/>
                <a:ea typeface="Arial"/>
                <a:cs typeface="Arial"/>
                <a:sym typeface="Arial"/>
              </a:rPr>
              <a:t>A lot of information on an AD domain can be obtained through LDAP. However most of the time it is not possible due to needing </a:t>
            </a:r>
            <a:r>
              <a:rPr lang="en" sz="1200">
                <a:solidFill>
                  <a:srgbClr val="DFDFD6"/>
                </a:solidFill>
                <a:latin typeface="Arial"/>
                <a:ea typeface="Arial"/>
                <a:cs typeface="Arial"/>
                <a:sym typeface="Arial"/>
              </a:rPr>
              <a:t>credentials.</a:t>
            </a:r>
            <a:endParaRPr sz="1200">
              <a:solidFill>
                <a:srgbClr val="DFDFD6"/>
              </a:solidFill>
              <a:latin typeface="Arial"/>
              <a:ea typeface="Arial"/>
              <a:cs typeface="Arial"/>
              <a:sym typeface="Arial"/>
            </a:endParaRPr>
          </a:p>
          <a:p>
            <a:pPr indent="0" lvl="0" marL="0" rtl="0" algn="l">
              <a:spcBef>
                <a:spcPts val="1200"/>
              </a:spcBef>
              <a:spcAft>
                <a:spcPts val="0"/>
              </a:spcAft>
              <a:buNone/>
            </a:pPr>
            <a:r>
              <a:rPr lang="en" sz="1200">
                <a:solidFill>
                  <a:srgbClr val="DFDFD6"/>
                </a:solidFill>
                <a:latin typeface="Arial"/>
                <a:ea typeface="Arial"/>
                <a:cs typeface="Arial"/>
                <a:sym typeface="Arial"/>
              </a:rPr>
              <a:t>Ldapsearch tool can be used here to connect to the LDAP server and enumeration the full list of users if anonymous is enabled. </a:t>
            </a:r>
            <a:endParaRPr sz="1200">
              <a:solidFill>
                <a:srgbClr val="DFDFD6"/>
              </a:solidFill>
              <a:latin typeface="Arial"/>
              <a:ea typeface="Arial"/>
              <a:cs typeface="Arial"/>
              <a:sym typeface="Arial"/>
            </a:endParaRPr>
          </a:p>
          <a:p>
            <a:pPr indent="0" lvl="0" marL="0" rtl="0" algn="l">
              <a:spcBef>
                <a:spcPts val="1200"/>
              </a:spcBef>
              <a:spcAft>
                <a:spcPts val="1200"/>
              </a:spcAft>
              <a:buNone/>
            </a:pPr>
            <a:r>
              <a:t/>
            </a:r>
            <a:endParaRPr sz="1200">
              <a:solidFill>
                <a:srgbClr val="DFDFD6"/>
              </a:solidFill>
              <a:highlight>
                <a:srgbClr val="1B1B1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LLMNR </a:t>
            </a:r>
            <a:r>
              <a:rPr lang="en"/>
              <a:t>Poisoning</a:t>
            </a:r>
            <a:r>
              <a:rPr lang="en"/>
              <a:t> </a:t>
            </a:r>
            <a:endParaRPr/>
          </a:p>
        </p:txBody>
      </p:sp>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My go to way to get a foothold within AD.  Often has been my go to way to get credentials. One of the most common attack paths I see in internal testing.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13" name="Google Shape;213;p25"/>
          <p:cNvPicPr preferRelativeResize="0"/>
          <p:nvPr/>
        </p:nvPicPr>
        <p:blipFill>
          <a:blip r:embed="rId3">
            <a:alphaModFix/>
          </a:blip>
          <a:stretch>
            <a:fillRect/>
          </a:stretch>
        </p:blipFill>
        <p:spPr>
          <a:xfrm>
            <a:off x="2588026" y="2339403"/>
            <a:ext cx="4074151" cy="1970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Password spraying 	</a:t>
            </a:r>
            <a:endParaRPr/>
          </a:p>
        </p:txBody>
      </p:sp>
      <p:sp>
        <p:nvSpPr>
          <p:cNvPr id="219" name="Google Shape;219;p26"/>
          <p:cNvSpPr txBox="1"/>
          <p:nvPr>
            <p:ph idx="1" type="body"/>
          </p:nvPr>
        </p:nvSpPr>
        <p:spPr>
          <a:xfrm>
            <a:off x="1242025" y="10681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common yet in my view not so </a:t>
            </a:r>
            <a:r>
              <a:rPr lang="en"/>
              <a:t>effective</a:t>
            </a:r>
            <a:r>
              <a:rPr lang="en"/>
              <a:t> way to get a account is to password spray </a:t>
            </a:r>
            <a:endParaRPr/>
          </a:p>
          <a:p>
            <a:pPr indent="0" lvl="0" marL="0" rtl="0" algn="l">
              <a:spcBef>
                <a:spcPts val="1200"/>
              </a:spcBef>
              <a:spcAft>
                <a:spcPts val="0"/>
              </a:spcAft>
              <a:buNone/>
            </a:pPr>
            <a:r>
              <a:rPr lang="en"/>
              <a:t>For this to be best affective I recommend trying to find the password policy so you can create a top 3 common used passwords based around the clients policy</a:t>
            </a:r>
            <a:endParaRPr/>
          </a:p>
          <a:p>
            <a:pPr indent="0" lvl="0" marL="0" rtl="0" algn="l">
              <a:spcBef>
                <a:spcPts val="1200"/>
              </a:spcBef>
              <a:spcAft>
                <a:spcPts val="0"/>
              </a:spcAft>
              <a:buNone/>
            </a:pPr>
            <a:r>
              <a:rPr lang="en"/>
              <a:t>Find usernames on Linkedin even if SE is out of the question Linkedin is a gold mine for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v</a:t>
            </a:r>
            <a:endParaRPr/>
          </a:p>
        </p:txBody>
      </p:sp>
      <p:pic>
        <p:nvPicPr>
          <p:cNvPr id="220" name="Google Shape;220;p26"/>
          <p:cNvPicPr preferRelativeResize="0"/>
          <p:nvPr/>
        </p:nvPicPr>
        <p:blipFill>
          <a:blip r:embed="rId3">
            <a:alphaModFix/>
          </a:blip>
          <a:stretch>
            <a:fillRect/>
          </a:stretch>
        </p:blipFill>
        <p:spPr>
          <a:xfrm>
            <a:off x="1433413" y="2753177"/>
            <a:ext cx="6184675" cy="1805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Asrep Roasting</a:t>
            </a:r>
            <a:endParaRPr/>
          </a:p>
        </p:txBody>
      </p:sp>
      <p:sp>
        <p:nvSpPr>
          <p:cNvPr id="226" name="Google Shape;226;p27"/>
          <p:cNvSpPr txBox="1"/>
          <p:nvPr>
            <p:ph idx="1" type="body"/>
          </p:nvPr>
        </p:nvSpPr>
        <p:spPr>
          <a:xfrm>
            <a:off x="1343750" y="1077425"/>
            <a:ext cx="7038900" cy="2911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AS-REP Roasting is a technique that enables adversaries to steal the password hashes of user accounts that have Kerberos preauthentication disabled, which they can then attempt to crack offline. This can also be performed once you have your first foothold.</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Impacket tool kit and NXC can perform this attack. You do need a list of users that work for this attack not passwords.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7" name="Google Shape;227;p27"/>
          <p:cNvPicPr preferRelativeResize="0"/>
          <p:nvPr/>
        </p:nvPicPr>
        <p:blipFill>
          <a:blip r:embed="rId3">
            <a:alphaModFix/>
          </a:blip>
          <a:stretch>
            <a:fillRect/>
          </a:stretch>
        </p:blipFill>
        <p:spPr>
          <a:xfrm>
            <a:off x="2833700" y="2433950"/>
            <a:ext cx="3341726" cy="222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Next talk 103!	</a:t>
            </a:r>
            <a:endParaRPr/>
          </a:p>
        </p:txBody>
      </p:sp>
      <p:sp>
        <p:nvSpPr>
          <p:cNvPr id="233" name="Google Shape;233;p28"/>
          <p:cNvSpPr txBox="1"/>
          <p:nvPr>
            <p:ph idx="1" type="body"/>
          </p:nvPr>
        </p:nvSpPr>
        <p:spPr>
          <a:xfrm>
            <a:off x="1223525" y="9202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a:t>
            </a:r>
            <a:r>
              <a:rPr lang="en"/>
              <a:t>there</a:t>
            </a:r>
            <a:r>
              <a:rPr lang="en"/>
              <a:t> is so much to AD I want to split these talks and take you all on a ride from foot hold to </a:t>
            </a:r>
            <a:r>
              <a:rPr lang="en"/>
              <a:t>privilege</a:t>
            </a:r>
            <a:r>
              <a:rPr lang="en"/>
              <a:t> </a:t>
            </a:r>
            <a:r>
              <a:rPr lang="en"/>
              <a:t>escalation</a:t>
            </a:r>
            <a:r>
              <a:rPr lang="en"/>
              <a:t> to </a:t>
            </a:r>
            <a:r>
              <a:rPr lang="en"/>
              <a:t>compromising</a:t>
            </a:r>
            <a:r>
              <a:rPr lang="en"/>
              <a:t> AD and beyond ! I hope you join me next time in 104! </a:t>
            </a:r>
            <a:r>
              <a:rPr lang="en"/>
              <a:t>Escalation</a:t>
            </a:r>
            <a:r>
              <a:rPr lang="en"/>
              <a:t> of </a:t>
            </a:r>
            <a:r>
              <a:rPr lang="en"/>
              <a:t>privileges.!</a:t>
            </a:r>
            <a:br>
              <a:rPr lang="en"/>
            </a:br>
            <a:br>
              <a:rPr lang="en"/>
            </a:br>
            <a:endParaRPr/>
          </a:p>
        </p:txBody>
      </p:sp>
      <p:pic>
        <p:nvPicPr>
          <p:cNvPr id="234" name="Google Shape;234;p28"/>
          <p:cNvPicPr preferRelativeResize="0"/>
          <p:nvPr/>
        </p:nvPicPr>
        <p:blipFill>
          <a:blip r:embed="rId3">
            <a:alphaModFix/>
          </a:blip>
          <a:stretch>
            <a:fillRect/>
          </a:stretch>
        </p:blipFill>
        <p:spPr>
          <a:xfrm>
            <a:off x="3345574" y="1556824"/>
            <a:ext cx="3340349" cy="256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a:t>
            </a:r>
            <a:endParaRPr/>
          </a:p>
          <a:p>
            <a:pPr indent="0" lvl="0" marL="0" rtl="0" algn="l">
              <a:spcBef>
                <a:spcPts val="0"/>
              </a:spcBef>
              <a:spcAft>
                <a:spcPts val="0"/>
              </a:spcAft>
              <a:buNone/>
            </a:pPr>
            <a:r>
              <a:t/>
            </a:r>
            <a:endParaRPr/>
          </a:p>
        </p:txBody>
      </p:sp>
      <p:sp>
        <p:nvSpPr>
          <p:cNvPr id="240" name="Google Shape;240;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References were used for this talk.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u="sng">
                <a:solidFill>
                  <a:schemeClr val="hlink"/>
                </a:solidFill>
                <a:hlinkClick r:id="rId3"/>
              </a:rPr>
              <a:t>https://orange-cyberdefense.github.io/ocd-mindmaps/img/mindmap_ad_dark_classic_2025.03.excalidraw.svg</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Whoami?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Daniel Little </a:t>
            </a:r>
            <a:endParaRPr/>
          </a:p>
          <a:p>
            <a:pPr indent="-311150" lvl="0" marL="457200" rtl="0" algn="l">
              <a:spcBef>
                <a:spcPts val="1200"/>
              </a:spcBef>
              <a:spcAft>
                <a:spcPts val="0"/>
              </a:spcAft>
              <a:buSzPts val="1300"/>
              <a:buChar char="●"/>
            </a:pPr>
            <a:r>
              <a:rPr lang="en"/>
              <a:t>Job Role: Senior </a:t>
            </a:r>
            <a:r>
              <a:rPr lang="en"/>
              <a:t>Penetration</a:t>
            </a:r>
            <a:r>
              <a:rPr lang="en"/>
              <a:t> Tester at Claranet Cyber Security </a:t>
            </a:r>
            <a:endParaRPr/>
          </a:p>
          <a:p>
            <a:pPr indent="-311150" lvl="0" marL="457200" rtl="0" algn="l">
              <a:spcBef>
                <a:spcPts val="0"/>
              </a:spcBef>
              <a:spcAft>
                <a:spcPts val="0"/>
              </a:spcAft>
              <a:buSzPts val="1300"/>
              <a:buChar char="●"/>
            </a:pPr>
            <a:r>
              <a:rPr lang="en"/>
              <a:t>Experience: 8 Years Pentesting 2 years Network engineer </a:t>
            </a:r>
            <a:endParaRPr/>
          </a:p>
          <a:p>
            <a:pPr indent="-311150" lvl="0" marL="457200" rtl="0" algn="l">
              <a:spcBef>
                <a:spcPts val="0"/>
              </a:spcBef>
              <a:spcAft>
                <a:spcPts val="0"/>
              </a:spcAft>
              <a:buSzPts val="1300"/>
              <a:buChar char="●"/>
            </a:pPr>
            <a:r>
              <a:rPr lang="en"/>
              <a:t>Overview: All round pentester cyber security nerd with a passion for sharing knowledge.</a:t>
            </a:r>
            <a:endParaRPr/>
          </a:p>
          <a:p>
            <a:pPr indent="-311150" lvl="0" marL="457200" rtl="0" algn="l">
              <a:spcBef>
                <a:spcPts val="0"/>
              </a:spcBef>
              <a:spcAft>
                <a:spcPts val="0"/>
              </a:spcAft>
              <a:buSzPts val="1300"/>
              <a:buChar char="●"/>
            </a:pPr>
            <a:r>
              <a:rPr lang="en"/>
              <a:t>Github:- </a:t>
            </a:r>
            <a:r>
              <a:rPr lang="en" u="sng">
                <a:solidFill>
                  <a:schemeClr val="hlink"/>
                </a:solidFill>
                <a:hlinkClick r:id="rId3"/>
              </a:rPr>
              <a:t>https://github.com/Mr-Whiskerss</a:t>
            </a:r>
            <a:endParaRPr/>
          </a:p>
          <a:p>
            <a:pPr indent="-311150" lvl="0" marL="457200" rtl="0" algn="l">
              <a:spcBef>
                <a:spcPts val="0"/>
              </a:spcBef>
              <a:spcAft>
                <a:spcPts val="0"/>
              </a:spcAft>
              <a:buSzPts val="1300"/>
              <a:buChar char="●"/>
            </a:pPr>
            <a:r>
              <a:rPr lang="en"/>
              <a:t>Discord:- </a:t>
            </a:r>
            <a:r>
              <a:rPr lang="en"/>
              <a:t>mr__whiskers</a:t>
            </a:r>
            <a:endParaRPr/>
          </a:p>
          <a:p>
            <a:pPr indent="-311150" lvl="0" marL="457200" rtl="0" algn="l">
              <a:spcBef>
                <a:spcPts val="0"/>
              </a:spcBef>
              <a:spcAft>
                <a:spcPts val="0"/>
              </a:spcAft>
              <a:buSzPts val="1300"/>
              <a:buChar char="●"/>
            </a:pPr>
            <a:r>
              <a:rPr lang="en"/>
              <a:t>Linked: </a:t>
            </a:r>
            <a:r>
              <a:rPr lang="en" u="sng">
                <a:solidFill>
                  <a:schemeClr val="hlink"/>
                </a:solidFill>
                <a:hlinkClick r:id="rId4"/>
              </a:rPr>
              <a:t>https://www.linkedin.com/in/daniel-little-b4a171101/</a:t>
            </a:r>
            <a:endParaRPr/>
          </a:p>
          <a:p>
            <a:pPr indent="-311150" lvl="0" marL="457200" rtl="0" algn="l">
              <a:spcBef>
                <a:spcPts val="0"/>
              </a:spcBef>
              <a:spcAft>
                <a:spcPts val="0"/>
              </a:spcAft>
              <a:buSzPts val="13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will be learning today?	</a:t>
            </a:r>
            <a:endParaRPr/>
          </a:p>
        </p:txBody>
      </p:sp>
      <p:sp>
        <p:nvSpPr>
          <p:cNvPr id="146" name="Google Shape;146;p15"/>
          <p:cNvSpPr txBox="1"/>
          <p:nvPr>
            <p:ph idx="1" type="body"/>
          </p:nvPr>
        </p:nvSpPr>
        <p:spPr>
          <a:xfrm>
            <a:off x="311700" y="1105500"/>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Attacking AD!!</a:t>
            </a:r>
            <a:endParaRPr b="1"/>
          </a:p>
          <a:p>
            <a:pPr indent="-311150" lvl="0" marL="457200" rtl="0" algn="l">
              <a:spcBef>
                <a:spcPts val="1200"/>
              </a:spcBef>
              <a:spcAft>
                <a:spcPts val="0"/>
              </a:spcAft>
              <a:buSzPts val="1300"/>
              <a:buChar char="●"/>
            </a:pPr>
            <a:r>
              <a:rPr lang="en"/>
              <a:t>Stepping stones what to look for when attacking AD and how to get information.</a:t>
            </a:r>
            <a:endParaRPr/>
          </a:p>
          <a:p>
            <a:pPr indent="-311150" lvl="0" marL="457200" rtl="0" algn="l">
              <a:spcBef>
                <a:spcPts val="0"/>
              </a:spcBef>
              <a:spcAft>
                <a:spcPts val="0"/>
              </a:spcAft>
              <a:buSzPts val="1300"/>
              <a:buChar char="●"/>
            </a:pPr>
            <a:r>
              <a:rPr lang="en"/>
              <a:t>How to Get a foothold into AD</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br>
              <a:rPr lang="en"/>
            </a:br>
            <a:br>
              <a:rPr lang="en"/>
            </a:br>
            <a:endParaRPr/>
          </a:p>
        </p:txBody>
      </p:sp>
      <p:pic>
        <p:nvPicPr>
          <p:cNvPr id="147" name="Google Shape;147;p15"/>
          <p:cNvPicPr preferRelativeResize="0"/>
          <p:nvPr/>
        </p:nvPicPr>
        <p:blipFill>
          <a:blip r:embed="rId3">
            <a:alphaModFix/>
          </a:blip>
          <a:stretch>
            <a:fillRect/>
          </a:stretch>
        </p:blipFill>
        <p:spPr>
          <a:xfrm>
            <a:off x="5041050" y="2036250"/>
            <a:ext cx="3465575" cy="259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Disclaimer</a:t>
            </a:r>
            <a:r>
              <a:rPr lang="en"/>
              <a:t> </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I could spend now till 2027 talking about AD Security I sadly do not have that amount of time.</a:t>
            </a:r>
            <a:endParaRPr/>
          </a:p>
          <a:p>
            <a:pPr indent="-311150" lvl="0" marL="457200" rtl="0" algn="l">
              <a:spcBef>
                <a:spcPts val="0"/>
              </a:spcBef>
              <a:spcAft>
                <a:spcPts val="0"/>
              </a:spcAft>
              <a:buSzPts val="1300"/>
              <a:buChar char="●"/>
            </a:pPr>
            <a:r>
              <a:rPr lang="en"/>
              <a:t>I have 30 mins and a lot to cover so I highly </a:t>
            </a:r>
            <a:r>
              <a:rPr lang="en"/>
              <a:t>encourage</a:t>
            </a:r>
            <a:r>
              <a:rPr lang="en"/>
              <a:t> you all to perform your own research on anything you see in </a:t>
            </a:r>
            <a:r>
              <a:rPr lang="en"/>
              <a:t>today's</a:t>
            </a:r>
            <a:r>
              <a:rPr lang="en"/>
              <a:t> presentation. </a:t>
            </a:r>
            <a:endParaRPr/>
          </a:p>
          <a:p>
            <a:pPr indent="-311150" lvl="0" marL="457200" rtl="0" algn="l">
              <a:spcBef>
                <a:spcPts val="0"/>
              </a:spcBef>
              <a:spcAft>
                <a:spcPts val="0"/>
              </a:spcAft>
              <a:buSzPts val="1300"/>
              <a:buChar char="●"/>
            </a:pPr>
            <a:r>
              <a:rPr lang="en"/>
              <a:t>I also </a:t>
            </a:r>
            <a:r>
              <a:rPr lang="en"/>
              <a:t>apologies</a:t>
            </a:r>
            <a:r>
              <a:rPr lang="en"/>
              <a:t> for any spelling mistakes found please raise them to me and I will get them fixed.</a:t>
            </a:r>
            <a:endParaRPr/>
          </a:p>
          <a:p>
            <a:pPr indent="-311150" lvl="0" marL="457200" rtl="0" algn="l">
              <a:spcBef>
                <a:spcPts val="0"/>
              </a:spcBef>
              <a:spcAft>
                <a:spcPts val="0"/>
              </a:spcAft>
              <a:buSzPts val="1300"/>
              <a:buChar char="●"/>
            </a:pPr>
            <a:r>
              <a:rPr lang="en"/>
              <a:t>Also this is not a </a:t>
            </a:r>
            <a:r>
              <a:rPr lang="en"/>
              <a:t>definite</a:t>
            </a:r>
            <a:r>
              <a:rPr lang="en"/>
              <a:t> list I have just picked the most common tools and attacks I have used during my time testing.</a:t>
            </a:r>
            <a:endParaRPr/>
          </a:p>
          <a:p>
            <a:pPr indent="-311150" lvl="0" marL="457200" rtl="0" algn="l">
              <a:spcBef>
                <a:spcPts val="0"/>
              </a:spcBef>
              <a:spcAft>
                <a:spcPts val="0"/>
              </a:spcAft>
              <a:buSzPts val="1300"/>
              <a:buChar char="●"/>
            </a:pPr>
            <a:r>
              <a:rPr lang="en"/>
              <a:t>A copy of this talk can be found on my Github in my Talks Repo same for 101</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Quick Recap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 101 (Please go watch the video on youtube)</a:t>
            </a:r>
            <a:endParaRPr/>
          </a:p>
          <a:p>
            <a:pPr indent="0" lvl="0" marL="0" rtl="0" algn="l">
              <a:spcBef>
                <a:spcPts val="1200"/>
              </a:spcBef>
              <a:spcAft>
                <a:spcPts val="0"/>
              </a:spcAft>
              <a:buNone/>
            </a:pPr>
            <a:r>
              <a:rPr lang="en"/>
              <a:t>We discussed the following-</a:t>
            </a:r>
            <a:endParaRPr/>
          </a:p>
          <a:p>
            <a:pPr indent="-311150" lvl="0" marL="457200" rtl="0" algn="l">
              <a:spcBef>
                <a:spcPts val="1200"/>
              </a:spcBef>
              <a:spcAft>
                <a:spcPts val="0"/>
              </a:spcAft>
              <a:buSzPts val="1300"/>
              <a:buChar char="●"/>
            </a:pPr>
            <a:r>
              <a:rPr lang="en"/>
              <a:t>Basic </a:t>
            </a:r>
            <a:r>
              <a:rPr lang="en"/>
              <a:t>concepts</a:t>
            </a:r>
            <a:r>
              <a:rPr lang="en"/>
              <a:t> of AD how the network is normally put together.</a:t>
            </a:r>
            <a:endParaRPr/>
          </a:p>
          <a:p>
            <a:pPr indent="-311150" lvl="0" marL="457200" rtl="0" algn="l">
              <a:spcBef>
                <a:spcPts val="0"/>
              </a:spcBef>
              <a:spcAft>
                <a:spcPts val="0"/>
              </a:spcAft>
              <a:buSzPts val="1300"/>
              <a:buChar char="●"/>
            </a:pPr>
            <a:r>
              <a:rPr lang="en"/>
              <a:t>Basic Tools used to attack AD</a:t>
            </a:r>
            <a:endParaRPr/>
          </a:p>
          <a:p>
            <a:pPr indent="-311150" lvl="0" marL="457200" rtl="0" algn="l">
              <a:spcBef>
                <a:spcPts val="0"/>
              </a:spcBef>
              <a:spcAft>
                <a:spcPts val="0"/>
              </a:spcAft>
              <a:buSzPts val="1300"/>
              <a:buChar char="●"/>
            </a:pPr>
            <a:r>
              <a:rPr lang="en"/>
              <a:t>A slight introduction to attacking AD.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Talk link for video:https://www.youtube.com/watch?v=Ey9sk6PB7gk&amp;t=1399s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 Gathering within </a:t>
            </a:r>
            <a:r>
              <a:rPr lang="en"/>
              <a:t>Active</a:t>
            </a:r>
            <a:r>
              <a:rPr lang="en"/>
              <a:t> directory 	</a:t>
            </a:r>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Service Targets!!! (The whole of AD right?)</a:t>
            </a:r>
            <a:br>
              <a:rPr lang="en"/>
            </a:br>
            <a:br>
              <a:rPr lang="en"/>
            </a:br>
            <a:r>
              <a:rPr lang="en"/>
              <a:t>SMB- Versions of Windows open shared drives </a:t>
            </a:r>
            <a:r>
              <a:rPr lang="en"/>
              <a:t>anonymous access?</a:t>
            </a:r>
            <a:br>
              <a:rPr lang="en"/>
            </a:br>
            <a:br>
              <a:rPr lang="en"/>
            </a:br>
            <a:r>
              <a:rPr lang="en"/>
              <a:t>LDAP- is Ldap signing enabled? If not  this can give you a list of usernames? (Needs Creds)</a:t>
            </a:r>
            <a:endParaRPr/>
          </a:p>
          <a:p>
            <a:pPr indent="0" lvl="0" marL="0" rtl="0" algn="l">
              <a:spcBef>
                <a:spcPts val="1200"/>
              </a:spcBef>
              <a:spcAft>
                <a:spcPts val="0"/>
              </a:spcAft>
              <a:buNone/>
            </a:pPr>
            <a:r>
              <a:rPr lang="en"/>
              <a:t>Netbios - Gives you machine names can also give you an idea on how usernames are constructed.</a:t>
            </a:r>
            <a:endParaRPr/>
          </a:p>
          <a:p>
            <a:pPr indent="0" lvl="0" marL="0" rtl="0" algn="l">
              <a:spcBef>
                <a:spcPts val="1200"/>
              </a:spcBef>
              <a:spcAft>
                <a:spcPts val="0"/>
              </a:spcAft>
              <a:buNone/>
            </a:pPr>
            <a:r>
              <a:rPr lang="en"/>
              <a:t>FTP- Anon access again any hidden files?</a:t>
            </a:r>
            <a:br>
              <a:rPr lang="en"/>
            </a:b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SMB Enumeration (No creds)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Many tools can be used here Nmap Enum4linux but I love NXC for this!</a:t>
            </a:r>
            <a:br>
              <a:rPr lang="en"/>
            </a:br>
            <a:br>
              <a:rPr lang="en"/>
            </a:br>
            <a:endParaRPr/>
          </a:p>
        </p:txBody>
      </p:sp>
      <p:pic>
        <p:nvPicPr>
          <p:cNvPr id="172" name="Google Shape;172;p19"/>
          <p:cNvPicPr preferRelativeResize="0"/>
          <p:nvPr/>
        </p:nvPicPr>
        <p:blipFill>
          <a:blip r:embed="rId3">
            <a:alphaModFix/>
          </a:blip>
          <a:stretch>
            <a:fillRect/>
          </a:stretch>
        </p:blipFill>
        <p:spPr>
          <a:xfrm>
            <a:off x="1517425" y="2024849"/>
            <a:ext cx="4856101" cy="2453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6534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Netbios Enumeration </a:t>
            </a:r>
            <a:endParaRPr/>
          </a:p>
        </p:txBody>
      </p:sp>
      <p:sp>
        <p:nvSpPr>
          <p:cNvPr id="178" name="Google Shape;178;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Information from here is often limited but can give you the name of the system which can be useful</a:t>
            </a:r>
            <a:endParaRPr/>
          </a:p>
        </p:txBody>
      </p:sp>
      <p:pic>
        <p:nvPicPr>
          <p:cNvPr id="179" name="Google Shape;179;p20"/>
          <p:cNvPicPr preferRelativeResize="0"/>
          <p:nvPr/>
        </p:nvPicPr>
        <p:blipFill>
          <a:blip r:embed="rId3">
            <a:alphaModFix/>
          </a:blip>
          <a:stretch>
            <a:fillRect/>
          </a:stretch>
        </p:blipFill>
        <p:spPr>
          <a:xfrm>
            <a:off x="1438275" y="2251088"/>
            <a:ext cx="6267450" cy="134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FTP Servers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FTP servers will have files linked to AD but are often Linu Hosts. Think Printers or forgotten linux servers. </a:t>
            </a:r>
            <a:endParaRPr/>
          </a:p>
          <a:p>
            <a:pPr indent="0" lvl="0" marL="0" rtl="0" algn="l">
              <a:spcBef>
                <a:spcPts val="1200"/>
              </a:spcBef>
              <a:spcAft>
                <a:spcPts val="1200"/>
              </a:spcAft>
              <a:buNone/>
            </a:pPr>
            <a:r>
              <a:t/>
            </a:r>
            <a:endParaRPr/>
          </a:p>
        </p:txBody>
      </p:sp>
      <p:pic>
        <p:nvPicPr>
          <p:cNvPr id="186" name="Google Shape;186;p21"/>
          <p:cNvPicPr preferRelativeResize="0"/>
          <p:nvPr/>
        </p:nvPicPr>
        <p:blipFill>
          <a:blip r:embed="rId3">
            <a:alphaModFix/>
          </a:blip>
          <a:stretch>
            <a:fillRect/>
          </a:stretch>
        </p:blipFill>
        <p:spPr>
          <a:xfrm>
            <a:off x="2570794" y="2396325"/>
            <a:ext cx="3823006" cy="228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