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80" r:id="rId3"/>
    <p:sldId id="259" r:id="rId4"/>
    <p:sldId id="258" r:id="rId6"/>
    <p:sldId id="260" r:id="rId7"/>
    <p:sldId id="266" r:id="rId8"/>
    <p:sldId id="267" r:id="rId9"/>
    <p:sldId id="257" r:id="rId10"/>
    <p:sldId id="268" r:id="rId11"/>
    <p:sldId id="264" r:id="rId12"/>
    <p:sldId id="269" r:id="rId13"/>
    <p:sldId id="265" r:id="rId14"/>
    <p:sldId id="273" r:id="rId15"/>
    <p:sldId id="274" r:id="rId16"/>
    <p:sldId id="276" r:id="rId17"/>
    <p:sldId id="277" r:id="rId18"/>
    <p:sldId id="278" r:id="rId19"/>
    <p:sldId id="279" r:id="rId20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 hrr" initials="Z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4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6E1A1-4124-5A42-A5B7-E76009054AB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94005" y="161290"/>
            <a:ext cx="4562475" cy="4737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数据流项目进度汇报</a:t>
            </a:r>
            <a:endParaRPr lang="zh-CN" sz="20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36190" y="2217420"/>
            <a:ext cx="6880860" cy="28225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ü"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结合数据流融合理论，以两个典型算法为例，介绍异质数据流的好处。</a:t>
            </a:r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Wingdings" panose="05000000000000000000" charset="0"/>
              <a:buChar char="ü"/>
            </a:pPr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GPU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环境下，实现两个算法的性能提升要求。</a:t>
            </a:r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64350" y="219710"/>
            <a:ext cx="4551045" cy="644842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344295" y="76200"/>
            <a:ext cx="4812030" cy="6768465"/>
          </a:xfrm>
          <a:prstGeom prst="rect">
            <a:avLst/>
          </a:prstGeom>
          <a:ln w="19050" cap="flat" cmpd="sng" algn="ctr">
            <a:solidFill>
              <a:schemeClr val="tx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769100" y="89535"/>
            <a:ext cx="4733925" cy="6768465"/>
          </a:xfrm>
          <a:prstGeom prst="rect">
            <a:avLst/>
          </a:prstGeom>
          <a:ln w="19050" cap="flat" cmpd="sng" algn="ctr">
            <a:solidFill>
              <a:schemeClr val="tx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6309360" y="3154680"/>
            <a:ext cx="369570" cy="420370"/>
          </a:xfrm>
          <a:prstGeom prst="rightArrow">
            <a:avLst/>
          </a:prstGeom>
        </p:spPr>
        <p:style>
          <a:lnRef idx="0">
            <a:srgbClr val="FFFFFF"/>
          </a:lnRef>
          <a:fillRef idx="1">
            <a:prstClr val="black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815" y="142875"/>
            <a:ext cx="4498340" cy="6525260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2258060" y="527685"/>
            <a:ext cx="1609090" cy="716915"/>
          </a:xfrm>
          <a:prstGeom prst="ellipse">
            <a:avLst/>
          </a:prstGeom>
          <a:ln w="12700" cap="flat" cmpd="sng" algn="ctr">
            <a:solidFill>
              <a:schemeClr val="bg1">
                <a:lumMod val="50000"/>
              </a:schemeClr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917825" y="2926715"/>
            <a:ext cx="949325" cy="1105535"/>
          </a:xfrm>
          <a:prstGeom prst="ellipse">
            <a:avLst/>
          </a:prstGeom>
          <a:ln w="12700" cap="flat" cmpd="sng" algn="ctr">
            <a:solidFill>
              <a:schemeClr val="bg1">
                <a:lumMod val="50000"/>
              </a:schemeClr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575050" y="4756150"/>
            <a:ext cx="1790065" cy="1455420"/>
          </a:xfrm>
          <a:prstGeom prst="ellipse">
            <a:avLst/>
          </a:prstGeom>
          <a:ln w="12700" cap="flat" cmpd="sng" algn="ctr">
            <a:solidFill>
              <a:schemeClr val="bg1">
                <a:lumMod val="50000"/>
              </a:schemeClr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68605" y="165735"/>
            <a:ext cx="1050925" cy="7886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sz="2000" b="1">
                <a:latin typeface="Calibri" panose="020F0502020204030204" charset="0"/>
                <a:ea typeface="黑体" panose="02010609060101010101" pitchFamily="49" charset="-122"/>
                <a:cs typeface="Calibri" panose="020F0502020204030204" charset="0"/>
                <a:sym typeface="+mn-ea"/>
              </a:rPr>
              <a:t>数据流融合</a:t>
            </a:r>
            <a:endParaRPr lang="zh-CN" sz="2000" b="1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0830" y="174625"/>
            <a:ext cx="5092065" cy="662178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95" y="174625"/>
            <a:ext cx="4551045" cy="644842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344295" y="76200"/>
            <a:ext cx="4812030" cy="6768465"/>
          </a:xfrm>
          <a:prstGeom prst="rect">
            <a:avLst/>
          </a:prstGeom>
          <a:ln w="19050" cap="flat" cmpd="sng" algn="ctr">
            <a:solidFill>
              <a:schemeClr val="tx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769100" y="89535"/>
            <a:ext cx="4733925" cy="6768465"/>
          </a:xfrm>
          <a:prstGeom prst="rect">
            <a:avLst/>
          </a:prstGeom>
          <a:ln w="19050" cap="flat" cmpd="sng" algn="ctr">
            <a:solidFill>
              <a:schemeClr val="tx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6309360" y="3154680"/>
            <a:ext cx="369570" cy="420370"/>
          </a:xfrm>
          <a:prstGeom prst="rightArrow">
            <a:avLst/>
          </a:prstGeom>
        </p:spPr>
        <p:style>
          <a:lnRef idx="0">
            <a:srgbClr val="FFFFFF"/>
          </a:lnRef>
          <a:fillRef idx="1">
            <a:prstClr val="black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68605" y="165735"/>
            <a:ext cx="1050925" cy="7886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sz="2000" b="1">
                <a:latin typeface="Calibri" panose="020F0502020204030204" charset="0"/>
                <a:ea typeface="黑体" panose="02010609060101010101" pitchFamily="49" charset="-122"/>
                <a:cs typeface="Calibri" panose="020F0502020204030204" charset="0"/>
                <a:sym typeface="+mn-ea"/>
              </a:rPr>
              <a:t>数据流融合</a:t>
            </a:r>
            <a:endParaRPr lang="zh-CN" sz="2000" b="1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68605" y="165735"/>
            <a:ext cx="2720975" cy="4953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sz="2000" b="1">
                <a:latin typeface="Calibri" panose="020F0502020204030204" charset="0"/>
                <a:ea typeface="黑体" panose="02010609060101010101" pitchFamily="49" charset="-122"/>
                <a:cs typeface="Calibri" panose="020F0502020204030204" charset="0"/>
                <a:sym typeface="+mn-ea"/>
              </a:rPr>
              <a:t>数据流软件流水线</a:t>
            </a:r>
            <a:endParaRPr lang="zh-CN" sz="2000" b="1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7455" y="293370"/>
            <a:ext cx="5083810" cy="63982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759700" y="2752725"/>
            <a:ext cx="3445510" cy="9029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多个数据输入，形成多个线程。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根据异质数据流图，生成流水线。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68605" y="165735"/>
            <a:ext cx="2720975" cy="4953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sz="2000" b="1">
                <a:latin typeface="Calibri" panose="020F0502020204030204" charset="0"/>
                <a:ea typeface="黑体" panose="02010609060101010101" pitchFamily="49" charset="-122"/>
                <a:cs typeface="Calibri" panose="020F0502020204030204" charset="0"/>
                <a:sym typeface="+mn-ea"/>
              </a:rPr>
              <a:t>数据流软件流水线</a:t>
            </a:r>
            <a:endParaRPr lang="zh-CN" sz="2000" b="1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82740" y="419100"/>
            <a:ext cx="4625340" cy="618490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6653530" y="280035"/>
            <a:ext cx="4907280" cy="6373495"/>
          </a:xfrm>
          <a:prstGeom prst="roundRect">
            <a:avLst/>
          </a:prstGeom>
          <a:ln w="12700" cap="flat" cmpd="sng" algn="ctr">
            <a:solidFill>
              <a:prstClr val="black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737600" y="113665"/>
            <a:ext cx="738505" cy="3498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pPr algn="ctr"/>
            <a:r>
              <a:rPr lang="en-US" altLang="zh-CN" sz="1600"/>
              <a:t>Stage7</a:t>
            </a:r>
            <a:endParaRPr lang="en-US" altLang="zh-CN" sz="1600"/>
          </a:p>
        </p:txBody>
      </p:sp>
      <p:sp>
        <p:nvSpPr>
          <p:cNvPr id="7" name="文本框 6"/>
          <p:cNvSpPr txBox="1"/>
          <p:nvPr/>
        </p:nvSpPr>
        <p:spPr>
          <a:xfrm>
            <a:off x="884555" y="5163820"/>
            <a:ext cx="5287010" cy="11918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利用流水线实现多线程并行执行，提高执行性能。</a:t>
            </a:r>
            <a:endParaRPr lang="zh-CN" altLang="en-US"/>
          </a:p>
          <a:p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05" y="965835"/>
            <a:ext cx="6287770" cy="39433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1685" y="382905"/>
            <a:ext cx="3812540" cy="52616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8605" y="165735"/>
            <a:ext cx="2720975" cy="4953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sz="2000" b="1">
                <a:latin typeface="Calibri" panose="020F0502020204030204" charset="0"/>
                <a:ea typeface="黑体" panose="02010609060101010101" pitchFamily="49" charset="-122"/>
                <a:cs typeface="Calibri" panose="020F0502020204030204" charset="0"/>
                <a:sym typeface="+mn-ea"/>
              </a:rPr>
              <a:t>数据流融合的好处</a:t>
            </a:r>
            <a:endParaRPr lang="zh-CN" sz="2000" b="1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17980" y="5347335"/>
            <a:ext cx="9154795" cy="13836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p"/>
            </a:pPr>
            <a:r>
              <a:rPr lang="zh-CN" altLang="en-US" sz="1600">
                <a:solidFill>
                  <a:schemeClr val="tx1"/>
                </a:solidFill>
              </a:rPr>
              <a:t>调度次数少，未融合的数据流图节点个数远多于融合后的异质数据流图，执行期间的节点调度次数较多。</a:t>
            </a:r>
            <a:endParaRPr lang="zh-CN" altLang="en-US" sz="160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charset="0"/>
              <a:buChar char="p"/>
            </a:pPr>
            <a:endParaRPr lang="zh-CN" altLang="en-US" sz="160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charset="0"/>
              <a:buChar char="p"/>
            </a:pPr>
            <a:r>
              <a:rPr lang="zh-CN" altLang="en-US" sz="1600">
                <a:sym typeface="+mn-ea"/>
              </a:rPr>
              <a:t>将数据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局部性较好的程序部分作为整体进行调度，提高缓存命中率。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p"/>
            </a:pPr>
            <a:endParaRPr lang="zh-CN" altLang="en-US" sz="1600">
              <a:solidFill>
                <a:schemeClr val="tx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650" y="382905"/>
            <a:ext cx="4090670" cy="53225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68605" y="165735"/>
            <a:ext cx="2720975" cy="4953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sz="2000" b="1">
                <a:latin typeface="Calibri" panose="020F0502020204030204" charset="0"/>
                <a:ea typeface="黑体" panose="02010609060101010101" pitchFamily="49" charset="-122"/>
                <a:cs typeface="Calibri" panose="020F0502020204030204" charset="0"/>
                <a:sym typeface="+mn-ea"/>
              </a:rPr>
              <a:t>性能提升</a:t>
            </a:r>
            <a:endParaRPr lang="zh-CN" sz="2000" b="1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14" name="表格 13"/>
          <p:cNvGraphicFramePr/>
          <p:nvPr>
            <p:custDataLst>
              <p:tags r:id="rId1"/>
            </p:custDataLst>
          </p:nvPr>
        </p:nvGraphicFramePr>
        <p:xfrm>
          <a:off x="3906520" y="1391285"/>
          <a:ext cx="6701155" cy="3417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230"/>
                <a:gridCol w="951230"/>
                <a:gridCol w="951230"/>
                <a:gridCol w="951230"/>
                <a:gridCol w="986155"/>
                <a:gridCol w="951230"/>
                <a:gridCol w="958850"/>
              </a:tblGrid>
              <a:tr h="384810">
                <a:tc gridSpan="7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TensorFlow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数据集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graph500-18</a:t>
                      </a:r>
                      <a:endParaRPr lang="en-US" altLang="zh-CN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graph500-20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graph500-22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单</a:t>
                      </a:r>
                      <a:r>
                        <a:rPr lang="en-US" altLang="zh-CN" sz="1400"/>
                        <a:t>/</a:t>
                      </a:r>
                      <a:r>
                        <a:rPr lang="zh-CN" altLang="en-US" sz="1400"/>
                        <a:t>双机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单机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双机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单机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双机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单机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双机</a:t>
                      </a:r>
                      <a:endParaRPr lang="zh-CN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执行时间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71.6</a:t>
                      </a: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37.92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301.89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136.99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1301.85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635.38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GTEPS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0.02570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0.0</a:t>
                      </a:r>
                      <a:r>
                        <a:rPr lang="en-US" altLang="zh-CN"/>
                        <a:t>4</a:t>
                      </a:r>
                      <a:r>
                        <a:rPr lang="en-US" altLang="zh-CN"/>
                        <a:t>548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0.0</a:t>
                      </a:r>
                      <a:r>
                        <a:rPr lang="en-US" altLang="zh-CN"/>
                        <a:t>212</a:t>
                      </a: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0.0</a:t>
                      </a:r>
                      <a:r>
                        <a:rPr lang="en-US" sz="1800">
                          <a:sym typeface="+mn-ea"/>
                        </a:rPr>
                        <a:t>4822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0.0</a:t>
                      </a:r>
                      <a:r>
                        <a:rPr lang="en-US"/>
                        <a:t>1738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0.0</a:t>
                      </a:r>
                      <a:r>
                        <a:rPr lang="en-US" altLang="zh-CN"/>
                        <a:t>4202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 gridSpan="7"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Our Method</a:t>
                      </a:r>
                      <a:endParaRPr lang="en-US" sz="1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cPr>
                    <a:solidFill>
                      <a:schemeClr val="accent1"/>
                    </a:solidFill>
                  </a:tcPr>
                </a:tc>
                <a:tc hMerge="1">
                  <a:tcPr>
                    <a:solidFill>
                      <a:schemeClr val="accent1"/>
                    </a:solidFill>
                  </a:tcPr>
                </a:tc>
                <a:tc hMerge="1">
                  <a:tcPr>
                    <a:solidFill>
                      <a:schemeClr val="accent1"/>
                    </a:solidFill>
                  </a:tcPr>
                </a:tc>
                <a:tc hMerge="1">
                  <a:tcPr>
                    <a:solidFill>
                      <a:schemeClr val="accent1"/>
                    </a:solidFill>
                  </a:tcPr>
                </a:tc>
                <a:tc hMerge="1">
                  <a:tcPr>
                    <a:solidFill>
                      <a:schemeClr val="accent1"/>
                    </a:solidFill>
                  </a:tcPr>
                </a:tc>
                <a:tc hMerge="1">
                  <a:tcPr>
                    <a:solidFill>
                      <a:schemeClr val="accent1"/>
                    </a:solidFill>
                  </a:tcPr>
                </a:tc>
              </a:tr>
              <a:tr h="3429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执行时间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t>16.48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7.44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101.8</a:t>
                      </a: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33.8</a:t>
                      </a: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575.49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183.97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GTEPS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800">
                          <a:sym typeface="+mn-ea"/>
                        </a:rPr>
                        <a:t>0.11489</a:t>
                      </a:r>
                      <a:endParaRPr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0.28242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0.07990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t>0.26979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0.05946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0.2011</a:t>
                      </a: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Speedup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4.3</a:t>
                      </a:r>
                      <a:r>
                        <a:rPr lang="en-US" altLang="zh-CN" sz="1800">
                          <a:sym typeface="+mn-ea"/>
                        </a:rPr>
                        <a:t>5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5.09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2.96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4.04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2.26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3.45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4112260" y="1022985"/>
            <a:ext cx="4204335" cy="5080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PR</a:t>
            </a:r>
            <a:r>
              <a:rPr lang="zh-CN" altLang="en-US"/>
              <a:t>算法执行结果：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0558780" y="2580640"/>
            <a:ext cx="13239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ym typeface="+mn-ea"/>
              </a:rPr>
              <a:t>(</a:t>
            </a:r>
            <a:r>
              <a:rPr lang="zh-CN" altLang="en-US" sz="1200">
                <a:sym typeface="+mn-ea"/>
              </a:rPr>
              <a:t>单位：</a:t>
            </a:r>
            <a:r>
              <a:rPr lang="en-US" altLang="zh-CN" sz="1200">
                <a:sym typeface="+mn-ea"/>
              </a:rPr>
              <a:t>seconds)</a:t>
            </a:r>
            <a:endParaRPr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10565130" y="3726180"/>
            <a:ext cx="13239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ym typeface="+mn-ea"/>
              </a:rPr>
              <a:t>(</a:t>
            </a:r>
            <a:r>
              <a:rPr lang="zh-CN" altLang="en-US" sz="1200">
                <a:sym typeface="+mn-ea"/>
              </a:rPr>
              <a:t>单位：</a:t>
            </a:r>
            <a:r>
              <a:rPr lang="en-US" altLang="zh-CN" sz="1200">
                <a:sym typeface="+mn-ea"/>
              </a:rPr>
              <a:t>seconds)</a:t>
            </a:r>
            <a:endParaRPr lang="zh-CN" altLang="en-US" sz="1200"/>
          </a:p>
        </p:txBody>
      </p:sp>
      <p:sp>
        <p:nvSpPr>
          <p:cNvPr id="10" name="矩形 9"/>
          <p:cNvSpPr/>
          <p:nvPr/>
        </p:nvSpPr>
        <p:spPr>
          <a:xfrm>
            <a:off x="1725930" y="5484495"/>
            <a:ext cx="8248015" cy="546100"/>
          </a:xfrm>
          <a:prstGeom prst="rect">
            <a:avLst/>
          </a:prstGeom>
          <a:ln w="12700" cap="flat" cmpd="sng" algn="ctr">
            <a:solidFill>
              <a:prstClr val="black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/>
              <a:t>改进方法相对于</a:t>
            </a:r>
            <a:r>
              <a:rPr lang="en-US" altLang="zh-CN"/>
              <a:t>TensorFlow</a:t>
            </a:r>
            <a:r>
              <a:rPr lang="zh-CN" altLang="en-US"/>
              <a:t>方法达到</a:t>
            </a:r>
            <a:r>
              <a:rPr lang="zh-CN" altLang="en-US">
                <a:sym typeface="+mn-ea"/>
              </a:rPr>
              <a:t>2.26</a:t>
            </a:r>
            <a:r>
              <a:rPr lang="en-US" altLang="zh-CN">
                <a:sym typeface="+mn-ea"/>
              </a:rPr>
              <a:t>-5.09</a:t>
            </a:r>
            <a:r>
              <a:rPr lang="zh-CN" altLang="en-US">
                <a:sym typeface="+mn-ea"/>
              </a:rPr>
              <a:t>的加速比，满足任务要求。</a:t>
            </a:r>
            <a:endParaRPr lang="zh-CN" altLang="en-US"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93370" y="2184400"/>
            <a:ext cx="3020060" cy="1772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Python = 3.7.6</a:t>
            </a: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TensorFlow = 2.7.0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CUDA = 11.2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CuDnn = 8.9.7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GPU = Tesla V100-SXM2-32GB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单机：</a:t>
            </a:r>
            <a:r>
              <a:rPr lang="en-US" altLang="zh-CN" sz="1600">
                <a:sym typeface="+mn-ea"/>
              </a:rPr>
              <a:t>V100</a:t>
            </a:r>
            <a:r>
              <a:rPr lang="zh-CN" altLang="en-US" sz="1600">
                <a:sym typeface="+mn-ea"/>
              </a:rPr>
              <a:t>×</a:t>
            </a:r>
            <a:r>
              <a:rPr lang="en-US" altLang="zh-CN" sz="1600">
                <a:sym typeface="+mn-ea"/>
              </a:rPr>
              <a:t>4</a:t>
            </a:r>
            <a:endParaRPr lang="en-US" altLang="zh-CN" sz="16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sym typeface="+mn-ea"/>
              </a:rPr>
              <a:t>双机：</a:t>
            </a:r>
            <a:r>
              <a:rPr lang="en-US" altLang="zh-CN" sz="1600">
                <a:sym typeface="+mn-ea"/>
              </a:rPr>
              <a:t>(</a:t>
            </a:r>
            <a:r>
              <a:rPr lang="en-US" altLang="zh-CN" sz="1600">
                <a:sym typeface="+mn-ea"/>
              </a:rPr>
              <a:t>V100 </a:t>
            </a:r>
            <a:r>
              <a:rPr lang="zh-CN" altLang="en-US" sz="1600">
                <a:sym typeface="+mn-ea"/>
              </a:rPr>
              <a:t>×</a:t>
            </a:r>
            <a:r>
              <a:rPr lang="en-US" altLang="zh-CN" sz="1600">
                <a:sym typeface="+mn-ea"/>
              </a:rPr>
              <a:t> 4)</a:t>
            </a:r>
            <a:r>
              <a:rPr lang="zh-CN" altLang="en-US" sz="1600">
                <a:sym typeface="+mn-ea"/>
              </a:rPr>
              <a:t>×</a:t>
            </a:r>
            <a:r>
              <a:rPr lang="en-US" altLang="zh-CN" sz="1600">
                <a:sym typeface="+mn-ea"/>
              </a:rPr>
              <a:t>2</a:t>
            </a:r>
            <a:endParaRPr lang="en-US" altLang="zh-CN" sz="1600"/>
          </a:p>
          <a:p>
            <a:endParaRPr lang="en-US" altLang="zh-CN" sz="1600"/>
          </a:p>
        </p:txBody>
      </p:sp>
      <p:sp>
        <p:nvSpPr>
          <p:cNvPr id="18" name="矩形 17"/>
          <p:cNvSpPr/>
          <p:nvPr/>
        </p:nvSpPr>
        <p:spPr>
          <a:xfrm>
            <a:off x="188595" y="1939290"/>
            <a:ext cx="3409950" cy="2163445"/>
          </a:xfrm>
          <a:prstGeom prst="rect">
            <a:avLst/>
          </a:prstGeom>
          <a:ln w="19050" cap="flat" cmpd="sng" algn="ctr">
            <a:solidFill>
              <a:schemeClr val="tx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259205" y="1778000"/>
            <a:ext cx="1124585" cy="4064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pPr algn="ctr"/>
            <a:r>
              <a:rPr lang="zh-CN" altLang="en-US" sz="1600"/>
              <a:t>实验环境</a:t>
            </a:r>
            <a:endParaRPr lang="zh-CN" altLang="en-US" sz="1600"/>
          </a:p>
        </p:txBody>
      </p:sp>
      <p:sp>
        <p:nvSpPr>
          <p:cNvPr id="11" name="文本框 10"/>
          <p:cNvSpPr txBox="1"/>
          <p:nvPr/>
        </p:nvSpPr>
        <p:spPr>
          <a:xfrm>
            <a:off x="607695" y="754380"/>
            <a:ext cx="4509770" cy="3568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/>
              <a:t>单机和双机多</a:t>
            </a:r>
            <a:r>
              <a:rPr lang="en-US" altLang="zh-CN"/>
              <a:t>GPU(V100</a:t>
            </a:r>
            <a:r>
              <a:rPr lang="zh-CN" altLang="en-US"/>
              <a:t>×</a:t>
            </a:r>
            <a:r>
              <a:rPr lang="en-US" altLang="zh-CN"/>
              <a:t>4)</a:t>
            </a:r>
            <a:r>
              <a:rPr lang="zh-CN" altLang="en-US"/>
              <a:t>实现</a:t>
            </a:r>
            <a:r>
              <a:rPr lang="en-US"/>
              <a:t>PR</a:t>
            </a:r>
            <a:r>
              <a:rPr lang="zh-CN" altLang="en-US"/>
              <a:t>算法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68605" y="165735"/>
            <a:ext cx="2720975" cy="4953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sz="2000" b="1">
                <a:latin typeface="Calibri" panose="020F0502020204030204" charset="0"/>
                <a:ea typeface="黑体" panose="02010609060101010101" pitchFamily="49" charset="-122"/>
                <a:cs typeface="Calibri" panose="020F0502020204030204" charset="0"/>
                <a:sym typeface="+mn-ea"/>
              </a:rPr>
              <a:t>性能提升</a:t>
            </a:r>
            <a:endParaRPr lang="zh-CN" sz="2000" b="1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14" name="表格 13"/>
          <p:cNvGraphicFramePr/>
          <p:nvPr>
            <p:custDataLst>
              <p:tags r:id="rId1"/>
            </p:custDataLst>
          </p:nvPr>
        </p:nvGraphicFramePr>
        <p:xfrm>
          <a:off x="5046345" y="1899285"/>
          <a:ext cx="4791075" cy="2268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230"/>
                <a:gridCol w="1902460"/>
                <a:gridCol w="1937385"/>
              </a:tblGrid>
              <a:tr h="3784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TensorFlow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数据集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ImageNet</a:t>
                      </a:r>
                      <a:endParaRPr lang="en-US" altLang="zh-CN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DriveSeg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执行时间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32.40h</a:t>
                      </a:r>
                      <a:endParaRPr lang="en-US" altLang="zh-CN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0.53h</a:t>
                      </a:r>
                      <a:endParaRPr lang="en-US" altLang="zh-CN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8100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Our Method</a:t>
                      </a:r>
                      <a:endParaRPr lang="en-US" sz="1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cPr>
                    <a:solidFill>
                      <a:schemeClr val="accent1"/>
                    </a:solidFill>
                  </a:tcPr>
                </a:tc>
                <a:tc hMerge="1">
                  <a:tcPr>
                    <a:solidFill>
                      <a:schemeClr val="accent1"/>
                    </a:solidFill>
                  </a:tcPr>
                </a:tc>
              </a:tr>
              <a:tr h="3429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执行时间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800">
                          <a:solidFill>
                            <a:schemeClr val="tx1"/>
                          </a:solidFill>
                          <a:sym typeface="+mn-ea"/>
                        </a:rPr>
                        <a:t>15.10h</a:t>
                      </a:r>
                      <a:endParaRPr lang="en-US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800">
                          <a:solidFill>
                            <a:schemeClr val="tx1"/>
                          </a:solidFill>
                          <a:sym typeface="+mn-ea"/>
                        </a:rPr>
                        <a:t>0.27h</a:t>
                      </a:r>
                      <a:endParaRPr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Speedup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2.14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1.96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4703445" y="1391285"/>
            <a:ext cx="4204335" cy="5080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ViT</a:t>
            </a:r>
            <a:r>
              <a:rPr lang="zh-CN" altLang="en-US"/>
              <a:t>模型执行结果：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28955" y="2419985"/>
            <a:ext cx="3402330" cy="15113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Python = 3.7</a:t>
            </a:r>
            <a:r>
              <a:rPr lang="en-US" sz="1600"/>
              <a:t>.6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TensorFlow = 2.7.0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CUDA = 11.2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cuDNN= 8.9.7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GPU = Tesla V100-SXM2-32GB</a:t>
            </a:r>
            <a:r>
              <a:rPr lang="zh-CN" altLang="en-US" sz="1600"/>
              <a:t>×</a:t>
            </a:r>
            <a:r>
              <a:rPr lang="en-US" altLang="zh-CN" sz="1600"/>
              <a:t>4</a:t>
            </a:r>
            <a:endParaRPr lang="en-US" altLang="zh-CN" sz="1600"/>
          </a:p>
          <a:p>
            <a:endParaRPr lang="en-US" altLang="zh-CN" sz="1600"/>
          </a:p>
        </p:txBody>
      </p:sp>
      <p:sp>
        <p:nvSpPr>
          <p:cNvPr id="13" name="矩形 12"/>
          <p:cNvSpPr/>
          <p:nvPr/>
        </p:nvSpPr>
        <p:spPr>
          <a:xfrm>
            <a:off x="1806575" y="5396230"/>
            <a:ext cx="8281670" cy="655320"/>
          </a:xfrm>
          <a:prstGeom prst="rect">
            <a:avLst/>
          </a:prstGeom>
          <a:ln w="12700" cap="flat" cmpd="sng" algn="ctr">
            <a:solidFill>
              <a:prstClr val="black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ImageNet</a:t>
            </a:r>
            <a:r>
              <a:rPr lang="zh-CN" altLang="en-US">
                <a:sym typeface="+mn-ea"/>
              </a:rPr>
              <a:t>数据集训练，相对于</a:t>
            </a:r>
            <a:r>
              <a:rPr lang="en-US" altLang="zh-CN">
                <a:sym typeface="+mn-ea"/>
              </a:rPr>
              <a:t>TensorFlow</a:t>
            </a:r>
            <a:r>
              <a:rPr lang="zh-CN" altLang="en-US">
                <a:sym typeface="+mn-ea"/>
              </a:rPr>
              <a:t>达到</a:t>
            </a:r>
            <a:r>
              <a:rPr lang="en-US" altLang="zh-CN">
                <a:sym typeface="+mn-ea"/>
              </a:rPr>
              <a:t>2.14</a:t>
            </a:r>
            <a:r>
              <a:rPr lang="zh-CN" altLang="en-US">
                <a:sym typeface="+mn-ea"/>
              </a:rPr>
              <a:t>加速比。</a:t>
            </a:r>
            <a:endParaRPr lang="zh-CN" altLang="en-US">
              <a:sym typeface="+mn-ea"/>
            </a:endParaRPr>
          </a:p>
          <a:p>
            <a:pPr algn="ctr"/>
            <a:r>
              <a:rPr lang="en-US" altLang="zh-CN">
                <a:sym typeface="+mn-ea"/>
              </a:rPr>
              <a:t>DriveSeg</a:t>
            </a:r>
            <a:r>
              <a:rPr lang="zh-CN" altLang="en-US">
                <a:sym typeface="+mn-ea"/>
              </a:rPr>
              <a:t>数据集训练，相对于</a:t>
            </a:r>
            <a:r>
              <a:rPr lang="en-US" altLang="zh-CN">
                <a:sym typeface="+mn-ea"/>
              </a:rPr>
              <a:t>TensorFlow</a:t>
            </a:r>
            <a:r>
              <a:rPr lang="zh-CN" altLang="en-US">
                <a:sym typeface="+mn-ea"/>
              </a:rPr>
              <a:t>达到</a:t>
            </a:r>
            <a:r>
              <a:rPr lang="zh-CN" altLang="en-US">
                <a:sym typeface="+mn-ea"/>
              </a:rPr>
              <a:t>1.96</a:t>
            </a:r>
            <a:r>
              <a:rPr lang="zh-CN" altLang="en-US">
                <a:sym typeface="+mn-ea"/>
              </a:rPr>
              <a:t>加速比。</a:t>
            </a:r>
            <a:endParaRPr lang="zh-CN" altLang="en-US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7695" y="754380"/>
            <a:ext cx="4095750" cy="375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/>
              <a:t>单机多</a:t>
            </a:r>
            <a:r>
              <a:rPr lang="en-US" altLang="zh-CN"/>
              <a:t>GPU(V100</a:t>
            </a:r>
            <a:r>
              <a:rPr lang="zh-CN" altLang="en-US"/>
              <a:t>×</a:t>
            </a:r>
            <a:r>
              <a:rPr lang="en-US" altLang="zh-CN"/>
              <a:t>4)</a:t>
            </a:r>
            <a:r>
              <a:rPr lang="zh-CN" altLang="en-US"/>
              <a:t>实现</a:t>
            </a:r>
            <a:r>
              <a:rPr lang="en-US" altLang="zh-CN"/>
              <a:t>ViT</a:t>
            </a:r>
            <a:r>
              <a:rPr lang="zh-CN" altLang="en-US"/>
              <a:t>模型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31495" y="2105025"/>
            <a:ext cx="3409950" cy="2163445"/>
          </a:xfrm>
          <a:prstGeom prst="rect">
            <a:avLst/>
          </a:prstGeom>
          <a:ln w="19050" cap="flat" cmpd="sng" algn="ctr">
            <a:solidFill>
              <a:schemeClr val="tx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558290" y="1958340"/>
            <a:ext cx="1124585" cy="4064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pPr algn="ctr"/>
            <a:r>
              <a:rPr lang="zh-CN" altLang="en-US" sz="1600"/>
              <a:t>实验环境</a:t>
            </a:r>
            <a:endParaRPr lang="zh-CN" altLang="en-US"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785620" y="1981200"/>
          <a:ext cx="7870190" cy="3740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095"/>
                <a:gridCol w="3935095"/>
              </a:tblGrid>
              <a:tr h="5384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任务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时间安排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1025525"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zh-CN" altLang="en-US"/>
                        <a:t>学习并使用</a:t>
                      </a:r>
                      <a:r>
                        <a:rPr lang="en-US" altLang="zh-CN"/>
                        <a:t>FPGA</a:t>
                      </a:r>
                      <a:r>
                        <a:rPr lang="zh-CN" altLang="en-US"/>
                        <a:t>测试算法性能，测试获得的性能提升。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2024.9</a:t>
                      </a:r>
                      <a:r>
                        <a:rPr lang="zh-CN" altLang="en-US"/>
                        <a:t>月</a:t>
                      </a:r>
                      <a:r>
                        <a:rPr lang="en-US" altLang="zh-CN"/>
                        <a:t>-2024.10</a:t>
                      </a:r>
                      <a:r>
                        <a:rPr lang="zh-CN" altLang="en-US"/>
                        <a:t>月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1025525"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学习</a:t>
                      </a:r>
                      <a:r>
                        <a:rPr lang="en-US" altLang="zh-CN" sz="1800">
                          <a:sym typeface="+mn-ea"/>
                        </a:rPr>
                        <a:t>CPU-FPGA</a:t>
                      </a:r>
                      <a:r>
                        <a:rPr lang="zh-CN" altLang="en-US" sz="1800">
                          <a:sym typeface="+mn-ea"/>
                        </a:rPr>
                        <a:t>和</a:t>
                      </a:r>
                      <a:r>
                        <a:rPr lang="en-US" altLang="zh-CN" sz="1800">
                          <a:sym typeface="+mn-ea"/>
                        </a:rPr>
                        <a:t>CPU-DSA</a:t>
                      </a:r>
                      <a:r>
                        <a:rPr lang="zh-CN" altLang="en-US" sz="1800">
                          <a:sym typeface="+mn-ea"/>
                        </a:rPr>
                        <a:t>异构分布式并测试性能，学习设计能够兼容三种异构分布式环境的分布式框架，相较于</a:t>
                      </a:r>
                      <a:r>
                        <a:rPr lang="en-US" altLang="zh-CN" sz="1800">
                          <a:sym typeface="+mn-ea"/>
                        </a:rPr>
                        <a:t>TensorFlow</a:t>
                      </a:r>
                      <a:r>
                        <a:rPr lang="zh-CN" altLang="en-US" sz="1800">
                          <a:sym typeface="+mn-ea"/>
                        </a:rPr>
                        <a:t>实现性能提升。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2024.10</a:t>
                      </a:r>
                      <a:r>
                        <a:rPr lang="zh-CN" altLang="en-US"/>
                        <a:t>月</a:t>
                      </a:r>
                      <a:r>
                        <a:rPr lang="en-US" altLang="zh-CN"/>
                        <a:t>-2024.11</a:t>
                      </a:r>
                      <a:r>
                        <a:rPr lang="zh-CN" altLang="en-US"/>
                        <a:t>月</a:t>
                      </a: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68605" y="165735"/>
            <a:ext cx="2720975" cy="4953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sz="2000" b="1">
                <a:latin typeface="Calibri" panose="020F0502020204030204" charset="0"/>
                <a:ea typeface="黑体" panose="02010609060101010101" pitchFamily="49" charset="-122"/>
                <a:cs typeface="Calibri" panose="020F0502020204030204" charset="0"/>
                <a:sym typeface="+mn-ea"/>
              </a:rPr>
              <a:t>工作安排</a:t>
            </a:r>
            <a:endParaRPr lang="zh-CN" sz="2000" b="1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88715" y="53276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单</a:t>
            </a:r>
            <a:r>
              <a:rPr lang="en-US" altLang="zh-CN"/>
              <a:t>CPU</a:t>
            </a:r>
            <a:r>
              <a:rPr lang="zh-CN" altLang="en-US"/>
              <a:t>测试</a:t>
            </a:r>
            <a:r>
              <a:rPr lang="en-US" altLang="zh-CN"/>
              <a:t>  </a:t>
            </a:r>
            <a:r>
              <a:rPr lang="zh-CN" altLang="en-US"/>
              <a:t>单</a:t>
            </a:r>
            <a:r>
              <a:rPr lang="en-US" altLang="zh-CN"/>
              <a:t>FPGA</a:t>
            </a:r>
            <a:r>
              <a:rPr lang="zh-CN" altLang="en-US"/>
              <a:t>测试</a:t>
            </a:r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2655" y="1751330"/>
            <a:ext cx="2315845" cy="41719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" y="1843405"/>
            <a:ext cx="2455545" cy="3742690"/>
          </a:xfrm>
          <a:prstGeom prst="rect">
            <a:avLst/>
          </a:prstGeom>
        </p:spPr>
      </p:pic>
      <p:sp>
        <p:nvSpPr>
          <p:cNvPr id="10" name="箭头: 右 9"/>
          <p:cNvSpPr/>
          <p:nvPr/>
        </p:nvSpPr>
        <p:spPr>
          <a:xfrm>
            <a:off x="2922270" y="3486150"/>
            <a:ext cx="313055" cy="20701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9125" y="789305"/>
            <a:ext cx="9987280" cy="4597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异质数据流图的</a:t>
            </a:r>
            <a:r>
              <a:rPr lang="zh-CN" altLang="en-GB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构建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遵循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“由细到粗，逐层融合”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的思想，优先将程序表达成指令级数据流图。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4005" y="161290"/>
            <a:ext cx="4798060" cy="5054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指令数据流图的构建</a:t>
            </a:r>
            <a:endParaRPr lang="zh-CN" sz="20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6860" y="1739265"/>
            <a:ext cx="2606040" cy="4259580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312160" y="1739265"/>
            <a:ext cx="2616835" cy="4259580"/>
          </a:xfrm>
          <a:prstGeom prst="rect">
            <a:avLst/>
          </a:prstGeom>
          <a:ln w="12700" cap="flat" cmpd="sng" algn="ctr">
            <a:solidFill>
              <a:schemeClr val="tx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箭头: 右 9"/>
          <p:cNvSpPr/>
          <p:nvPr/>
        </p:nvSpPr>
        <p:spPr>
          <a:xfrm>
            <a:off x="6005830" y="3486150"/>
            <a:ext cx="313055" cy="20701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215" y="1739265"/>
            <a:ext cx="2306955" cy="431038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395720" y="1751330"/>
            <a:ext cx="2616835" cy="4259580"/>
          </a:xfrm>
          <a:prstGeom prst="rect">
            <a:avLst/>
          </a:prstGeom>
          <a:ln w="12700" cap="flat" cmpd="sng" algn="ctr">
            <a:solidFill>
              <a:schemeClr val="tx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箭头: 右 9"/>
          <p:cNvSpPr/>
          <p:nvPr/>
        </p:nvSpPr>
        <p:spPr>
          <a:xfrm>
            <a:off x="9089390" y="3486150"/>
            <a:ext cx="313055" cy="20701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9280" y="1904365"/>
            <a:ext cx="2556510" cy="390207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9441815" y="1739265"/>
            <a:ext cx="2616835" cy="4259580"/>
          </a:xfrm>
          <a:prstGeom prst="rect">
            <a:avLst/>
          </a:prstGeom>
          <a:ln w="12700" cap="flat" cmpd="sng" algn="ctr">
            <a:solidFill>
              <a:schemeClr val="tx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2653665" y="3753485"/>
            <a:ext cx="267970" cy="2038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6210" y="996315"/>
            <a:ext cx="6182360" cy="5285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>
                <a:latin typeface="Verdana" panose="020B0604030504040204" charset="0"/>
                <a:cs typeface="Verdana" panose="020B0604030504040204" charset="0"/>
              </a:rPr>
              <a:t>input (adj_matrix, num_nodes, teleport_prob, min_err)</a:t>
            </a:r>
            <a:endParaRPr lang="en-US" altLang="zh-CN" sz="1400">
              <a:latin typeface="Verdana" panose="020B0604030504040204" charset="0"/>
              <a:cs typeface="Verdana" panose="020B0604030504040204" charset="0"/>
            </a:endParaRPr>
          </a:p>
          <a:p>
            <a:pPr indent="457200"/>
            <a:endParaRPr lang="en-US" altLang="zh-CN" sz="1400"/>
          </a:p>
          <a:p>
            <a:pPr indent="457200"/>
            <a:r>
              <a:rPr lang="en-US" altLang="zh-CN" sz="1400">
                <a:latin typeface="Verdana" panose="020B0604030504040204" charset="0"/>
                <a:cs typeface="Verdana" panose="020B0604030504040204" charset="0"/>
              </a:rPr>
              <a:t>beta = 1 - teleport_prob</a:t>
            </a:r>
            <a:endParaRPr lang="en-US" altLang="zh-CN" sz="1400"/>
          </a:p>
          <a:p>
            <a:pPr indent="457200"/>
            <a:endParaRPr lang="en-US" altLang="zh-CN" sz="1400"/>
          </a:p>
          <a:p>
            <a:pPr indent="457200"/>
            <a:r>
              <a:rPr lang="en-US" altLang="zh-CN" sz="1400"/>
              <a:t>v = ones([num_nodes, 1]) / num_nodes</a:t>
            </a:r>
            <a:endParaRPr lang="en-US" altLang="zh-CN" sz="1400"/>
          </a:p>
          <a:p>
            <a:pPr indent="457200"/>
            <a:r>
              <a:rPr lang="en-US" altLang="zh-CN" sz="1400"/>
              <a:t>#</a:t>
            </a:r>
            <a:r>
              <a:rPr lang="zh-CN" altLang="en-US" sz="1400"/>
              <a:t>初始向量</a:t>
            </a:r>
            <a:endParaRPr lang="zh-CN" altLang="en-US" sz="1400"/>
          </a:p>
          <a:p>
            <a:pPr indent="457200"/>
            <a:endParaRPr lang="en-US" altLang="zh-CN" sz="1400"/>
          </a:p>
          <a:p>
            <a:pPr indent="457200"/>
            <a:r>
              <a:rPr lang="en-US" altLang="zh-CN" sz="1400">
                <a:latin typeface="Verdana" panose="020B0604030504040204" charset="0"/>
                <a:cs typeface="Verdana" panose="020B0604030504040204" charset="0"/>
              </a:rPr>
              <a:t>e = ones((num_nodes, 1)) * teleport_prob / num_nodes</a:t>
            </a:r>
            <a:endParaRPr lang="en-US" altLang="zh-CN" sz="1400">
              <a:latin typeface="Verdana" panose="020B0604030504040204" charset="0"/>
              <a:cs typeface="Verdana" panose="020B0604030504040204" charset="0"/>
            </a:endParaRPr>
          </a:p>
          <a:p>
            <a:pPr indent="457200"/>
            <a:r>
              <a:rPr lang="en-US" altLang="zh-CN" sz="1400">
                <a:sym typeface="+mn-ea"/>
              </a:rPr>
              <a:t>#</a:t>
            </a:r>
            <a:r>
              <a:rPr lang="zh-CN" altLang="en-US" sz="1400"/>
              <a:t>跳转向量</a:t>
            </a:r>
            <a:endParaRPr lang="zh-CN" altLang="en-US" sz="1400"/>
          </a:p>
          <a:p>
            <a:pPr indent="457200"/>
            <a:endParaRPr lang="zh-CN" altLang="en-US" sz="1400"/>
          </a:p>
          <a:p>
            <a:pPr indent="457200"/>
            <a:r>
              <a:rPr lang="zh-CN" altLang="en-US" sz="1400">
                <a:latin typeface="Verdana" panose="020B0604030504040204" charset="0"/>
                <a:cs typeface="Verdana" panose="020B0604030504040204" charset="0"/>
              </a:rPr>
              <a:t>M = adj_matrix / reduce_sum(adj_matrix, axis=0)</a:t>
            </a:r>
            <a:endParaRPr lang="zh-CN" altLang="en-US" sz="1400"/>
          </a:p>
          <a:p>
            <a:pPr indent="457200"/>
            <a:r>
              <a:rPr lang="en-US" altLang="zh-CN" sz="1400">
                <a:sym typeface="+mn-ea"/>
              </a:rPr>
              <a:t>#</a:t>
            </a:r>
            <a:r>
              <a:rPr lang="zh-CN" altLang="en-US" sz="1400"/>
              <a:t>转移矩阵</a:t>
            </a:r>
            <a:endParaRPr lang="zh-CN" altLang="en-US" sz="1400"/>
          </a:p>
          <a:p>
            <a:pPr indent="457200"/>
            <a:endParaRPr lang="zh-CN" altLang="en-US" sz="1400"/>
          </a:p>
          <a:p>
            <a:pPr indent="457200"/>
            <a:r>
              <a:rPr lang="en-US" altLang="zh-CN" sz="1400">
                <a:latin typeface="Verdana" panose="020B0604030504040204" charset="0"/>
                <a:cs typeface="Verdana" panose="020B0604030504040204" charset="0"/>
              </a:rPr>
              <a:t>while(true)</a:t>
            </a:r>
            <a:endParaRPr lang="zh-CN" altLang="en-US" sz="1400"/>
          </a:p>
          <a:p>
            <a:pPr indent="457200"/>
            <a:r>
              <a:rPr lang="en-US" altLang="zh-CN" sz="1400">
                <a:latin typeface="Verdana" panose="020B0604030504040204" charset="0"/>
                <a:cs typeface="Verdana" panose="020B0604030504040204" charset="0"/>
              </a:rPr>
              <a:t>  </a:t>
            </a:r>
            <a:r>
              <a:rPr lang="zh-CN" altLang="en-US" sz="1400">
                <a:latin typeface="Verdana" panose="020B0604030504040204" charset="0"/>
                <a:cs typeface="Verdana" panose="020B0604030504040204" charset="0"/>
              </a:rPr>
              <a:t>pagerank = add(sparse_dense_matmul(M, v) * beta, e)</a:t>
            </a:r>
            <a:endParaRPr lang="zh-CN" altLang="en-US" sz="1400">
              <a:latin typeface="Verdana" panose="020B0604030504040204" charset="0"/>
              <a:cs typeface="Verdana" panose="020B0604030504040204" charset="0"/>
            </a:endParaRPr>
          </a:p>
          <a:p>
            <a:pPr indent="457200"/>
            <a:r>
              <a:rPr lang="en-US" altLang="zh-CN" sz="1400"/>
              <a:t>   </a:t>
            </a:r>
            <a:r>
              <a:rPr lang="en-US" altLang="zh-CN" sz="1400">
                <a:sym typeface="+mn-ea"/>
              </a:rPr>
              <a:t>#</a:t>
            </a:r>
            <a:r>
              <a:rPr lang="zh-CN" altLang="en-US" sz="1400"/>
              <a:t>计算</a:t>
            </a:r>
            <a:r>
              <a:rPr lang="en-US" altLang="zh-CN" sz="1400"/>
              <a:t>pagerank</a:t>
            </a:r>
            <a:r>
              <a:rPr lang="zh-CN" altLang="en-US" sz="1400"/>
              <a:t>值</a:t>
            </a:r>
            <a:endParaRPr lang="zh-CN" altLang="en-US" sz="1400"/>
          </a:p>
          <a:p>
            <a:pPr indent="457200"/>
            <a:endParaRPr lang="zh-CN" altLang="en-US" sz="1400"/>
          </a:p>
          <a:p>
            <a:pPr indent="457200"/>
            <a:r>
              <a:rPr lang="en-US" altLang="zh-CN" sz="1400">
                <a:latin typeface="Verdana" panose="020B0604030504040204" charset="0"/>
                <a:cs typeface="Verdana" panose="020B0604030504040204" charset="0"/>
              </a:rPr>
              <a:t>  </a:t>
            </a:r>
            <a:r>
              <a:rPr lang="zh-CN" altLang="en-US" sz="1400">
                <a:latin typeface="Verdana" panose="020B0604030504040204" charset="0"/>
                <a:cs typeface="Verdana" panose="020B0604030504040204" charset="0"/>
              </a:rPr>
              <a:t>diff_in_rank = reduce_sum(abs(pagerank - v))</a:t>
            </a:r>
            <a:endParaRPr lang="zh-CN" altLang="en-US" sz="1400">
              <a:latin typeface="Verdana" panose="020B0604030504040204" charset="0"/>
              <a:cs typeface="Verdana" panose="020B0604030504040204" charset="0"/>
            </a:endParaRPr>
          </a:p>
          <a:p>
            <a:pPr indent="457200"/>
            <a:r>
              <a:rPr lang="zh-CN" altLang="en-US" sz="1400"/>
              <a:t> </a:t>
            </a:r>
            <a:endParaRPr lang="zh-CN" altLang="en-US" sz="1400"/>
          </a:p>
          <a:p>
            <a:pPr indent="457200"/>
            <a:r>
              <a:rPr lang="en-US" altLang="zh-CN" sz="1400">
                <a:latin typeface="Verdana" panose="020B0604030504040204" charset="0"/>
                <a:cs typeface="Verdana" panose="020B0604030504040204" charset="0"/>
              </a:rPr>
              <a:t>  </a:t>
            </a:r>
            <a:r>
              <a:rPr lang="zh-CN" altLang="en-US" sz="1400">
                <a:latin typeface="Verdana" panose="020B0604030504040204" charset="0"/>
                <a:cs typeface="Verdana" panose="020B0604030504040204" charset="0"/>
              </a:rPr>
              <a:t>if diff_in_rank &lt; min_err:</a:t>
            </a:r>
            <a:endParaRPr lang="zh-CN" altLang="en-US" sz="1400">
              <a:latin typeface="Verdana" panose="020B0604030504040204" charset="0"/>
              <a:cs typeface="Verdana" panose="020B0604030504040204" charset="0"/>
            </a:endParaRPr>
          </a:p>
          <a:p>
            <a:pPr indent="457200"/>
            <a:r>
              <a:rPr lang="zh-CN" altLang="en-US" sz="1400">
                <a:latin typeface="Verdana" panose="020B0604030504040204" charset="0"/>
                <a:cs typeface="Verdana" panose="020B0604030504040204" charset="0"/>
              </a:rPr>
              <a:t>    break</a:t>
            </a:r>
            <a:endParaRPr lang="zh-CN" altLang="en-US" sz="1400">
              <a:latin typeface="Verdana" panose="020B0604030504040204" charset="0"/>
              <a:cs typeface="Verdana" panose="020B0604030504040204" charset="0"/>
            </a:endParaRPr>
          </a:p>
          <a:p>
            <a:pPr indent="457200"/>
            <a:r>
              <a:rPr lang="en-US" altLang="zh-CN" sz="1400"/>
              <a:t>  </a:t>
            </a:r>
            <a:r>
              <a:rPr lang="en-US" altLang="zh-CN" sz="1400">
                <a:latin typeface="Verdana" panose="020B0604030504040204" charset="0"/>
                <a:cs typeface="Verdana" panose="020B0604030504040204" charset="0"/>
              </a:rPr>
              <a:t>v = pagerank</a:t>
            </a:r>
            <a:endParaRPr lang="zh-CN" altLang="en-US" sz="1400"/>
          </a:p>
          <a:p>
            <a:pPr indent="457200"/>
            <a:endParaRPr lang="zh-CN" altLang="en-US" sz="1400"/>
          </a:p>
        </p:txBody>
      </p:sp>
      <p:sp>
        <p:nvSpPr>
          <p:cNvPr id="7" name="矩形 6"/>
          <p:cNvSpPr/>
          <p:nvPr/>
        </p:nvSpPr>
        <p:spPr>
          <a:xfrm>
            <a:off x="173990" y="751840"/>
            <a:ext cx="5921375" cy="55918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94005" y="161290"/>
            <a:ext cx="4798060" cy="5054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PageRank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算法程序表示为指令数据流图</a:t>
            </a:r>
            <a:endParaRPr lang="zh-CN" altLang="en-US" sz="20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27520" y="580390"/>
            <a:ext cx="5231130" cy="6042660"/>
          </a:xfrm>
          <a:prstGeom prst="rect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17690" y="838835"/>
            <a:ext cx="5140960" cy="54432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307590" y="580390"/>
            <a:ext cx="1407160" cy="330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pPr algn="ctr"/>
            <a:r>
              <a:rPr lang="en-US" altLang="zh-CN" sz="1600"/>
              <a:t>PageRank</a:t>
            </a:r>
            <a:r>
              <a:rPr lang="zh-CN" altLang="en-US" sz="1600"/>
              <a:t>算法</a:t>
            </a:r>
            <a:endParaRPr lang="zh-CN" altLang="en-US" sz="1600"/>
          </a:p>
        </p:txBody>
      </p:sp>
      <p:sp>
        <p:nvSpPr>
          <p:cNvPr id="8" name="右箭头 7"/>
          <p:cNvSpPr/>
          <p:nvPr/>
        </p:nvSpPr>
        <p:spPr>
          <a:xfrm>
            <a:off x="6296025" y="3154680"/>
            <a:ext cx="330835" cy="2882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右箭头 3"/>
          <p:cNvSpPr/>
          <p:nvPr/>
        </p:nvSpPr>
        <p:spPr>
          <a:xfrm>
            <a:off x="5560695" y="2482215"/>
            <a:ext cx="637540" cy="275590"/>
          </a:xfrm>
          <a:prstGeom prst="rightArrow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414010" y="2858770"/>
            <a:ext cx="1151255" cy="9518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循环体表示为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codelet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77570" y="523875"/>
            <a:ext cx="4536440" cy="58508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648450" y="523875"/>
            <a:ext cx="4855210" cy="58502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69570" y="52070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数据流融合</a:t>
            </a:r>
            <a:endParaRPr lang="zh-CN" altLang="en-US" sz="2000" b="1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245" y="937260"/>
            <a:ext cx="4396740" cy="4783455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995045" y="3162300"/>
            <a:ext cx="2839720" cy="1870075"/>
          </a:xfrm>
          <a:prstGeom prst="ellipse">
            <a:avLst/>
          </a:prstGeom>
          <a:ln w="12700" cap="flat" cmpd="sng" algn="ctr">
            <a:solidFill>
              <a:schemeClr val="bg1">
                <a:lumMod val="50000"/>
              </a:schemeClr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540" y="937260"/>
            <a:ext cx="4644390" cy="47834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文本框 15"/>
          <p:cNvSpPr txBox="1"/>
          <p:nvPr/>
        </p:nvSpPr>
        <p:spPr>
          <a:xfrm>
            <a:off x="5414010" y="2880360"/>
            <a:ext cx="1122680" cy="13582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200"/>
              <a:t>串行逻辑抽象为宏数据流节点</a:t>
            </a:r>
            <a:endParaRPr lang="zh-CN" altLang="en-US" sz="1200"/>
          </a:p>
        </p:txBody>
      </p:sp>
      <p:sp>
        <p:nvSpPr>
          <p:cNvPr id="23" name="文本框 22"/>
          <p:cNvSpPr txBox="1"/>
          <p:nvPr/>
        </p:nvSpPr>
        <p:spPr>
          <a:xfrm>
            <a:off x="369570" y="52070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数据流融合</a:t>
            </a:r>
            <a:endParaRPr lang="zh-CN" altLang="en-US" sz="2000" b="1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7570" y="523875"/>
            <a:ext cx="4536440" cy="58508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5560695" y="2482215"/>
            <a:ext cx="637540" cy="275590"/>
          </a:xfrm>
          <a:prstGeom prst="rightArrow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648450" y="523875"/>
            <a:ext cx="4855210" cy="58502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7840" y="820420"/>
            <a:ext cx="4126865" cy="46602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55" y="941705"/>
            <a:ext cx="4468495" cy="46024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文本框 17"/>
          <p:cNvSpPr txBox="1"/>
          <p:nvPr/>
        </p:nvSpPr>
        <p:spPr>
          <a:xfrm>
            <a:off x="5393055" y="2892425"/>
            <a:ext cx="1174750" cy="10858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200">
                <a:sym typeface="+mn-ea"/>
              </a:rPr>
              <a:t>抽象</a:t>
            </a:r>
            <a:r>
              <a:rPr lang="zh-CN" altLang="en-US" sz="1200"/>
              <a:t>逻辑计算节点</a:t>
            </a:r>
            <a:endParaRPr lang="zh-CN" altLang="en-US" sz="1200"/>
          </a:p>
        </p:txBody>
      </p:sp>
      <p:sp>
        <p:nvSpPr>
          <p:cNvPr id="23" name="文本框 22"/>
          <p:cNvSpPr txBox="1"/>
          <p:nvPr/>
        </p:nvSpPr>
        <p:spPr>
          <a:xfrm>
            <a:off x="369570" y="52070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数据流融合</a:t>
            </a:r>
            <a:endParaRPr lang="zh-CN" altLang="en-US" sz="2000" b="1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7570" y="523875"/>
            <a:ext cx="4536440" cy="58508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5560695" y="2482215"/>
            <a:ext cx="637540" cy="275590"/>
          </a:xfrm>
          <a:prstGeom prst="rightArrow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648450" y="523875"/>
            <a:ext cx="4855210" cy="58502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9110" y="836295"/>
            <a:ext cx="4518660" cy="52050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15" y="836295"/>
            <a:ext cx="4328795" cy="48888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69570" y="219710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>
                <a:latin typeface="Calibri" panose="020F0502020204030204" charset="0"/>
                <a:ea typeface="黑体" panose="02010609060101010101" pitchFamily="49" charset="-122"/>
                <a:cs typeface="Calibri" panose="020F0502020204030204" charset="0"/>
                <a:sym typeface="+mn-ea"/>
              </a:rPr>
              <a:t>VIT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模型主要流程图</a:t>
            </a:r>
            <a:endParaRPr lang="zh-CN" altLang="en-US" sz="2000" b="1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1060" y="219710"/>
            <a:ext cx="6240780" cy="66103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90" y="1830070"/>
            <a:ext cx="5627370" cy="290512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99415" y="1490980"/>
            <a:ext cx="5622290" cy="3474720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69570" y="219710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>
                <a:latin typeface="Calibri" panose="020F0502020204030204" charset="0"/>
                <a:ea typeface="黑体" panose="02010609060101010101" pitchFamily="49" charset="-122"/>
                <a:cs typeface="Calibri" panose="020F0502020204030204" charset="0"/>
                <a:sym typeface="+mn-ea"/>
              </a:rPr>
              <a:t>VIT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模型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Encoder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模块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数据流图</a:t>
            </a:r>
            <a:endParaRPr lang="zh-CN" altLang="en-US" sz="2000" b="1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0215" y="90805"/>
            <a:ext cx="4895215" cy="675386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343400" y="44450"/>
            <a:ext cx="4856480" cy="6768465"/>
          </a:xfrm>
          <a:prstGeom prst="rect">
            <a:avLst/>
          </a:prstGeom>
          <a:ln w="19050" cap="flat" cmpd="sng" algn="ctr">
            <a:solidFill>
              <a:schemeClr val="tx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68605" y="165735"/>
            <a:ext cx="1050925" cy="7886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sz="2000" b="1">
                <a:latin typeface="Calibri" panose="020F0502020204030204" charset="0"/>
                <a:ea typeface="黑体" panose="02010609060101010101" pitchFamily="49" charset="-122"/>
                <a:cs typeface="Calibri" panose="020F0502020204030204" charset="0"/>
                <a:sym typeface="+mn-ea"/>
              </a:rPr>
              <a:t>数据流融合</a:t>
            </a:r>
            <a:endParaRPr lang="zh-CN" sz="2000" b="1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1920" y="165735"/>
            <a:ext cx="4850765" cy="66922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685" y="165735"/>
            <a:ext cx="4498340" cy="6525260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1714500" y="1365250"/>
            <a:ext cx="949325" cy="875665"/>
          </a:xfrm>
          <a:prstGeom prst="ellipse">
            <a:avLst/>
          </a:prstGeom>
          <a:ln w="12700" cap="flat" cmpd="sng" algn="ctr">
            <a:solidFill>
              <a:schemeClr val="bg1">
                <a:lumMod val="50000"/>
              </a:schemeClr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619375" y="1365250"/>
            <a:ext cx="910590" cy="875665"/>
          </a:xfrm>
          <a:prstGeom prst="ellipse">
            <a:avLst/>
          </a:prstGeom>
          <a:ln w="12700" cap="flat" cmpd="sng" algn="ctr">
            <a:solidFill>
              <a:schemeClr val="bg1">
                <a:lumMod val="50000"/>
              </a:schemeClr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460750" y="1365250"/>
            <a:ext cx="923290" cy="875665"/>
          </a:xfrm>
          <a:prstGeom prst="ellipse">
            <a:avLst/>
          </a:prstGeom>
          <a:ln w="12700" cap="flat" cmpd="sng" algn="ctr">
            <a:solidFill>
              <a:schemeClr val="bg1">
                <a:lumMod val="50000"/>
              </a:schemeClr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618615" y="2132330"/>
            <a:ext cx="2026285" cy="722630"/>
          </a:xfrm>
          <a:prstGeom prst="ellipse">
            <a:avLst/>
          </a:prstGeom>
          <a:ln w="12700" cap="flat" cmpd="sng" algn="ctr">
            <a:solidFill>
              <a:schemeClr val="bg1">
                <a:lumMod val="50000"/>
              </a:schemeClr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344295" y="76200"/>
            <a:ext cx="4812030" cy="6768465"/>
          </a:xfrm>
          <a:prstGeom prst="rect">
            <a:avLst/>
          </a:prstGeom>
          <a:ln w="19050" cap="flat" cmpd="sng" algn="ctr">
            <a:solidFill>
              <a:schemeClr val="tx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769100" y="89535"/>
            <a:ext cx="4733925" cy="6768465"/>
          </a:xfrm>
          <a:prstGeom prst="rect">
            <a:avLst/>
          </a:prstGeom>
          <a:ln w="19050" cap="flat" cmpd="sng" algn="ctr">
            <a:solidFill>
              <a:schemeClr val="tx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6309360" y="3154680"/>
            <a:ext cx="369570" cy="420370"/>
          </a:xfrm>
          <a:prstGeom prst="rightArrow">
            <a:avLst/>
          </a:prstGeom>
        </p:spPr>
        <p:style>
          <a:lnRef idx="0">
            <a:srgbClr val="FFFFFF"/>
          </a:lnRef>
          <a:fillRef idx="1">
            <a:prstClr val="black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318895" y="32785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524*110"/>
  <p:tag name="TABLE_ENDDRAG_RECT" val="157*324*524*110"/>
</p:tagLst>
</file>

<file path=ppt/tags/tag2.xml><?xml version="1.0" encoding="utf-8"?>
<p:tagLst xmlns:p="http://schemas.openxmlformats.org/presentationml/2006/main">
  <p:tag name="TABLE_ENDDRAG_ORIGIN_RECT" val="524*110"/>
  <p:tag name="TABLE_ENDDRAG_RECT" val="157*324*524*110"/>
</p:tagLst>
</file>

<file path=ppt/tags/tag3.xml><?xml version="1.0" encoding="utf-8"?>
<p:tagLst xmlns:p="http://schemas.openxmlformats.org/presentationml/2006/main">
  <p:tag name="TABLE_ENDDRAG_ORIGIN_RECT" val="619*295"/>
  <p:tag name="TABLE_ENDDRAG_RECT" val="129*164*619*295"/>
</p:tagLst>
</file>

<file path=ppt/tags/tag4.xml><?xml version="1.0" encoding="utf-8"?>
<p:tagLst xmlns:p="http://schemas.openxmlformats.org/presentationml/2006/main">
  <p:tag name="commondata" val="eyJoZGlkIjoiZDU4OGUzYmMyYjk0NzRiM2YyMzMyNjNmMzU4MDY4OTU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1914</Words>
  <Application>WPS 演示</Application>
  <PresentationFormat>宽屏</PresentationFormat>
  <Paragraphs>300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宋体</vt:lpstr>
      <vt:lpstr>Wingdings</vt:lpstr>
      <vt:lpstr>黑体</vt:lpstr>
      <vt:lpstr>Wingdings</vt:lpstr>
      <vt:lpstr>微软雅黑</vt:lpstr>
      <vt:lpstr>Verdana</vt:lpstr>
      <vt:lpstr>Calibri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ZX0729</dc:creator>
  <cp:lastModifiedBy>♔再不疯狂就老了°</cp:lastModifiedBy>
  <cp:revision>34</cp:revision>
  <dcterms:created xsi:type="dcterms:W3CDTF">2023-08-09T12:44:00Z</dcterms:created>
  <dcterms:modified xsi:type="dcterms:W3CDTF">2024-09-19T01:59:48Z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2052-12.1.0.18276</vt:lpwstr>
  </property>
</Properties>
</file>