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B64449-9DAC-4974-825B-C64DF0C8AEB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E8D95E-C989-4147-96FB-0823D5FEF1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string is a sequence of characters.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may </a:t>
            </a:r>
            <a:r>
              <a:rPr lang="en-US" dirty="0"/>
              <a:t>enclose a sequence of characters between single, double, or triple quotes.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single quotes may include double quote marks and vice versa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string enclosed in triple quotes </a:t>
            </a:r>
            <a:r>
              <a:rPr lang="en-US" dirty="0" smtClean="0"/>
              <a:t>( </a:t>
            </a:r>
            <a:r>
              <a:rPr lang="en-US" dirty="0" err="1" smtClean="0"/>
              <a:t>docstring</a:t>
            </a:r>
            <a:r>
              <a:rPr lang="en-US" dirty="0" smtClean="0"/>
              <a:t>, documentation </a:t>
            </a:r>
            <a:r>
              <a:rPr lang="en-US" dirty="0"/>
              <a:t>string) may include both single and double quote marks and may extend over several lines, </a:t>
            </a:r>
          </a:p>
        </p:txBody>
      </p:sp>
    </p:spTree>
    <p:extLst>
      <p:ext uri="{BB962C8B-B14F-4D97-AF65-F5344CB8AC3E}">
        <p14:creationId xmlns:p14="http://schemas.microsoft.com/office/powerpoint/2010/main" val="23098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2935"/>
            <a:ext cx="3886200" cy="685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8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us  begin  with  the concatenation operator (+), which is used to produce a string by concatenating two strings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'hello </a:t>
            </a:r>
            <a:r>
              <a:rPr lang="en-US" dirty="0"/>
              <a:t>' + '!!' yields </a:t>
            </a:r>
            <a:r>
              <a:rPr lang="en-US" dirty="0" smtClean="0"/>
              <a:t>  'hello </a:t>
            </a:r>
            <a:r>
              <a:rPr lang="en-US" dirty="0"/>
              <a:t>!!'.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Similarly,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'how</a:t>
            </a:r>
            <a:r>
              <a:rPr lang="en-US" dirty="0"/>
              <a:t>' + ' are' + ' you?' yields 'how are you?'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'hello ' + '!!' </a:t>
            </a:r>
            <a:r>
              <a:rPr lang="en-US" dirty="0" smtClean="0"/>
              <a:t>		'hello </a:t>
            </a:r>
            <a:r>
              <a:rPr lang="en-US" dirty="0"/>
              <a:t>!!'</a:t>
            </a:r>
          </a:p>
          <a:p>
            <a:pPr marL="0" indent="0">
              <a:buNone/>
            </a:pPr>
            <a:r>
              <a:rPr lang="en-US" dirty="0"/>
              <a:t>&gt;&gt;&gt; 'how' + ' are' + ' you</a:t>
            </a:r>
            <a:r>
              <a:rPr lang="en-US" dirty="0" smtClean="0"/>
              <a:t>?‘		 </a:t>
            </a:r>
            <a:r>
              <a:rPr lang="en-US" dirty="0"/>
              <a:t>'how are you?'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escape sequence \n marks a new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operator * (multiplication) is used to repeat a string a specified number of times;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'hello</a:t>
            </a:r>
            <a:r>
              <a:rPr lang="en-US" dirty="0"/>
              <a:t>' * 5 yields the </a:t>
            </a:r>
            <a:r>
              <a:rPr lang="en-US" dirty="0" smtClean="0"/>
              <a:t>string		'</a:t>
            </a:r>
            <a:r>
              <a:rPr lang="en-US" dirty="0" err="1" smtClean="0"/>
              <a:t>hellohellohellohellohello</a:t>
            </a:r>
            <a:r>
              <a:rPr lang="en-US" dirty="0"/>
              <a:t>':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'hello' * </a:t>
            </a:r>
            <a:r>
              <a:rPr lang="en-US" dirty="0" smtClean="0"/>
              <a:t>5		 </a:t>
            </a:r>
            <a:r>
              <a:rPr lang="en-US" dirty="0"/>
              <a:t>'</a:t>
            </a:r>
            <a:r>
              <a:rPr lang="en-US" dirty="0" err="1"/>
              <a:t>hellohellohellohellohello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used for comparing two expressions and yield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arithmetic operators have higher precedence than the </a:t>
            </a:r>
            <a:r>
              <a:rPr lang="en-US" dirty="0" smtClean="0"/>
              <a:t>relational </a:t>
            </a:r>
            <a:r>
              <a:rPr lang="en-US" dirty="0"/>
              <a:t>operators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06" y="2971800"/>
            <a:ext cx="5286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2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90678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23 &lt; </a:t>
            </a:r>
            <a:r>
              <a:rPr lang="en-US" dirty="0" smtClean="0"/>
              <a:t>25		True</a:t>
            </a:r>
          </a:p>
          <a:p>
            <a:pPr marL="0" indent="0">
              <a:buNone/>
            </a:pPr>
            <a:r>
              <a:rPr lang="en-US" dirty="0" smtClean="0"/>
              <a:t>23 </a:t>
            </a:r>
            <a:r>
              <a:rPr lang="en-US" dirty="0"/>
              <a:t>!= </a:t>
            </a:r>
            <a:r>
              <a:rPr lang="en-US" dirty="0" smtClean="0"/>
              <a:t>23		False</a:t>
            </a:r>
          </a:p>
          <a:p>
            <a:pPr marL="0" indent="0">
              <a:buNone/>
            </a:pPr>
            <a:r>
              <a:rPr lang="en-US" dirty="0" smtClean="0"/>
              <a:t>23 </a:t>
            </a:r>
            <a:r>
              <a:rPr lang="en-US" dirty="0"/>
              <a:t>- 2.5 &gt;= 5 * </a:t>
            </a:r>
            <a:r>
              <a:rPr lang="en-US" dirty="0" smtClean="0"/>
              <a:t>4	True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23 - 2.5 &gt;= 5 * 4 is evaluated as if it were (23 - 2.5</a:t>
            </a:r>
            <a:r>
              <a:rPr lang="en-US" dirty="0" smtClean="0"/>
              <a:t>) &gt;= </a:t>
            </a:r>
            <a:r>
              <a:rPr lang="en-US" dirty="0"/>
              <a:t>(5 * 4).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relational operators are applied to strings,  strings are compared left to right, character by character, based on their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ASCII </a:t>
            </a:r>
            <a:r>
              <a:rPr lang="en-US" dirty="0"/>
              <a:t>codes,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example, ASCII codes of 'A'- 'Z', 'a'-'z', and '0'-'9' lie in the range [65, 90], [97, 122], and [48, 57], respectively.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'h' &gt; 'H' yields True as ASCII value of </a:t>
            </a:r>
            <a:r>
              <a:rPr lang="en-US" dirty="0" smtClean="0"/>
              <a:t>'h'  &gt; ‘H’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‘hi’ &gt; 'hello</a:t>
            </a:r>
            <a:r>
              <a:rPr lang="en-US" dirty="0"/>
              <a:t>' </a:t>
            </a:r>
            <a:r>
              <a:rPr lang="en-US" dirty="0" smtClean="0"/>
              <a:t> is  </a:t>
            </a:r>
            <a:r>
              <a:rPr lang="en-US" dirty="0"/>
              <a:t>True because the first character in the two strings is identical and ASCII code of 'i' is greater than ASCII code of </a:t>
            </a:r>
            <a:r>
              <a:rPr lang="en-US" dirty="0" smtClean="0"/>
              <a:t>'e‘</a:t>
            </a:r>
          </a:p>
          <a:p>
            <a:pPr marL="0" indent="0">
              <a:buNone/>
            </a:pPr>
            <a:r>
              <a:rPr lang="en-US" dirty="0" smtClean="0"/>
              <a:t>Also</a:t>
            </a:r>
            <a:r>
              <a:rPr lang="en-US" dirty="0"/>
              <a:t>, if a string is a prefix of another string, the longer string will be considered larger.</a:t>
            </a:r>
          </a:p>
        </p:txBody>
      </p:sp>
    </p:spTree>
    <p:extLst>
      <p:ext uri="{BB962C8B-B14F-4D97-AF65-F5344CB8AC3E}">
        <p14:creationId xmlns:p14="http://schemas.microsoft.com/office/powerpoint/2010/main" val="2477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logical operators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54" y="2215701"/>
            <a:ext cx="6808692" cy="364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7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short-circuit evaluation of </a:t>
            </a:r>
            <a:r>
              <a:rPr lang="en-US" dirty="0" smtClean="0"/>
              <a:t>Boolean </a:t>
            </a:r>
            <a:r>
              <a:rPr lang="en-US" dirty="0"/>
              <a:t>expression.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evaluating an expression involving an and operator, the second sub-expression is evaluated only if the first sub-expression yields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example, in the expression (10 &lt; 5) and ((5 / 0) &lt; 10),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10 &lt; 5) yields False, </a:t>
            </a:r>
            <a:r>
              <a:rPr lang="en-US" dirty="0" smtClean="0"/>
              <a:t>  </a:t>
            </a:r>
            <a:r>
              <a:rPr lang="en-US" dirty="0"/>
              <a:t>Python does not evaluate the second sub-expression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the expression (10 &gt; 5) and ((5 </a:t>
            </a:r>
            <a:r>
              <a:rPr lang="en-US" dirty="0" smtClean="0"/>
              <a:t>/0</a:t>
            </a:r>
            <a:r>
              <a:rPr lang="en-US" dirty="0"/>
              <a:t>) &lt; 10) yields an error since the first sub-expression yields True, and Python attempts to evaluate the second </a:t>
            </a:r>
            <a:r>
              <a:rPr lang="en-US" dirty="0" smtClean="0"/>
              <a:t>sub-expression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((5 / 0) </a:t>
            </a:r>
            <a:r>
              <a:rPr lang="en-US" dirty="0" smtClean="0"/>
              <a:t>&lt; 10</a:t>
            </a:r>
            <a:r>
              <a:rPr lang="en-US" dirty="0"/>
              <a:t>) that yields an error because division by zero is an illegal operation: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while evaluating an expression involving an or operator, the second sub-expression is evaluated only if the first sub-expression yields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/>
              <a:t>10 &gt; 5) or ((5 / 0) &lt; 10</a:t>
            </a:r>
            <a:r>
              <a:rPr lang="en-US" dirty="0" smtClean="0"/>
              <a:t>) 				 </a:t>
            </a:r>
            <a:r>
              <a:rPr lang="en-US" dirty="0"/>
              <a:t>True,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expression (10 &lt; 5) or ((5 / 0) &lt; 10) </a:t>
            </a:r>
            <a:r>
              <a:rPr lang="en-US" dirty="0" smtClean="0"/>
              <a:t>		 </a:t>
            </a:r>
            <a:r>
              <a:rPr lang="en-US" dirty="0"/>
              <a:t>error.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evaluate an expression comprising arithmetic, relational, and logical operators, the operators are applied according to precedence order for the operators given in Table 1.5.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4" y="3124200"/>
            <a:ext cx="5829561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Calibri"/>
                <a:cs typeface="Times New Roman"/>
              </a:rPr>
              <a:t>  </a:t>
            </a:r>
            <a:r>
              <a:rPr lang="en-US" dirty="0">
                <a:latin typeface="Calibri"/>
                <a:ea typeface="Calibri"/>
                <a:cs typeface="Times New Roman"/>
              </a:rPr>
              <a:t>brief 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It was created in 1990 by Guido van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Rossum</a:t>
            </a:r>
            <a:r>
              <a:rPr lang="en-US" dirty="0">
                <a:latin typeface="Calibri"/>
                <a:ea typeface="Calibri"/>
                <a:cs typeface="Times New Roman"/>
              </a:rPr>
              <a:t>,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dirty="0">
                <a:latin typeface="Calibri"/>
                <a:ea typeface="Calibri"/>
                <a:cs typeface="Times New Roman"/>
              </a:rPr>
              <a:t>Python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3.0 </a:t>
            </a:r>
            <a:r>
              <a:rPr lang="en-US" dirty="0">
                <a:latin typeface="Calibri"/>
                <a:ea typeface="Calibri"/>
                <a:cs typeface="Times New Roman"/>
              </a:rPr>
              <a:t>was released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in 2008 </a:t>
            </a:r>
            <a:r>
              <a:rPr lang="en-US" dirty="0">
                <a:latin typeface="Calibri"/>
                <a:ea typeface="Calibri"/>
                <a:cs typeface="Times New Roman"/>
              </a:rPr>
              <a:t>with subsequent releases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 such </a:t>
            </a:r>
            <a:r>
              <a:rPr lang="en-US" dirty="0">
                <a:latin typeface="Calibri"/>
                <a:ea typeface="Calibri"/>
                <a:cs typeface="Times New Roman"/>
              </a:rPr>
              <a:t>as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3.1, 3.2 and </a:t>
            </a:r>
            <a:r>
              <a:rPr lang="en-US" dirty="0">
                <a:latin typeface="Calibri"/>
                <a:ea typeface="Calibri"/>
                <a:cs typeface="Times New Roman"/>
              </a:rPr>
              <a:t>so 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When </a:t>
            </a:r>
            <a:r>
              <a:rPr lang="en-US" dirty="0">
                <a:latin typeface="Calibri"/>
                <a:ea typeface="Calibri"/>
                <a:cs typeface="Times New Roman"/>
              </a:rPr>
              <a:t>developed by Guido van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Rossum</a:t>
            </a:r>
            <a:r>
              <a:rPr lang="en-US" dirty="0">
                <a:latin typeface="Calibri"/>
                <a:ea typeface="Calibri"/>
                <a:cs typeface="Times New Roman"/>
              </a:rPr>
              <a:t>, was specifically designed as an easy to use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language with </a:t>
            </a:r>
            <a:r>
              <a:rPr lang="en-US" dirty="0">
                <a:latin typeface="Calibri"/>
                <a:ea typeface="Calibri"/>
                <a:cs typeface="Times New Roman"/>
              </a:rPr>
              <a:t>a very high focus on readability of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</a:t>
            </a:r>
            <a:r>
              <a:rPr lang="en-US" dirty="0" smtClean="0"/>
              <a:t>9 </a:t>
            </a:r>
            <a:r>
              <a:rPr lang="en-US" dirty="0"/>
              <a:t>== 8 and 7 + 1 != 8 or 6 &lt; 4.5 is evaluated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(True and ((7 + 1) != 8)) or (6 &lt; 4.5)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True and (8 != 8)) or (6 &lt; 4.5)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True and False) or (6 &lt; 4.5)</a:t>
            </a:r>
          </a:p>
          <a:p>
            <a:pPr marL="0" indent="0">
              <a:buNone/>
            </a:pPr>
            <a:r>
              <a:rPr lang="en-US" dirty="0" smtClean="0"/>
              <a:t>False </a:t>
            </a:r>
            <a:r>
              <a:rPr lang="en-US" dirty="0"/>
              <a:t>or (6 &lt; 4.5)</a:t>
            </a:r>
          </a:p>
          <a:p>
            <a:pPr marL="0" indent="0">
              <a:buNone/>
            </a:pPr>
            <a:r>
              <a:rPr lang="en-US" dirty="0" smtClean="0"/>
              <a:t>False </a:t>
            </a:r>
            <a:r>
              <a:rPr lang="en-US" dirty="0"/>
              <a:t>or False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operators are the operators that operate on integers interpreted as strings of binary digits 0 and 1, also called bits.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228600"/>
            <a:ext cx="5791200" cy="736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6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5300"/>
            <a:ext cx="5715000" cy="600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Python style (often called </a:t>
            </a:r>
            <a:r>
              <a:rPr lang="en-US" dirty="0" err="1"/>
              <a:t>Pythonic</a:t>
            </a:r>
            <a:r>
              <a:rPr lang="en-US" dirty="0"/>
              <a:t> style, or </a:t>
            </a:r>
            <a:r>
              <a:rPr lang="en-US" dirty="0" err="1"/>
              <a:t>Pythonic</a:t>
            </a:r>
            <a:r>
              <a:rPr lang="en-US" dirty="0"/>
              <a:t> way), variables   are called names, and an assignment is called an association or a binding. Thus, we say that the name </a:t>
            </a:r>
            <a:r>
              <a:rPr lang="en-US" dirty="0" err="1"/>
              <a:t>english</a:t>
            </a:r>
            <a:r>
              <a:rPr lang="en-US" dirty="0"/>
              <a:t> has been associated with the data object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english</a:t>
            </a:r>
            <a:r>
              <a:rPr lang="en-US" dirty="0"/>
              <a:t> = </a:t>
            </a:r>
            <a:r>
              <a:rPr lang="en-US" dirty="0" smtClean="0"/>
              <a:t>57</a:t>
            </a:r>
          </a:p>
          <a:p>
            <a:pPr marL="0" indent="0">
              <a:buNone/>
            </a:pPr>
            <a:r>
              <a:rPr lang="en-US" dirty="0"/>
              <a:t>Thus, we say that the name </a:t>
            </a:r>
            <a:r>
              <a:rPr lang="en-US" dirty="0" err="1"/>
              <a:t>english</a:t>
            </a:r>
            <a:r>
              <a:rPr lang="en-US" dirty="0"/>
              <a:t> has been associated with the data object 57, or that the variable </a:t>
            </a:r>
            <a:r>
              <a:rPr lang="en-US" dirty="0" err="1"/>
              <a:t>english</a:t>
            </a:r>
            <a:r>
              <a:rPr lang="en-US" dirty="0"/>
              <a:t> has been bound to the data </a:t>
            </a:r>
            <a:r>
              <a:rPr lang="en-US" dirty="0" smtClean="0"/>
              <a:t>object 57.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english</a:t>
            </a:r>
            <a:r>
              <a:rPr lang="en-US" dirty="0" smtClean="0"/>
              <a:t>				 </a:t>
            </a:r>
            <a:r>
              <a:rPr lang="en-US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524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for naming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must begin with a letter or   _ (underscore character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variable may contain any number of letters, digits, or underscore characters. No other character apart from these is allowed.</a:t>
            </a:r>
          </a:p>
          <a:p>
            <a:pPr marL="0" indent="0">
              <a:buNone/>
            </a:pPr>
            <a:r>
              <a:rPr lang="en-US" dirty="0" smtClean="0"/>
              <a:t> marks	   	 name </a:t>
            </a:r>
          </a:p>
          <a:p>
            <a:pPr marL="0" indent="0">
              <a:buNone/>
            </a:pPr>
            <a:r>
              <a:rPr lang="en-US" dirty="0" err="1" smtClean="0"/>
              <a:t>max_marks</a:t>
            </a:r>
            <a:r>
              <a:rPr lang="en-US" dirty="0" smtClean="0"/>
              <a:t>		 </a:t>
            </a:r>
            <a:r>
              <a:rPr lang="en-US" dirty="0"/>
              <a:t>_</a:t>
            </a:r>
            <a:r>
              <a:rPr lang="en-US" dirty="0" err="1" smtClean="0"/>
              <a:t>emp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maxMarks</a:t>
            </a:r>
            <a:r>
              <a:rPr lang="en-US" dirty="0" smtClean="0"/>
              <a:t> 		   n1</a:t>
            </a:r>
          </a:p>
          <a:p>
            <a:pPr marL="0" indent="0">
              <a:buNone/>
            </a:pPr>
            <a:r>
              <a:rPr lang="en-US" dirty="0" smtClean="0"/>
              <a:t>max_of_3_numbers                       are </a:t>
            </a:r>
            <a:r>
              <a:rPr lang="en-US" dirty="0"/>
              <a:t>valid variables. </a:t>
            </a:r>
          </a:p>
        </p:txBody>
      </p:sp>
    </p:spTree>
    <p:extLst>
      <p:ext uri="{BB962C8B-B14F-4D97-AF65-F5344CB8AC3E}">
        <p14:creationId xmlns:p14="http://schemas.microsoft.com/office/powerpoint/2010/main" val="1267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16" y="1447800"/>
            <a:ext cx="680313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5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total_marks</a:t>
            </a:r>
            <a:r>
              <a:rPr lang="en-US" dirty="0" smtClean="0"/>
              <a:t>			</a:t>
            </a:r>
            <a:r>
              <a:rPr lang="en-US" dirty="0" err="1" smtClean="0"/>
              <a:t>TotalMarks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totalMarks</a:t>
            </a:r>
            <a:r>
              <a:rPr lang="en-US" dirty="0" smtClean="0"/>
              <a:t> 			TOTAL_MARKS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always </a:t>
            </a:r>
            <a:r>
              <a:rPr lang="en-US" dirty="0"/>
              <a:t>use meaningful variable names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prefer to use the </a:t>
            </a:r>
            <a:r>
              <a:rPr lang="en-US" b="1" dirty="0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dirty="0" err="1"/>
              <a:t>totalMarks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important </a:t>
            </a:r>
            <a:r>
              <a:rPr lang="en-US" dirty="0"/>
              <a:t>to note that Python is case-sensitive.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age and Age are different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shorthand 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 a = a + </a:t>
            </a: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/>
              <a:t>Alternatively, we can write the above statement as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+=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the operator += serves as shorthand notation in assignment statement.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a = a + b +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+= b +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a ** (b + c)</a:t>
            </a:r>
          </a:p>
          <a:p>
            <a:pPr marL="0" indent="0">
              <a:buNone/>
            </a:pPr>
            <a:r>
              <a:rPr lang="en-US" dirty="0" smtClean="0"/>
              <a:t> &gt;&gt;&gt; </a:t>
            </a:r>
            <a:r>
              <a:rPr lang="en-US" dirty="0"/>
              <a:t>a **= b +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assignments in a single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for </a:t>
            </a:r>
            <a:r>
              <a:rPr lang="en-US" dirty="0"/>
              <a:t>example, the following sequence of three assignment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msg</a:t>
            </a:r>
            <a:r>
              <a:rPr lang="en-US" dirty="0"/>
              <a:t> = 'Meeting'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day = 'Mon'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time = '9'</a:t>
            </a:r>
          </a:p>
          <a:p>
            <a:pPr marL="0" indent="0">
              <a:buNone/>
            </a:pPr>
            <a:r>
              <a:rPr lang="en-US" dirty="0" smtClean="0"/>
              <a:t>may </a:t>
            </a:r>
            <a:r>
              <a:rPr lang="en-US" dirty="0"/>
              <a:t>be replaced by a single statement: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msg</a:t>
            </a:r>
            <a:r>
              <a:rPr lang="en-US" dirty="0"/>
              <a:t>, day, time = 'Meeting', 'Mon', '9'</a:t>
            </a:r>
          </a:p>
          <a:p>
            <a:pPr marL="0" indent="0">
              <a:buNone/>
            </a:pPr>
            <a:r>
              <a:rPr lang="en-US" dirty="0"/>
              <a:t>Formally, the syntax for an assignment statement may be described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&lt;name1&gt;, &lt;name2&gt;, ..., &lt;</a:t>
            </a:r>
            <a:r>
              <a:rPr lang="en-US" dirty="0" err="1"/>
              <a:t>nameK</a:t>
            </a:r>
            <a:r>
              <a:rPr lang="en-US" dirty="0"/>
              <a:t>&gt; = &lt;expr1&gt;, &lt;expr2&gt;,</a:t>
            </a:r>
          </a:p>
          <a:p>
            <a:pPr marL="0" indent="0">
              <a:buNone/>
            </a:pPr>
            <a:r>
              <a:rPr lang="en-US" dirty="0"/>
              <a:t>..., &lt;</a:t>
            </a:r>
            <a:r>
              <a:rPr lang="en-US" dirty="0" err="1"/>
              <a:t>exprK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Times New Roman"/>
              </a:rPr>
              <a:t>why would you want to choose Python?</a:t>
            </a:r>
            <a:br>
              <a:rPr lang="en-US" dirty="0">
                <a:latin typeface="Calibri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 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1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value to multiple variables, for example, the assignment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totalMarks</a:t>
            </a:r>
            <a:r>
              <a:rPr lang="en-US" dirty="0"/>
              <a:t> = count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Suppose we wish to swap values of two variables, say, num1 and num2.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num1, num2 = 10, 20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temp = num1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num1 = num2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num2 = temp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print(num1, num2</a:t>
            </a:r>
            <a:r>
              <a:rPr lang="en-US" dirty="0" smtClean="0"/>
              <a:t>)		 </a:t>
            </a:r>
            <a:r>
              <a:rPr lang="en-US" dirty="0"/>
              <a:t>20 10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Alternatively</a:t>
            </a:r>
            <a:r>
              <a:rPr lang="en-US" dirty="0"/>
              <a:t>, we can use the following statement to swap the values of two variables: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num1, num2 = num2, num1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far, we have done all work using Python shell, an </a:t>
            </a:r>
            <a:r>
              <a:rPr lang="en-US" dirty="0" smtClean="0"/>
              <a:t>interactive </a:t>
            </a:r>
            <a:r>
              <a:rPr lang="en-US" dirty="0"/>
              <a:t>environment of IDLE.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Python provides another way of working called script mode. </a:t>
            </a:r>
            <a:r>
              <a:rPr lang="en-US" dirty="0" smtClean="0"/>
              <a:t> Create file   </a:t>
            </a:r>
            <a:r>
              <a:rPr lang="en-US" dirty="0"/>
              <a:t>called a source file script, program, source code, or a module.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requires that such a file must have extension .</a:t>
            </a:r>
            <a:r>
              <a:rPr lang="en-US" dirty="0" err="1"/>
              <a:t>py</a:t>
            </a:r>
            <a:r>
              <a:rPr lang="en-US" dirty="0"/>
              <a:t> or .</a:t>
            </a:r>
            <a:r>
              <a:rPr lang="en-US" dirty="0" err="1"/>
              <a:t>pyw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71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IDLE – AN INTERPRETER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IDLE </a:t>
            </a:r>
            <a:r>
              <a:rPr lang="en-US" dirty="0"/>
              <a:t>stands for Integrated Development and Learning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IDLE comprises Python shell and Python Editor.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Python shell is an interactive interpreter</a:t>
            </a:r>
            <a:r>
              <a:rPr lang="en-US" dirty="0" smtClean="0"/>
              <a:t>, Python </a:t>
            </a:r>
            <a:r>
              <a:rPr lang="en-US" dirty="0"/>
              <a:t>Editor </a:t>
            </a:r>
            <a:r>
              <a:rPr lang="en-US" dirty="0" smtClean="0"/>
              <a:t> works </a:t>
            </a:r>
            <a:r>
              <a:rPr lang="en-US" dirty="0"/>
              <a:t>in script mode.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using </a:t>
            </a:r>
            <a:r>
              <a:rPr lang="en-US" b="1" dirty="0"/>
              <a:t>Python </a:t>
            </a:r>
            <a:r>
              <a:rPr lang="en-US" b="1" dirty="0" smtClean="0"/>
              <a:t>shell </a:t>
            </a:r>
          </a:p>
          <a:p>
            <a:pPr marL="0" indent="0">
              <a:buNone/>
            </a:pPr>
            <a:r>
              <a:rPr lang="en-US" dirty="0" smtClean="0"/>
              <a:t>type Python code at the &gt;&gt;&gt; prompt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&gt;&gt;&gt; </a:t>
            </a:r>
            <a:r>
              <a:rPr lang="en-US" dirty="0"/>
              <a:t>print('hello world')</a:t>
            </a:r>
          </a:p>
          <a:p>
            <a:pPr marL="0" indent="0">
              <a:buNone/>
            </a:pPr>
            <a:r>
              <a:rPr lang="en-US" dirty="0"/>
              <a:t>Python shell will display: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&gt;&gt;&gt; 18 + </a:t>
            </a:r>
            <a:r>
              <a:rPr lang="en-US" dirty="0" smtClean="0"/>
              <a:t>5					23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 //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all forms of data are called values or objects.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18, 5, and 23 are objects.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18 + 5 </a:t>
            </a:r>
            <a:r>
              <a:rPr lang="en-US" dirty="0" smtClean="0"/>
              <a:t> 			23.	</a:t>
            </a:r>
          </a:p>
          <a:p>
            <a:pPr marL="0" indent="0">
              <a:buNone/>
            </a:pPr>
            <a:r>
              <a:rPr lang="en-US" dirty="0"/>
              <a:t>27 / 5 	</a:t>
            </a:r>
            <a:r>
              <a:rPr lang="en-US" dirty="0" smtClean="0"/>
              <a:t>			 </a:t>
            </a:r>
            <a:r>
              <a:rPr lang="en-US" dirty="0"/>
              <a:t>5.4.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result </a:t>
            </a:r>
            <a:r>
              <a:rPr lang="en-US" dirty="0" smtClean="0"/>
              <a:t> is </a:t>
            </a:r>
            <a:r>
              <a:rPr lang="en-US" dirty="0"/>
              <a:t>real number. In Python, result of division is always a real number.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if you wish to obtain an integer </a:t>
            </a:r>
            <a:r>
              <a:rPr lang="en-US" dirty="0" smtClean="0"/>
              <a:t>result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floor(5.4</a:t>
            </a:r>
            <a:r>
              <a:rPr lang="en-US" dirty="0" smtClean="0"/>
              <a:t>)) or </a:t>
            </a:r>
          </a:p>
          <a:p>
            <a:pPr marL="0" indent="0">
              <a:buNone/>
            </a:pPr>
            <a:r>
              <a:rPr lang="en-US" b="1" dirty="0" smtClean="0"/>
              <a:t>Python </a:t>
            </a:r>
            <a:r>
              <a:rPr lang="en-US" b="1" dirty="0"/>
              <a:t>operator //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27 // 5 </a:t>
            </a:r>
            <a:r>
              <a:rPr lang="en-US" dirty="0" smtClean="0"/>
              <a:t> 					 5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However, while using the operator //, if </a:t>
            </a:r>
            <a:r>
              <a:rPr lang="en-US" dirty="0" smtClean="0"/>
              <a:t> one </a:t>
            </a:r>
            <a:r>
              <a:rPr lang="en-US" dirty="0"/>
              <a:t>of the two operands is a real number; the result is a real number, for example, the expression 27.0 // 5 </a:t>
            </a:r>
            <a:r>
              <a:rPr lang="en-US" dirty="0" smtClean="0"/>
              <a:t> 				 </a:t>
            </a:r>
            <a:r>
              <a:rPr lang="en-US" dirty="0"/>
              <a:t>5.0. </a:t>
            </a:r>
          </a:p>
        </p:txBody>
      </p:sp>
    </p:spTree>
    <p:extLst>
      <p:ext uri="{BB962C8B-B14F-4D97-AF65-F5344CB8AC3E}">
        <p14:creationId xmlns:p14="http://schemas.microsoft.com/office/powerpoint/2010/main" val="16358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%  </a:t>
            </a:r>
            <a:r>
              <a:rPr lang="en-US" dirty="0"/>
              <a:t> </a:t>
            </a:r>
            <a:r>
              <a:rPr lang="en-US" dirty="0" smtClean="0"/>
              <a:t>modulus</a:t>
            </a:r>
            <a:r>
              <a:rPr lang="en-US" dirty="0"/>
              <a:t>, yields the remainder of the </a:t>
            </a:r>
            <a:r>
              <a:rPr lang="en-US" dirty="0" smtClean="0"/>
              <a:t>division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27% </a:t>
            </a:r>
            <a:r>
              <a:rPr lang="en-US" dirty="0"/>
              <a:t>5 </a:t>
            </a:r>
            <a:r>
              <a:rPr lang="en-US" dirty="0" smtClean="0"/>
              <a:t>		2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exponentiation operator </a:t>
            </a:r>
            <a:r>
              <a:rPr lang="en-US" dirty="0"/>
              <a:t>(**)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3 </a:t>
            </a:r>
            <a:r>
              <a:rPr lang="en-US" dirty="0"/>
              <a:t>** </a:t>
            </a:r>
            <a:r>
              <a:rPr lang="en-US" dirty="0" smtClean="0"/>
              <a:t>2 		9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** -</a:t>
            </a:r>
            <a:r>
              <a:rPr lang="en-US" dirty="0" smtClean="0"/>
              <a:t>1 		0.5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6 </a:t>
            </a:r>
            <a:r>
              <a:rPr lang="en-US" dirty="0"/>
              <a:t>/ 3 / 2 </a:t>
            </a:r>
            <a:r>
              <a:rPr lang="en-US" dirty="0" smtClean="0"/>
              <a:t> 		1.0		(= </a:t>
            </a:r>
            <a:r>
              <a:rPr lang="en-US" dirty="0"/>
              <a:t>(6 / 3) /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 ** 3 ** 2 </a:t>
            </a:r>
            <a:r>
              <a:rPr lang="en-US" dirty="0" smtClean="0"/>
              <a:t>		 </a:t>
            </a:r>
            <a:r>
              <a:rPr lang="en-US" dirty="0"/>
              <a:t>512 </a:t>
            </a:r>
            <a:r>
              <a:rPr lang="en-US" dirty="0" smtClean="0"/>
              <a:t>		(= </a:t>
            </a:r>
            <a:r>
              <a:rPr lang="en-US" dirty="0"/>
              <a:t>2 ** (3 ** 2)).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so because whereas the operator / (as also +, -, *, //, %) is evaluated left to right,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exponentiation operator is evaluated right to left.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operators, +, -, *, /, //, and %, are left associative operators </a:t>
            </a:r>
            <a:r>
              <a:rPr lang="en-US" dirty="0" smtClean="0"/>
              <a:t>and  </a:t>
            </a:r>
            <a:r>
              <a:rPr lang="en-US" dirty="0"/>
              <a:t>the operator ** is right associative. </a:t>
            </a:r>
          </a:p>
        </p:txBody>
      </p:sp>
    </p:spTree>
    <p:extLst>
      <p:ext uri="{BB962C8B-B14F-4D97-AF65-F5344CB8AC3E}">
        <p14:creationId xmlns:p14="http://schemas.microsoft.com/office/powerpoint/2010/main" val="36745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 </a:t>
            </a:r>
            <a:r>
              <a:rPr lang="en-US" dirty="0"/>
              <a:t>* -5 multiplies 10 and -5 </a:t>
            </a:r>
            <a:r>
              <a:rPr lang="en-US" dirty="0" smtClean="0"/>
              <a:t> </a:t>
            </a:r>
            <a:r>
              <a:rPr lang="en-US" dirty="0"/>
              <a:t>yielding -50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7 + 4 * </a:t>
            </a:r>
            <a:r>
              <a:rPr lang="en-US" dirty="0" smtClean="0"/>
              <a:t>3  </a:t>
            </a:r>
            <a:r>
              <a:rPr lang="en-US" dirty="0" err="1" smtClean="0"/>
              <a:t>yeilds</a:t>
            </a:r>
            <a:r>
              <a:rPr lang="en-US" dirty="0" smtClean="0"/>
              <a:t> 19      </a:t>
            </a:r>
            <a:r>
              <a:rPr lang="en-US" dirty="0"/>
              <a:t>7 + (</a:t>
            </a:r>
            <a:r>
              <a:rPr lang="en-US" dirty="0" smtClean="0"/>
              <a:t>4* </a:t>
            </a:r>
            <a:r>
              <a:rPr lang="en-US" dirty="0"/>
              <a:t>3)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the operator * has higher precedence than +.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65341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(7 + 3) * 10 / </a:t>
            </a:r>
            <a:r>
              <a:rPr lang="en-US" dirty="0" smtClean="0"/>
              <a:t>5     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363</TotalTime>
  <Words>1105</Words>
  <Application>Microsoft Office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Python</vt:lpstr>
      <vt:lpstr>  brief history of Python</vt:lpstr>
      <vt:lpstr>why would you want to choose Python? </vt:lpstr>
      <vt:lpstr>IDLE – AN INTERPRETER FOR PYTHON</vt:lpstr>
      <vt:lpstr>Python operator // </vt:lpstr>
      <vt:lpstr>PowerPoint Presentation</vt:lpstr>
      <vt:lpstr>Associativity of operators</vt:lpstr>
      <vt:lpstr>PowerPoint Presentation</vt:lpstr>
      <vt:lpstr>PowerPoint Presentation</vt:lpstr>
      <vt:lpstr>PYTHON STRINGS </vt:lpstr>
      <vt:lpstr>PowerPoint Presentation</vt:lpstr>
      <vt:lpstr>basic operations on strings</vt:lpstr>
      <vt:lpstr>PowerPoint Presentation</vt:lpstr>
      <vt:lpstr>Relational operators </vt:lpstr>
      <vt:lpstr>PowerPoint Presentation</vt:lpstr>
      <vt:lpstr>Precedence of logical operators</vt:lpstr>
      <vt:lpstr>short-circuit evaluation of Boolean expression.</vt:lpstr>
      <vt:lpstr>PowerPoint Presentation</vt:lpstr>
      <vt:lpstr>PowerPoint Presentation</vt:lpstr>
      <vt:lpstr>PowerPoint Presentation</vt:lpstr>
      <vt:lpstr>Bitwise operators </vt:lpstr>
      <vt:lpstr>PowerPoint Presentation</vt:lpstr>
      <vt:lpstr>PowerPoint Presentation</vt:lpstr>
      <vt:lpstr>Variables</vt:lpstr>
      <vt:lpstr>rules for naming variables </vt:lpstr>
      <vt:lpstr>PowerPoint Presentation</vt:lpstr>
      <vt:lpstr>PowerPoint Presentation</vt:lpstr>
      <vt:lpstr>a shorthand notation </vt:lpstr>
      <vt:lpstr>multiple assignments in a single statement</vt:lpstr>
      <vt:lpstr>PowerPoint Presentation</vt:lpstr>
      <vt:lpstr>PowerPoint Presentation</vt:lpstr>
      <vt:lpstr>SCRIPT MODE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Kavita</dc:creator>
  <cp:lastModifiedBy>Kavita</cp:lastModifiedBy>
  <cp:revision>17</cp:revision>
  <dcterms:created xsi:type="dcterms:W3CDTF">2020-07-25T08:49:49Z</dcterms:created>
  <dcterms:modified xsi:type="dcterms:W3CDTF">2020-07-25T14:53:31Z</dcterms:modified>
</cp:coreProperties>
</file>