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57AE8E-03BC-46E5-9A0E-CA5E4807EB05}"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3CAB-F456-474F-AE07-C9B6C661A3AA}" type="slidenum">
              <a:rPr lang="en-US" smtClean="0"/>
              <a:t>‹#›</a:t>
            </a:fld>
            <a:endParaRPr lang="en-US"/>
          </a:p>
        </p:txBody>
      </p:sp>
    </p:spTree>
    <p:extLst>
      <p:ext uri="{BB962C8B-B14F-4D97-AF65-F5344CB8AC3E}">
        <p14:creationId xmlns:p14="http://schemas.microsoft.com/office/powerpoint/2010/main" val="67036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57AE8E-03BC-46E5-9A0E-CA5E4807EB05}"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3CAB-F456-474F-AE07-C9B6C661A3AA}" type="slidenum">
              <a:rPr lang="en-US" smtClean="0"/>
              <a:t>‹#›</a:t>
            </a:fld>
            <a:endParaRPr lang="en-US"/>
          </a:p>
        </p:txBody>
      </p:sp>
    </p:spTree>
    <p:extLst>
      <p:ext uri="{BB962C8B-B14F-4D97-AF65-F5344CB8AC3E}">
        <p14:creationId xmlns:p14="http://schemas.microsoft.com/office/powerpoint/2010/main" val="330733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57AE8E-03BC-46E5-9A0E-CA5E4807EB05}"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3CAB-F456-474F-AE07-C9B6C661A3AA}" type="slidenum">
              <a:rPr lang="en-US" smtClean="0"/>
              <a:t>‹#›</a:t>
            </a:fld>
            <a:endParaRPr lang="en-US"/>
          </a:p>
        </p:txBody>
      </p:sp>
    </p:spTree>
    <p:extLst>
      <p:ext uri="{BB962C8B-B14F-4D97-AF65-F5344CB8AC3E}">
        <p14:creationId xmlns:p14="http://schemas.microsoft.com/office/powerpoint/2010/main" val="127927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57AE8E-03BC-46E5-9A0E-CA5E4807EB05}"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3CAB-F456-474F-AE07-C9B6C661A3AA}" type="slidenum">
              <a:rPr lang="en-US" smtClean="0"/>
              <a:t>‹#›</a:t>
            </a:fld>
            <a:endParaRPr lang="en-US"/>
          </a:p>
        </p:txBody>
      </p:sp>
    </p:spTree>
    <p:extLst>
      <p:ext uri="{BB962C8B-B14F-4D97-AF65-F5344CB8AC3E}">
        <p14:creationId xmlns:p14="http://schemas.microsoft.com/office/powerpoint/2010/main" val="20778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57AE8E-03BC-46E5-9A0E-CA5E4807EB05}"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3CAB-F456-474F-AE07-C9B6C661A3AA}" type="slidenum">
              <a:rPr lang="en-US" smtClean="0"/>
              <a:t>‹#›</a:t>
            </a:fld>
            <a:endParaRPr lang="en-US"/>
          </a:p>
        </p:txBody>
      </p:sp>
    </p:spTree>
    <p:extLst>
      <p:ext uri="{BB962C8B-B14F-4D97-AF65-F5344CB8AC3E}">
        <p14:creationId xmlns:p14="http://schemas.microsoft.com/office/powerpoint/2010/main" val="140972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57AE8E-03BC-46E5-9A0E-CA5E4807EB05}"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1B3CAB-F456-474F-AE07-C9B6C661A3AA}" type="slidenum">
              <a:rPr lang="en-US" smtClean="0"/>
              <a:t>‹#›</a:t>
            </a:fld>
            <a:endParaRPr lang="en-US"/>
          </a:p>
        </p:txBody>
      </p:sp>
    </p:spTree>
    <p:extLst>
      <p:ext uri="{BB962C8B-B14F-4D97-AF65-F5344CB8AC3E}">
        <p14:creationId xmlns:p14="http://schemas.microsoft.com/office/powerpoint/2010/main" val="2670197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57AE8E-03BC-46E5-9A0E-CA5E4807EB05}" type="datetimeFigureOut">
              <a:rPr lang="en-US" smtClean="0"/>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1B3CAB-F456-474F-AE07-C9B6C661A3AA}" type="slidenum">
              <a:rPr lang="en-US" smtClean="0"/>
              <a:t>‹#›</a:t>
            </a:fld>
            <a:endParaRPr lang="en-US"/>
          </a:p>
        </p:txBody>
      </p:sp>
    </p:spTree>
    <p:extLst>
      <p:ext uri="{BB962C8B-B14F-4D97-AF65-F5344CB8AC3E}">
        <p14:creationId xmlns:p14="http://schemas.microsoft.com/office/powerpoint/2010/main" val="2391174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57AE8E-03BC-46E5-9A0E-CA5E4807EB05}" type="datetimeFigureOut">
              <a:rPr lang="en-US" smtClean="0"/>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1B3CAB-F456-474F-AE07-C9B6C661A3AA}" type="slidenum">
              <a:rPr lang="en-US" smtClean="0"/>
              <a:t>‹#›</a:t>
            </a:fld>
            <a:endParaRPr lang="en-US"/>
          </a:p>
        </p:txBody>
      </p:sp>
    </p:spTree>
    <p:extLst>
      <p:ext uri="{BB962C8B-B14F-4D97-AF65-F5344CB8AC3E}">
        <p14:creationId xmlns:p14="http://schemas.microsoft.com/office/powerpoint/2010/main" val="120346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7AE8E-03BC-46E5-9A0E-CA5E4807EB05}" type="datetimeFigureOut">
              <a:rPr lang="en-US" smtClean="0"/>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1B3CAB-F456-474F-AE07-C9B6C661A3AA}" type="slidenum">
              <a:rPr lang="en-US" smtClean="0"/>
              <a:t>‹#›</a:t>
            </a:fld>
            <a:endParaRPr lang="en-US"/>
          </a:p>
        </p:txBody>
      </p:sp>
    </p:spTree>
    <p:extLst>
      <p:ext uri="{BB962C8B-B14F-4D97-AF65-F5344CB8AC3E}">
        <p14:creationId xmlns:p14="http://schemas.microsoft.com/office/powerpoint/2010/main" val="383247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57AE8E-03BC-46E5-9A0E-CA5E4807EB05}"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1B3CAB-F456-474F-AE07-C9B6C661A3AA}" type="slidenum">
              <a:rPr lang="en-US" smtClean="0"/>
              <a:t>‹#›</a:t>
            </a:fld>
            <a:endParaRPr lang="en-US"/>
          </a:p>
        </p:txBody>
      </p:sp>
    </p:spTree>
    <p:extLst>
      <p:ext uri="{BB962C8B-B14F-4D97-AF65-F5344CB8AC3E}">
        <p14:creationId xmlns:p14="http://schemas.microsoft.com/office/powerpoint/2010/main" val="291164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57AE8E-03BC-46E5-9A0E-CA5E4807EB05}"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1B3CAB-F456-474F-AE07-C9B6C661A3AA}" type="slidenum">
              <a:rPr lang="en-US" smtClean="0"/>
              <a:t>‹#›</a:t>
            </a:fld>
            <a:endParaRPr lang="en-US"/>
          </a:p>
        </p:txBody>
      </p:sp>
    </p:spTree>
    <p:extLst>
      <p:ext uri="{BB962C8B-B14F-4D97-AF65-F5344CB8AC3E}">
        <p14:creationId xmlns:p14="http://schemas.microsoft.com/office/powerpoint/2010/main" val="42914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57AE8E-03BC-46E5-9A0E-CA5E4807EB05}" type="datetimeFigureOut">
              <a:rPr lang="en-US" smtClean="0"/>
              <a:t>8/23/2021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B3CAB-F456-474F-AE07-C9B6C661A3AA}" type="slidenum">
              <a:rPr lang="en-US" smtClean="0"/>
              <a:t>‹#›</a:t>
            </a:fld>
            <a:endParaRPr lang="en-US"/>
          </a:p>
        </p:txBody>
      </p:sp>
    </p:spTree>
    <p:extLst>
      <p:ext uri="{BB962C8B-B14F-4D97-AF65-F5344CB8AC3E}">
        <p14:creationId xmlns:p14="http://schemas.microsoft.com/office/powerpoint/2010/main" val="224338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BUILT-IN FUNCTIONS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56522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Python also supports various other escape sequences such as </a:t>
            </a:r>
          </a:p>
          <a:p>
            <a:pPr marL="0" indent="0">
              <a:buNone/>
            </a:pPr>
            <a:r>
              <a:rPr lang="en-US" dirty="0" smtClean="0"/>
              <a:t>\a 		(ASCII bell)</a:t>
            </a:r>
          </a:p>
          <a:p>
            <a:pPr marL="0" indent="0">
              <a:buNone/>
            </a:pPr>
            <a:r>
              <a:rPr lang="en-US" dirty="0" smtClean="0"/>
              <a:t>\b 		(ASCII backspace)</a:t>
            </a:r>
          </a:p>
          <a:p>
            <a:pPr marL="0" indent="0">
              <a:buNone/>
            </a:pPr>
            <a:r>
              <a:rPr lang="en-US" dirty="0" smtClean="0"/>
              <a:t> \f 		(ASCII form feed)</a:t>
            </a:r>
          </a:p>
          <a:p>
            <a:pPr marL="0" indent="0">
              <a:buNone/>
            </a:pPr>
            <a:r>
              <a:rPr lang="en-US" dirty="0" smtClean="0"/>
              <a:t>\r 		(ASCII carriage return). </a:t>
            </a:r>
          </a:p>
          <a:p>
            <a:pPr marL="0" indent="0">
              <a:buNone/>
            </a:pPr>
            <a:r>
              <a:rPr lang="en-US" dirty="0" smtClean="0"/>
              <a:t>However, some of these are not supported by Python IDLE.</a:t>
            </a:r>
            <a:endParaRPr lang="en-US" dirty="0"/>
          </a:p>
        </p:txBody>
      </p:sp>
    </p:spTree>
    <p:extLst>
      <p:ext uri="{BB962C8B-B14F-4D97-AF65-F5344CB8AC3E}">
        <p14:creationId xmlns:p14="http://schemas.microsoft.com/office/powerpoint/2010/main" val="1669902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Function</a:t>
            </a:r>
            <a:br>
              <a:rPr lang="en-US" dirty="0" smtClean="0"/>
            </a:br>
            <a:endParaRPr lang="en-US" dirty="0"/>
          </a:p>
        </p:txBody>
      </p:sp>
      <p:sp>
        <p:nvSpPr>
          <p:cNvPr id="3" name="Content Placeholder 2"/>
          <p:cNvSpPr>
            <a:spLocks noGrp="1"/>
          </p:cNvSpPr>
          <p:nvPr>
            <p:ph idx="1"/>
          </p:nvPr>
        </p:nvSpPr>
        <p:spPr>
          <a:xfrm>
            <a:off x="173182" y="1600200"/>
            <a:ext cx="8991600" cy="4525963"/>
          </a:xfrm>
        </p:spPr>
        <p:txBody>
          <a:bodyPr>
            <a:normAutofit fontScale="92500" lnSpcReduction="10000"/>
          </a:bodyPr>
          <a:lstStyle/>
          <a:p>
            <a:pPr marL="0" indent="0">
              <a:buNone/>
            </a:pPr>
            <a:r>
              <a:rPr lang="en-US" dirty="0" smtClean="0"/>
              <a:t>Values or objects in Python are classified into types or classes, for  example, 12 is an integer, 12.5 is a floating point number, and '</a:t>
            </a:r>
            <a:r>
              <a:rPr lang="en-US" dirty="0" err="1" smtClean="0"/>
              <a:t>hello'</a:t>
            </a:r>
            <a:r>
              <a:rPr lang="en-US" dirty="0" err="1"/>
              <a:t>is</a:t>
            </a:r>
            <a:r>
              <a:rPr lang="en-US" dirty="0"/>
              <a:t> a string. Python function type tells us the type of a </a:t>
            </a:r>
            <a:r>
              <a:rPr lang="en-US" dirty="0" smtClean="0"/>
              <a:t>value</a:t>
            </a:r>
            <a:endParaRPr lang="en-US" dirty="0"/>
          </a:p>
          <a:p>
            <a:pPr marL="0" indent="0">
              <a:buNone/>
            </a:pPr>
            <a:r>
              <a:rPr lang="en-US" dirty="0" smtClean="0"/>
              <a:t>&gt;&gt;&gt; print(type(12), type(12.5), type('hello'), type(</a:t>
            </a:r>
            <a:r>
              <a:rPr lang="en-US" dirty="0" err="1" smtClean="0"/>
              <a:t>int</a:t>
            </a:r>
            <a:r>
              <a:rPr lang="en-US" dirty="0" smtClean="0"/>
              <a:t>))</a:t>
            </a:r>
          </a:p>
          <a:p>
            <a:pPr marL="0" indent="0">
              <a:buNone/>
            </a:pPr>
            <a:endParaRPr lang="en-US" dirty="0" smtClean="0"/>
          </a:p>
          <a:p>
            <a:pPr marL="0" indent="0">
              <a:buNone/>
            </a:pPr>
            <a:r>
              <a:rPr lang="en-US" dirty="0" smtClean="0"/>
              <a:t>&lt;class '</a:t>
            </a:r>
            <a:r>
              <a:rPr lang="en-US" dirty="0" err="1" smtClean="0"/>
              <a:t>int</a:t>
            </a:r>
            <a:r>
              <a:rPr lang="en-US" dirty="0" smtClean="0"/>
              <a:t>'&gt; &lt;class 'float'&gt; &lt;class '</a:t>
            </a:r>
            <a:r>
              <a:rPr lang="en-US" dirty="0" err="1" smtClean="0"/>
              <a:t>str</a:t>
            </a:r>
            <a:r>
              <a:rPr lang="en-US" dirty="0" smtClean="0"/>
              <a:t>'&gt; </a:t>
            </a:r>
          </a:p>
          <a:p>
            <a:pPr marL="0" indent="0">
              <a:buNone/>
            </a:pPr>
            <a:endParaRPr lang="en-US" dirty="0" smtClean="0"/>
          </a:p>
          <a:p>
            <a:pPr marL="0" indent="0">
              <a:buNone/>
            </a:pPr>
            <a:r>
              <a:rPr lang="en-US" dirty="0" smtClean="0"/>
              <a:t>&lt;class 'type'&gt;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12949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round Function</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 round function rounds a number up to specific number of decimal places, for example:</a:t>
            </a:r>
          </a:p>
          <a:p>
            <a:pPr marL="0" indent="0">
              <a:buNone/>
            </a:pPr>
            <a:r>
              <a:rPr lang="en-US" dirty="0" smtClean="0"/>
              <a:t>rounding to nearest value</a:t>
            </a:r>
          </a:p>
          <a:p>
            <a:pPr marL="0" indent="0">
              <a:buNone/>
            </a:pPr>
            <a:r>
              <a:rPr lang="en-US" dirty="0" smtClean="0"/>
              <a:t>&gt;&gt;&gt; print(round(89.625,2), round(89.635), round(89.635,0))</a:t>
            </a:r>
          </a:p>
          <a:p>
            <a:pPr marL="0" indent="0">
              <a:buNone/>
            </a:pPr>
            <a:r>
              <a:rPr lang="en-US" dirty="0" smtClean="0"/>
              <a:t>					89.62  90  90.0</a:t>
            </a:r>
          </a:p>
          <a:p>
            <a:pPr marL="0" indent="0">
              <a:buNone/>
            </a:pPr>
            <a:endParaRPr lang="en-US" dirty="0" smtClean="0"/>
          </a:p>
          <a:p>
            <a:pPr marL="0" indent="0">
              <a:buNone/>
            </a:pPr>
            <a:r>
              <a:rPr lang="en-US" dirty="0" smtClean="0"/>
              <a:t>&gt;&gt;&gt; print(round(34.12, 1), round(-34.63)) 		34.1    -35</a:t>
            </a:r>
          </a:p>
          <a:p>
            <a:pPr marL="0" indent="0">
              <a:buNone/>
            </a:pPr>
            <a:r>
              <a:rPr lang="en-US" dirty="0" smtClean="0"/>
              <a:t>When calling the function round, the first argument is used to specify the value to be rounded, and the second argument is used to specify the number of decimal digits desired after rounding. </a:t>
            </a:r>
          </a:p>
          <a:p>
            <a:pPr marL="0" indent="0">
              <a:buNone/>
            </a:pPr>
            <a:r>
              <a:rPr lang="en-US" dirty="0" smtClean="0"/>
              <a:t>In a call to function round, if the second argument is missing, the system rounds the value of first argument to an integer, for example, round(89.635) yields 90.</a:t>
            </a:r>
          </a:p>
          <a:p>
            <a:pPr marL="0" indent="0">
              <a:buNone/>
            </a:pPr>
            <a:endParaRPr lang="en-US" dirty="0"/>
          </a:p>
        </p:txBody>
      </p:sp>
    </p:spTree>
    <p:extLst>
      <p:ext uri="{BB962C8B-B14F-4D97-AF65-F5344CB8AC3E}">
        <p14:creationId xmlns:p14="http://schemas.microsoft.com/office/powerpoint/2010/main" val="3731033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Conversion</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55000" lnSpcReduction="20000"/>
          </a:bodyPr>
          <a:lstStyle/>
          <a:p>
            <a:pPr marL="0" indent="0">
              <a:buNone/>
            </a:pPr>
            <a:r>
              <a:rPr lang="en-US" dirty="0" smtClean="0"/>
              <a:t>Let the variables </a:t>
            </a:r>
            <a:r>
              <a:rPr lang="en-US" dirty="0" err="1" smtClean="0"/>
              <a:t>costPrice</a:t>
            </a:r>
            <a:r>
              <a:rPr lang="en-US" dirty="0" smtClean="0"/>
              <a:t> and profit denote cost price and desired profit for a grocery item in a shop. We wish to compute the selling price for the item (Fig. 2.1).</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 </a:t>
            </a:r>
          </a:p>
          <a:p>
            <a:pPr marL="0" indent="0">
              <a:buNone/>
            </a:pPr>
            <a:r>
              <a:rPr lang="en-US" dirty="0" smtClean="0"/>
              <a:t>While executing the above script, if we enter 50 and 5 as the values for </a:t>
            </a:r>
            <a:r>
              <a:rPr lang="en-US" dirty="0" err="1" smtClean="0"/>
              <a:t>costPrice</a:t>
            </a:r>
            <a:r>
              <a:rPr lang="en-US" dirty="0" smtClean="0"/>
              <a:t> and profit respectively, the system will respond  :</a:t>
            </a:r>
          </a:p>
          <a:p>
            <a:pPr marL="0" indent="0">
              <a:buNone/>
            </a:pPr>
            <a:r>
              <a:rPr lang="en-US" dirty="0" smtClean="0"/>
              <a:t>undesirable use of + operator </a:t>
            </a:r>
          </a:p>
          <a:p>
            <a:pPr marL="0" indent="0">
              <a:buNone/>
            </a:pPr>
            <a:r>
              <a:rPr lang="en-US" dirty="0" smtClean="0"/>
              <a:t>Enter cost price: 50 </a:t>
            </a:r>
          </a:p>
          <a:p>
            <a:pPr marL="0" indent="0">
              <a:buNone/>
            </a:pPr>
            <a:r>
              <a:rPr lang="en-US" dirty="0" smtClean="0"/>
              <a:t>Enter profit: 5</a:t>
            </a:r>
          </a:p>
          <a:p>
            <a:pPr marL="0" indent="0">
              <a:buNone/>
            </a:pPr>
            <a:r>
              <a:rPr lang="en-US" dirty="0" smtClean="0"/>
              <a:t>Selling Price: 505</a:t>
            </a:r>
          </a:p>
          <a:p>
            <a:pPr marL="0" indent="0">
              <a:buNone/>
            </a:pPr>
            <a:endParaRPr lang="en-US" dirty="0" smtClean="0"/>
          </a:p>
          <a:p>
            <a:pPr marL="0" indent="0">
              <a:buNone/>
            </a:pPr>
            <a:r>
              <a:rPr lang="en-US" dirty="0" smtClean="0">
                <a:solidFill>
                  <a:schemeClr val="accent2"/>
                </a:solidFill>
              </a:rPr>
              <a:t>Note that the input function considers all inputs as strings. Therefore, the value of </a:t>
            </a:r>
            <a:r>
              <a:rPr lang="en-US" dirty="0" err="1" smtClean="0">
                <a:solidFill>
                  <a:schemeClr val="accent2"/>
                </a:solidFill>
              </a:rPr>
              <a:t>sellingPrice</a:t>
            </a:r>
            <a:r>
              <a:rPr lang="en-US" dirty="0" smtClean="0">
                <a:solidFill>
                  <a:schemeClr val="accent2"/>
                </a:solidFill>
              </a:rPr>
              <a:t> shown above as 505 is the concatenation of the input values of </a:t>
            </a:r>
            <a:r>
              <a:rPr lang="en-US" dirty="0" err="1" smtClean="0">
                <a:solidFill>
                  <a:schemeClr val="accent2"/>
                </a:solidFill>
              </a:rPr>
              <a:t>costPrice</a:t>
            </a:r>
            <a:r>
              <a:rPr lang="en-US" dirty="0" smtClean="0">
                <a:solidFill>
                  <a:schemeClr val="accent2"/>
                </a:solidFill>
              </a:rPr>
              <a:t> and profit, i.e., '50' and '5', respectively. </a:t>
            </a:r>
            <a:r>
              <a:rPr lang="en-US" dirty="0" smtClean="0"/>
              <a:t>T</a:t>
            </a:r>
          </a:p>
          <a:p>
            <a:pPr marL="0" indent="0">
              <a:buNone/>
            </a:pPr>
            <a:r>
              <a:rPr lang="en-US" dirty="0" smtClean="0"/>
              <a:t>o convert the input strings to equivalent integers, we need to use the function </a:t>
            </a:r>
            <a:r>
              <a:rPr lang="en-US" dirty="0" err="1" smtClean="0"/>
              <a:t>int</a:t>
            </a:r>
            <a:r>
              <a:rPr lang="en-US" dirty="0" smtClean="0"/>
              <a:t> explicitly </a:t>
            </a:r>
          </a:p>
          <a:p>
            <a:pPr marL="0" indent="0">
              <a:buNone/>
            </a:pPr>
            <a:endParaRPr lang="en-US" dirty="0" smtClean="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27" y="1447800"/>
            <a:ext cx="6934586"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24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629400"/>
          </a:xfrm>
        </p:spPr>
        <p:txBody>
          <a:bodyPr>
            <a:normAutofit fontScale="47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On executing the above script, the system will respond as follows:</a:t>
            </a:r>
          </a:p>
          <a:p>
            <a:pPr marL="0" indent="0">
              <a:buNone/>
            </a:pPr>
            <a:endParaRPr lang="en-US" dirty="0" smtClean="0"/>
          </a:p>
          <a:p>
            <a:pPr marL="0" indent="0">
              <a:buNone/>
            </a:pPr>
            <a:r>
              <a:rPr lang="en-US" dirty="0" smtClean="0"/>
              <a:t>Enter cost price: 50 Enter profit: 5</a:t>
            </a:r>
          </a:p>
          <a:p>
            <a:pPr marL="0" indent="0">
              <a:buNone/>
            </a:pPr>
            <a:r>
              <a:rPr lang="en-US" dirty="0" smtClean="0"/>
              <a:t>Selling Price: 55</a:t>
            </a:r>
          </a:p>
          <a:p>
            <a:pPr marL="0" indent="0">
              <a:buNone/>
            </a:pPr>
            <a:endParaRPr lang="en-US" dirty="0" smtClean="0"/>
          </a:p>
          <a:p>
            <a:pPr marL="0" indent="0">
              <a:buNone/>
            </a:pPr>
            <a:r>
              <a:rPr lang="en-US" dirty="0" smtClean="0"/>
              <a:t>We may also use float function if we wish to take decimal value as input from the user. The function </a:t>
            </a:r>
            <a:r>
              <a:rPr lang="en-US" dirty="0" err="1" smtClean="0"/>
              <a:t>str</a:t>
            </a:r>
            <a:r>
              <a:rPr lang="en-US" dirty="0" smtClean="0"/>
              <a:t> can be used to convert a numeric value to a </a:t>
            </a:r>
            <a:r>
              <a:rPr lang="en-US" dirty="0" err="1" smtClean="0"/>
              <a:t>str</a:t>
            </a:r>
            <a:r>
              <a:rPr lang="en-US" dirty="0" smtClean="0"/>
              <a:t> value. Next, we give some examples, illustrating the use of some functions for type conversion:</a:t>
            </a:r>
          </a:p>
          <a:p>
            <a:pPr marL="0" indent="0">
              <a:buNone/>
            </a:pPr>
            <a:endParaRPr lang="en-US" dirty="0" smtClean="0"/>
          </a:p>
          <a:p>
            <a:pPr marL="0" indent="0">
              <a:buNone/>
            </a:pPr>
            <a:r>
              <a:rPr lang="en-US" dirty="0" smtClean="0"/>
              <a:t>conversion from </a:t>
            </a:r>
            <a:r>
              <a:rPr lang="en-US" dirty="0" err="1" smtClean="0"/>
              <a:t>int</a:t>
            </a:r>
            <a:r>
              <a:rPr lang="en-US" dirty="0" smtClean="0"/>
              <a:t> to </a:t>
            </a:r>
            <a:r>
              <a:rPr lang="en-US" dirty="0" err="1" smtClean="0"/>
              <a:t>str</a:t>
            </a:r>
            <a:endParaRPr lang="en-US" dirty="0" smtClean="0"/>
          </a:p>
          <a:p>
            <a:pPr marL="0" indent="0">
              <a:buNone/>
            </a:pPr>
            <a:endParaRPr lang="en-US" dirty="0" smtClean="0"/>
          </a:p>
          <a:p>
            <a:pPr marL="0" indent="0">
              <a:buNone/>
            </a:pPr>
            <a:r>
              <a:rPr lang="en-US" dirty="0" smtClean="0"/>
              <a:t>&gt;&gt;&gt; </a:t>
            </a:r>
            <a:r>
              <a:rPr lang="en-US" dirty="0" err="1" smtClean="0"/>
              <a:t>str</a:t>
            </a:r>
            <a:r>
              <a:rPr lang="en-US" dirty="0" smtClean="0"/>
              <a:t>(123)						 '123'</a:t>
            </a:r>
          </a:p>
          <a:p>
            <a:pPr marL="0" indent="0">
              <a:buNone/>
            </a:pPr>
            <a:r>
              <a:rPr lang="en-US" dirty="0" smtClean="0"/>
              <a:t>&gt;&gt;&gt; float(123) 					 	123.0</a:t>
            </a:r>
          </a:p>
          <a:p>
            <a:pPr marL="0" indent="0">
              <a:buNone/>
            </a:pPr>
            <a:r>
              <a:rPr lang="en-US" dirty="0" smtClean="0"/>
              <a:t>&gt;&gt;&gt; </a:t>
            </a:r>
            <a:r>
              <a:rPr lang="en-US" dirty="0" err="1" smtClean="0"/>
              <a:t>int</a:t>
            </a:r>
            <a:r>
              <a:rPr lang="en-US" dirty="0" smtClean="0"/>
              <a:t>(123.0) 						123</a:t>
            </a:r>
          </a:p>
          <a:p>
            <a:pPr marL="0" indent="0">
              <a:buNone/>
            </a:pPr>
            <a:r>
              <a:rPr lang="en-US" dirty="0" smtClean="0"/>
              <a:t>&gt;&gt;&gt; </a:t>
            </a:r>
            <a:r>
              <a:rPr lang="en-US" dirty="0" err="1" smtClean="0"/>
              <a:t>str</a:t>
            </a:r>
            <a:r>
              <a:rPr lang="en-US" dirty="0" smtClean="0"/>
              <a:t>(123.45) 						'123.45'</a:t>
            </a:r>
          </a:p>
          <a:p>
            <a:pPr marL="0" indent="0">
              <a:buNone/>
            </a:pPr>
            <a:r>
              <a:rPr lang="en-US" dirty="0" smtClean="0"/>
              <a:t>&gt;&gt;&gt; float('123.45')						 123.45</a:t>
            </a:r>
          </a:p>
          <a:p>
            <a:pPr marL="0" indent="0">
              <a:buNone/>
            </a:pPr>
            <a:r>
              <a:rPr lang="en-US" dirty="0" smtClean="0"/>
              <a:t>&gt;&gt;&gt; </a:t>
            </a:r>
            <a:r>
              <a:rPr lang="en-US" dirty="0" err="1" smtClean="0"/>
              <a:t>int</a:t>
            </a:r>
            <a:r>
              <a:rPr lang="en-US" dirty="0" smtClean="0"/>
              <a:t>('123.45')</a:t>
            </a:r>
          </a:p>
          <a:p>
            <a:pPr marL="0" indent="0">
              <a:buNone/>
            </a:pPr>
            <a:endParaRPr lang="en-US" dirty="0" smtClean="0"/>
          </a:p>
          <a:p>
            <a:pPr marL="0" indent="0">
              <a:buNone/>
            </a:pPr>
            <a:r>
              <a:rPr lang="en-US" dirty="0" err="1" smtClean="0"/>
              <a:t>Traceback</a:t>
            </a:r>
            <a:r>
              <a:rPr lang="en-US" dirty="0" smtClean="0"/>
              <a:t> (most recent call last):</a:t>
            </a:r>
          </a:p>
          <a:p>
            <a:pPr marL="0" indent="0">
              <a:buNone/>
            </a:pPr>
            <a:endParaRPr lang="en-US" dirty="0" smtClean="0"/>
          </a:p>
          <a:p>
            <a:pPr marL="0" indent="0">
              <a:buNone/>
            </a:pPr>
            <a:r>
              <a:rPr lang="en-US" dirty="0" smtClean="0"/>
              <a:t>File "&lt;pyshell#3&gt;", line 1, in &lt;module&gt; </a:t>
            </a:r>
            <a:r>
              <a:rPr lang="en-US" dirty="0" err="1" smtClean="0"/>
              <a:t>int</a:t>
            </a:r>
            <a:r>
              <a:rPr lang="en-US" dirty="0" smtClean="0"/>
              <a:t>('123.45')</a:t>
            </a:r>
          </a:p>
          <a:p>
            <a:pPr marL="0" indent="0">
              <a:buNone/>
            </a:pPr>
            <a:endParaRPr lang="en-US" dirty="0" smtClean="0"/>
          </a:p>
          <a:p>
            <a:pPr marL="0" indent="0">
              <a:buNone/>
            </a:pPr>
            <a:r>
              <a:rPr lang="en-US" dirty="0" err="1" smtClean="0"/>
              <a:t>ValueError</a:t>
            </a:r>
            <a:r>
              <a:rPr lang="en-US" dirty="0" smtClean="0"/>
              <a:t>: invalid literal for </a:t>
            </a:r>
            <a:r>
              <a:rPr lang="en-US" dirty="0" err="1" smtClean="0"/>
              <a:t>int</a:t>
            </a:r>
            <a:r>
              <a:rPr lang="en-US" dirty="0" smtClean="0"/>
              <a:t>() with base 10:</a:t>
            </a:r>
          </a:p>
          <a:p>
            <a:pPr marL="0" indent="0">
              <a:buNone/>
            </a:pPr>
            <a:endParaRPr lang="en-US" dirty="0" smtClean="0"/>
          </a:p>
          <a:p>
            <a:pPr marL="0"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0"/>
            <a:ext cx="62288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497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from </a:t>
            </a:r>
            <a:r>
              <a:rPr lang="en-US" dirty="0" err="1" smtClean="0"/>
              <a:t>str</a:t>
            </a:r>
            <a:r>
              <a:rPr lang="en-US" dirty="0" smtClean="0"/>
              <a:t> to float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string incompatible for conversion</a:t>
            </a:r>
          </a:p>
          <a:p>
            <a:pPr marL="0" indent="0">
              <a:buNone/>
            </a:pPr>
            <a:r>
              <a:rPr lang="en-US" dirty="0" smtClean="0"/>
              <a:t>Note that last example yields an error since function </a:t>
            </a:r>
            <a:r>
              <a:rPr lang="en-US" dirty="0" err="1" smtClean="0"/>
              <a:t>int</a:t>
            </a:r>
            <a:r>
              <a:rPr lang="en-US" dirty="0" smtClean="0"/>
              <a:t> cannot be used for converting a string containing decimal value to its integer equivalent. </a:t>
            </a:r>
          </a:p>
          <a:p>
            <a:pPr marL="0" indent="0">
              <a:buNone/>
            </a:pPr>
            <a:r>
              <a:rPr lang="en-US" dirty="0" smtClean="0"/>
              <a:t>We already know that the </a:t>
            </a:r>
            <a:r>
              <a:rPr lang="en-US" dirty="0" err="1" smtClean="0"/>
              <a:t>eval</a:t>
            </a:r>
            <a:r>
              <a:rPr lang="en-US" dirty="0" smtClean="0"/>
              <a:t> function converts the value of the argument to the appropriate type, for example:</a:t>
            </a:r>
          </a:p>
          <a:p>
            <a:pPr marL="0" indent="0">
              <a:buNone/>
            </a:pPr>
            <a:r>
              <a:rPr lang="en-US" dirty="0" smtClean="0"/>
              <a:t>&gt;&gt;&gt; </a:t>
            </a:r>
            <a:r>
              <a:rPr lang="en-US" dirty="0" err="1" smtClean="0"/>
              <a:t>eval</a:t>
            </a:r>
            <a:r>
              <a:rPr lang="en-US" dirty="0" smtClean="0"/>
              <a:t>('50+5') 55</a:t>
            </a:r>
          </a:p>
          <a:p>
            <a:pPr marL="0" indent="0">
              <a:buNone/>
            </a:pPr>
            <a:endParaRPr lang="en-US" dirty="0"/>
          </a:p>
        </p:txBody>
      </p:sp>
    </p:spTree>
    <p:extLst>
      <p:ext uri="{BB962C8B-B14F-4D97-AF65-F5344CB8AC3E}">
        <p14:creationId xmlns:p14="http://schemas.microsoft.com/office/powerpoint/2010/main" val="3927788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 and max Functions</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10000"/>
          </a:bodyPr>
          <a:lstStyle/>
          <a:p>
            <a:pPr marL="0" indent="0">
              <a:buNone/>
            </a:pPr>
            <a:r>
              <a:rPr lang="en-US" dirty="0" smtClean="0"/>
              <a:t> used to find maximum and minimum value respectively out of several values. These functions can also operate on string values.  </a:t>
            </a:r>
          </a:p>
          <a:p>
            <a:pPr marL="0" indent="0">
              <a:buNone/>
            </a:pPr>
            <a:r>
              <a:rPr lang="en-US" dirty="0" smtClean="0"/>
              <a:t>&gt;&gt;&gt; max(59, 80, 95.6, 95.2)				95.6</a:t>
            </a:r>
          </a:p>
          <a:p>
            <a:pPr marL="0" indent="0">
              <a:buNone/>
            </a:pPr>
            <a:endParaRPr lang="en-US" dirty="0" smtClean="0"/>
          </a:p>
          <a:p>
            <a:pPr marL="0" indent="0">
              <a:buNone/>
            </a:pPr>
            <a:r>
              <a:rPr lang="en-US" dirty="0" smtClean="0"/>
              <a:t>&gt;&gt;&gt; min(59, 80, 95.6, 95.2)				59</a:t>
            </a:r>
          </a:p>
          <a:p>
            <a:pPr marL="0" indent="0">
              <a:buNone/>
            </a:pPr>
            <a:endParaRPr lang="en-US" dirty="0" smtClean="0"/>
          </a:p>
          <a:p>
            <a:pPr marL="0" indent="0">
              <a:buNone/>
            </a:pPr>
            <a:r>
              <a:rPr lang="en-US" dirty="0" smtClean="0"/>
              <a:t>&gt;&gt;&gt; max('hello', 'how', 'are', 'you') 			'you'</a:t>
            </a:r>
          </a:p>
          <a:p>
            <a:pPr marL="0" indent="0">
              <a:buNone/>
            </a:pPr>
            <a:r>
              <a:rPr lang="en-US" dirty="0" smtClean="0"/>
              <a:t>&gt;&gt;&gt; min('hello', 'how', 'are', 'you', 'Sir') 			'Sir'</a:t>
            </a:r>
          </a:p>
          <a:p>
            <a:pPr marL="0" indent="0">
              <a:buNone/>
            </a:pPr>
            <a:r>
              <a:rPr lang="en-US" dirty="0" smtClean="0"/>
              <a:t>Note that the integer and floating point values are compatible for comparison. However, numeric values cannot be compared with string values.</a:t>
            </a:r>
            <a:endParaRPr lang="en-US" dirty="0"/>
          </a:p>
        </p:txBody>
      </p:sp>
    </p:spTree>
    <p:extLst>
      <p:ext uri="{BB962C8B-B14F-4D97-AF65-F5344CB8AC3E}">
        <p14:creationId xmlns:p14="http://schemas.microsoft.com/office/powerpoint/2010/main" val="3815386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pow</a:t>
            </a:r>
            <a:r>
              <a:rPr lang="en-US" dirty="0" smtClean="0"/>
              <a:t> Function</a:t>
            </a:r>
            <a:br>
              <a:rPr lang="en-US" dirty="0" smtClean="0"/>
            </a:br>
            <a:endParaRPr lang="en-US" dirty="0"/>
          </a:p>
        </p:txBody>
      </p:sp>
      <p:sp>
        <p:nvSpPr>
          <p:cNvPr id="3" name="Content Placeholder 2"/>
          <p:cNvSpPr>
            <a:spLocks noGrp="1"/>
          </p:cNvSpPr>
          <p:nvPr>
            <p:ph idx="1"/>
          </p:nvPr>
        </p:nvSpPr>
        <p:spPr>
          <a:xfrm>
            <a:off x="457200" y="1600200"/>
            <a:ext cx="8534400" cy="4525963"/>
          </a:xfrm>
        </p:spPr>
        <p:txBody>
          <a:bodyPr>
            <a:normAutofit/>
          </a:bodyPr>
          <a:lstStyle/>
          <a:p>
            <a:pPr marL="0" indent="0">
              <a:buNone/>
            </a:pPr>
            <a:r>
              <a:rPr lang="en-US" dirty="0" smtClean="0"/>
              <a:t>The function </a:t>
            </a:r>
            <a:r>
              <a:rPr lang="en-US" dirty="0" err="1" smtClean="0"/>
              <a:t>pow</a:t>
            </a:r>
            <a:r>
              <a:rPr lang="en-US" dirty="0" smtClean="0"/>
              <a:t>(a, b)  computes </a:t>
            </a:r>
            <a:r>
              <a:rPr lang="en-US" dirty="0" err="1" smtClean="0"/>
              <a:t>a^b</a:t>
            </a:r>
            <a:r>
              <a:rPr lang="en-US" dirty="0" smtClean="0"/>
              <a:t> . </a:t>
            </a:r>
          </a:p>
          <a:p>
            <a:pPr marL="0" indent="0">
              <a:buNone/>
            </a:pPr>
            <a:r>
              <a:rPr lang="en-US" dirty="0" smtClean="0"/>
              <a:t>Thus, </a:t>
            </a:r>
            <a:r>
              <a:rPr lang="en-US" dirty="0" err="1" smtClean="0"/>
              <a:t>pow</a:t>
            </a:r>
            <a:r>
              <a:rPr lang="en-US" dirty="0" smtClean="0"/>
              <a:t>(side, 3) gives the side raised to power 3</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3984643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Number Generation</a:t>
            </a:r>
            <a:br>
              <a:rPr lang="en-US" dirty="0" smtClean="0"/>
            </a:br>
            <a:endParaRPr lang="en-US" dirty="0"/>
          </a:p>
        </p:txBody>
      </p:sp>
      <p:sp>
        <p:nvSpPr>
          <p:cNvPr id="3" name="Content Placeholder 2"/>
          <p:cNvSpPr>
            <a:spLocks noGrp="1"/>
          </p:cNvSpPr>
          <p:nvPr>
            <p:ph idx="1"/>
          </p:nvPr>
        </p:nvSpPr>
        <p:spPr>
          <a:xfrm>
            <a:off x="457200" y="914400"/>
            <a:ext cx="8229600" cy="5943600"/>
          </a:xfrm>
        </p:spPr>
        <p:txBody>
          <a:bodyPr>
            <a:normAutofit fontScale="62500" lnSpcReduction="20000"/>
          </a:bodyPr>
          <a:lstStyle/>
          <a:p>
            <a:pPr marL="0" indent="0">
              <a:buNone/>
            </a:pPr>
            <a:r>
              <a:rPr lang="en-US" dirty="0" smtClean="0"/>
              <a:t> Python provides a function random that generates a random number in the range [0,1). </a:t>
            </a:r>
          </a:p>
          <a:p>
            <a:pPr marL="0" indent="0">
              <a:buNone/>
            </a:pPr>
            <a:r>
              <a:rPr lang="en-US" dirty="0" smtClean="0"/>
              <a:t>Python module random contains this function and needs to be imported for using it. </a:t>
            </a:r>
          </a:p>
          <a:p>
            <a:pPr marL="0" indent="0">
              <a:buNone/>
            </a:pPr>
            <a:r>
              <a:rPr lang="en-US" dirty="0" smtClean="0"/>
              <a:t>Let us assume that in a game player A will play the first turn if the random number generated falls in the range [0,0.5). Otherwise, player B will play the first turn. </a:t>
            </a:r>
          </a:p>
          <a:p>
            <a:pPr marL="0" indent="0">
              <a:buNone/>
            </a:pPr>
            <a:endParaRPr lang="en-US" dirty="0" smtClean="0"/>
          </a:p>
          <a:p>
            <a:pPr marL="0" indent="0">
              <a:buNone/>
            </a:pPr>
            <a:r>
              <a:rPr lang="en-US" dirty="0" smtClean="0"/>
              <a:t>import random</a:t>
            </a:r>
          </a:p>
          <a:p>
            <a:pPr marL="0" indent="0">
              <a:buNone/>
            </a:pPr>
            <a:r>
              <a:rPr lang="en-US" dirty="0" smtClean="0"/>
              <a:t>if </a:t>
            </a:r>
            <a:r>
              <a:rPr lang="en-US" dirty="0" err="1" smtClean="0"/>
              <a:t>random.random</a:t>
            </a:r>
            <a:r>
              <a:rPr lang="en-US" dirty="0" smtClean="0"/>
              <a:t>() &lt; 0.5:</a:t>
            </a:r>
          </a:p>
          <a:p>
            <a:pPr marL="0" indent="0">
              <a:buNone/>
            </a:pPr>
            <a:r>
              <a:rPr lang="en-US" dirty="0" smtClean="0"/>
              <a:t>	print('Player A plays the first turn.') </a:t>
            </a:r>
          </a:p>
          <a:p>
            <a:pPr marL="0" indent="0">
              <a:buNone/>
            </a:pPr>
            <a:r>
              <a:rPr lang="en-US" dirty="0" smtClean="0"/>
              <a:t>else:</a:t>
            </a:r>
          </a:p>
          <a:p>
            <a:pPr marL="0" indent="0">
              <a:buNone/>
            </a:pPr>
            <a:r>
              <a:rPr lang="en-US" dirty="0" smtClean="0"/>
              <a:t>	print('Player B plays the first turn.')</a:t>
            </a:r>
          </a:p>
          <a:p>
            <a:pPr marL="0" indent="0">
              <a:buNone/>
            </a:pPr>
            <a:endParaRPr lang="en-US" dirty="0" smtClean="0"/>
          </a:p>
          <a:p>
            <a:pPr marL="0" indent="0">
              <a:buNone/>
            </a:pPr>
            <a:r>
              <a:rPr lang="en-US" dirty="0" smtClean="0"/>
              <a:t>The random module provides another function </a:t>
            </a:r>
            <a:r>
              <a:rPr lang="en-US" dirty="0" err="1" smtClean="0"/>
              <a:t>randint</a:t>
            </a:r>
            <a:r>
              <a:rPr lang="en-US" dirty="0" smtClean="0"/>
              <a:t> that randomly chooses an integer in the specified range; </a:t>
            </a:r>
          </a:p>
          <a:p>
            <a:pPr marL="0" indent="0">
              <a:buNone/>
            </a:pPr>
            <a:r>
              <a:rPr lang="en-US" dirty="0" smtClean="0"/>
              <a:t>for example, </a:t>
            </a:r>
            <a:r>
              <a:rPr lang="en-US" dirty="0" err="1" smtClean="0"/>
              <a:t>randint</a:t>
            </a:r>
            <a:r>
              <a:rPr lang="en-US" dirty="0" smtClean="0"/>
              <a:t>(1,n) </a:t>
            </a:r>
          </a:p>
          <a:p>
            <a:pPr marL="0" indent="0">
              <a:buNone/>
            </a:pPr>
            <a:r>
              <a:rPr lang="en-US" dirty="0" smtClean="0"/>
              <a:t>will randomly generate a number in the range 1 to n (both 1 and n included).</a:t>
            </a:r>
          </a:p>
          <a:p>
            <a:pPr marL="0" indent="0">
              <a:buNone/>
            </a:pPr>
            <a:r>
              <a:rPr lang="en-US" dirty="0" smtClean="0"/>
              <a: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11893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Functions from math Module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There are various operations such as floor, ceil, log, square root, </a:t>
            </a:r>
            <a:r>
              <a:rPr lang="en-US" dirty="0" err="1" smtClean="0"/>
              <a:t>cos</a:t>
            </a:r>
            <a:r>
              <a:rPr lang="en-US" dirty="0" smtClean="0"/>
              <a:t>, and sin that may be required in different applications. </a:t>
            </a:r>
          </a:p>
          <a:p>
            <a:pPr marL="0" indent="0">
              <a:buNone/>
            </a:pPr>
            <a:r>
              <a:rPr lang="en-US" dirty="0" smtClean="0"/>
              <a:t>In order to make these functions available for use in a script, we need to import the math module. The import statement serves this purpose:</a:t>
            </a:r>
          </a:p>
          <a:p>
            <a:pPr marL="0" indent="0">
              <a:buNone/>
            </a:pPr>
            <a:endParaRPr lang="en-US" dirty="0" smtClean="0"/>
          </a:p>
          <a:p>
            <a:pPr marL="0" indent="0">
              <a:buNone/>
            </a:pPr>
            <a:r>
              <a:rPr lang="en-US" dirty="0" smtClean="0"/>
              <a:t>import math</a:t>
            </a:r>
          </a:p>
          <a:p>
            <a:pPr marL="0" indent="0">
              <a:buNone/>
            </a:pPr>
            <a:endParaRPr lang="en-US" dirty="0" smtClean="0"/>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898755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2.1	</a:t>
            </a:r>
          </a:p>
          <a:p>
            <a:pPr marL="0" indent="0">
              <a:buNone/>
            </a:pPr>
            <a:r>
              <a:rPr lang="en-US" dirty="0" smtClean="0"/>
              <a:t>Built-in functions are predefined functions that are already available in Python. Recall that we have already used the built-in functions input and print.  </a:t>
            </a:r>
          </a:p>
          <a:p>
            <a:pPr marL="0" indent="0">
              <a:buNone/>
            </a:pPr>
            <a:endParaRPr lang="en-US" dirty="0"/>
          </a:p>
        </p:txBody>
      </p:sp>
    </p:spTree>
    <p:extLst>
      <p:ext uri="{BB962C8B-B14F-4D97-AF65-F5344CB8AC3E}">
        <p14:creationId xmlns:p14="http://schemas.microsoft.com/office/powerpoint/2010/main" val="14739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8611"/>
            <a:ext cx="5105400" cy="6558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1863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47500" lnSpcReduction="20000"/>
          </a:bodyPr>
          <a:lstStyle/>
          <a:p>
            <a:pPr marL="0" indent="0">
              <a:buNone/>
            </a:pPr>
            <a:r>
              <a:rPr lang="en-US" sz="4300" dirty="0" smtClean="0"/>
              <a:t>The math module also defines a constant </a:t>
            </a:r>
            <a:r>
              <a:rPr lang="en-US" sz="4300" dirty="0" err="1" smtClean="0"/>
              <a:t>math.pi</a:t>
            </a:r>
            <a:r>
              <a:rPr lang="en-US" sz="4300" dirty="0" smtClean="0"/>
              <a:t> having value 3.141592653589793.  </a:t>
            </a:r>
          </a:p>
          <a:p>
            <a:pPr marL="0" indent="0">
              <a:buNone/>
            </a:pPr>
            <a:endParaRPr lang="en-US" sz="4300" dirty="0" smtClean="0"/>
          </a:p>
          <a:p>
            <a:pPr marL="0" indent="0">
              <a:buNone/>
            </a:pPr>
            <a:r>
              <a:rPr lang="en-US" sz="4300" dirty="0" smtClean="0"/>
              <a:t>&gt;&gt;&gt; import math</a:t>
            </a:r>
          </a:p>
          <a:p>
            <a:pPr marL="0" indent="0">
              <a:buNone/>
            </a:pPr>
            <a:r>
              <a:rPr lang="en-US" sz="4300" smtClean="0"/>
              <a:t>&gt;&gt;&gt; </a:t>
            </a:r>
            <a:r>
              <a:rPr lang="en-US" sz="4300" dirty="0" err="1" smtClean="0"/>
              <a:t>math.ceil</a:t>
            </a:r>
            <a:r>
              <a:rPr lang="en-US" sz="4300" dirty="0" smtClean="0"/>
              <a:t>(3.4) 				4</a:t>
            </a:r>
          </a:p>
          <a:p>
            <a:pPr marL="0" indent="0">
              <a:buNone/>
            </a:pPr>
            <a:r>
              <a:rPr lang="en-US" sz="4300" dirty="0" smtClean="0"/>
              <a:t>&gt;&gt;&gt; </a:t>
            </a:r>
            <a:r>
              <a:rPr lang="en-US" sz="4300" dirty="0" err="1" smtClean="0"/>
              <a:t>math.floor</a:t>
            </a:r>
            <a:r>
              <a:rPr lang="en-US" sz="4300" dirty="0" smtClean="0"/>
              <a:t>(3.7)				3</a:t>
            </a:r>
          </a:p>
          <a:p>
            <a:pPr marL="0" indent="0">
              <a:buNone/>
            </a:pPr>
            <a:r>
              <a:rPr lang="en-US" sz="4300" dirty="0" smtClean="0"/>
              <a:t>&gt;&gt;&gt; </a:t>
            </a:r>
            <a:r>
              <a:rPr lang="en-US" sz="4300" dirty="0" err="1" smtClean="0"/>
              <a:t>math.fabs</a:t>
            </a:r>
            <a:r>
              <a:rPr lang="en-US" sz="4300" dirty="0" smtClean="0"/>
              <a:t>(-3) 				3.0</a:t>
            </a:r>
          </a:p>
          <a:p>
            <a:pPr marL="0" indent="0">
              <a:buNone/>
            </a:pPr>
            <a:r>
              <a:rPr lang="en-US" sz="4300" dirty="0" smtClean="0"/>
              <a:t>&gt;&gt;&gt; </a:t>
            </a:r>
            <a:r>
              <a:rPr lang="en-US" sz="4300" dirty="0" err="1" smtClean="0"/>
              <a:t>math.exp</a:t>
            </a:r>
            <a:r>
              <a:rPr lang="en-US" sz="4300" dirty="0" smtClean="0"/>
              <a:t>(2) 					7.38905609893065</a:t>
            </a:r>
          </a:p>
          <a:p>
            <a:pPr marL="0" indent="0">
              <a:buNone/>
            </a:pPr>
            <a:r>
              <a:rPr lang="en-US" sz="4300" dirty="0" smtClean="0"/>
              <a:t>&gt;&gt;&gt; math.log(32, 2)				5.0</a:t>
            </a:r>
          </a:p>
          <a:p>
            <a:pPr marL="0" indent="0">
              <a:buNone/>
            </a:pPr>
            <a:r>
              <a:rPr lang="en-US" sz="4300" dirty="0" smtClean="0"/>
              <a:t>&gt;&gt;&gt; math.log10(100) 				2.0</a:t>
            </a:r>
          </a:p>
          <a:p>
            <a:pPr marL="0" indent="0">
              <a:buNone/>
            </a:pPr>
            <a:r>
              <a:rPr lang="en-US" sz="4300" dirty="0" smtClean="0"/>
              <a:t>&gt;&gt;&gt; </a:t>
            </a:r>
            <a:r>
              <a:rPr lang="en-US" sz="4300" dirty="0" err="1" smtClean="0"/>
              <a:t>math.pow</a:t>
            </a:r>
            <a:r>
              <a:rPr lang="en-US" sz="4300" dirty="0" smtClean="0"/>
              <a:t>(3, 3)				27.0</a:t>
            </a:r>
          </a:p>
          <a:p>
            <a:pPr marL="0" indent="0">
              <a:buNone/>
            </a:pPr>
            <a:r>
              <a:rPr lang="en-US" sz="4300" dirty="0" smtClean="0"/>
              <a:t>&gt;&gt;&gt; </a:t>
            </a:r>
            <a:r>
              <a:rPr lang="en-US" sz="4300" dirty="0" err="1" smtClean="0"/>
              <a:t>math.sqrt</a:t>
            </a:r>
            <a:r>
              <a:rPr lang="en-US" sz="4300" dirty="0" smtClean="0"/>
              <a:t>(65)				 8.06225774829855</a:t>
            </a:r>
          </a:p>
          <a:p>
            <a:pPr marL="0" indent="0">
              <a:buNone/>
            </a:pPr>
            <a:r>
              <a:rPr lang="en-US" sz="4300" dirty="0" smtClean="0"/>
              <a:t>&gt;&gt;&gt; </a:t>
            </a:r>
            <a:r>
              <a:rPr lang="en-US" sz="4300" dirty="0" err="1" smtClean="0"/>
              <a:t>math.cos</a:t>
            </a:r>
            <a:r>
              <a:rPr lang="en-US" sz="4300" dirty="0" smtClean="0"/>
              <a:t>(</a:t>
            </a:r>
            <a:r>
              <a:rPr lang="en-US" sz="4300" dirty="0" err="1" smtClean="0"/>
              <a:t>math.pi</a:t>
            </a:r>
            <a:r>
              <a:rPr lang="en-US" sz="4300" dirty="0" smtClean="0"/>
              <a:t>)				-1.0</a:t>
            </a:r>
          </a:p>
          <a:p>
            <a:pPr marL="0" indent="0">
              <a:buNone/>
            </a:pPr>
            <a:r>
              <a:rPr lang="en-US" sz="4300" dirty="0" smtClean="0"/>
              <a:t>&gt;&gt;&gt; </a:t>
            </a:r>
            <a:r>
              <a:rPr lang="en-US" sz="4300" dirty="0" err="1" smtClean="0"/>
              <a:t>math.sin</a:t>
            </a:r>
            <a:r>
              <a:rPr lang="en-US" sz="4300" dirty="0" smtClean="0"/>
              <a:t>(</a:t>
            </a:r>
            <a:r>
              <a:rPr lang="en-US" sz="4300" dirty="0" err="1" smtClean="0"/>
              <a:t>math.pi</a:t>
            </a:r>
            <a:r>
              <a:rPr lang="en-US" sz="4300" dirty="0" smtClean="0"/>
              <a:t>/2) 				1.0</a:t>
            </a:r>
          </a:p>
          <a:p>
            <a:pPr marL="0" indent="0">
              <a:buNone/>
            </a:pPr>
            <a:r>
              <a:rPr lang="en-US" sz="4300" dirty="0" smtClean="0"/>
              <a:t>&gt;&gt;&gt; </a:t>
            </a:r>
            <a:r>
              <a:rPr lang="en-US" sz="4300" dirty="0" err="1" smtClean="0"/>
              <a:t>math.tan</a:t>
            </a:r>
            <a:r>
              <a:rPr lang="en-US" sz="4300" dirty="0" smtClean="0"/>
              <a:t>(</a:t>
            </a:r>
            <a:r>
              <a:rPr lang="en-US" sz="4300" dirty="0" err="1" smtClean="0"/>
              <a:t>math.pi</a:t>
            </a:r>
            <a:r>
              <a:rPr lang="en-US" sz="4300" dirty="0" smtClean="0"/>
              <a:t>/4)				0.9999999999999999</a:t>
            </a:r>
          </a:p>
          <a:p>
            <a:pPr marL="0" indent="0">
              <a:buNone/>
            </a:pPr>
            <a:r>
              <a:rPr lang="en-US" sz="4300" dirty="0" smtClean="0"/>
              <a:t>&gt;&gt;&gt; </a:t>
            </a:r>
            <a:r>
              <a:rPr lang="en-US" sz="4300" dirty="0" err="1" smtClean="0"/>
              <a:t>math.acos</a:t>
            </a:r>
            <a:r>
              <a:rPr lang="en-US" sz="4300" dirty="0" smtClean="0"/>
              <a:t>(1) 				0.0</a:t>
            </a:r>
          </a:p>
          <a:p>
            <a:pPr marL="0" indent="0">
              <a:buNone/>
            </a:pPr>
            <a:r>
              <a:rPr lang="en-US" sz="4300" dirty="0" smtClean="0"/>
              <a:t>&gt;&gt;&gt; </a:t>
            </a:r>
            <a:r>
              <a:rPr lang="en-US" sz="4300" dirty="0" err="1" smtClean="0"/>
              <a:t>math.asin</a:t>
            </a:r>
            <a:r>
              <a:rPr lang="en-US" sz="4300" dirty="0" smtClean="0"/>
              <a:t>(1)					 1.5707963267948966</a:t>
            </a:r>
          </a:p>
          <a:p>
            <a:pPr marL="0" indent="0">
              <a:buNone/>
            </a:pPr>
            <a:r>
              <a:rPr lang="en-US" sz="4300" dirty="0" smtClean="0"/>
              <a:t>&gt;&gt;&gt; </a:t>
            </a:r>
            <a:r>
              <a:rPr lang="en-US" sz="4300" dirty="0" err="1" smtClean="0"/>
              <a:t>math.atan</a:t>
            </a:r>
            <a:r>
              <a:rPr lang="en-US" sz="4300" dirty="0" smtClean="0"/>
              <a:t>(1)					0.7853981633974483</a:t>
            </a:r>
          </a:p>
          <a:p>
            <a:pPr marL="0" indent="0">
              <a:buNone/>
            </a:pPr>
            <a:r>
              <a:rPr lang="en-US" sz="4300" dirty="0" smtClean="0"/>
              <a:t>&gt;&gt;&gt; </a:t>
            </a:r>
            <a:r>
              <a:rPr lang="en-US" sz="4300" dirty="0" err="1" smtClean="0"/>
              <a:t>math.degrees</a:t>
            </a:r>
            <a:r>
              <a:rPr lang="en-US" sz="4300" dirty="0" smtClean="0"/>
              <a:t>(</a:t>
            </a:r>
            <a:r>
              <a:rPr lang="en-US" sz="4300" dirty="0" err="1" smtClean="0"/>
              <a:t>math.pi</a:t>
            </a:r>
            <a:r>
              <a:rPr lang="en-US" sz="4300" dirty="0" smtClean="0"/>
              <a:t>) 			180.0</a:t>
            </a:r>
          </a:p>
          <a:p>
            <a:pPr marL="0" indent="0">
              <a:buNone/>
            </a:pPr>
            <a:r>
              <a:rPr lang="en-US" sz="4300" dirty="0" smtClean="0"/>
              <a:t>&gt;&gt;&gt; </a:t>
            </a:r>
            <a:r>
              <a:rPr lang="en-US" sz="4300" dirty="0" err="1" smtClean="0"/>
              <a:t>math.radians</a:t>
            </a:r>
            <a:r>
              <a:rPr lang="en-US" sz="4300" dirty="0" smtClean="0"/>
              <a:t>(180) 				3.141592653589793</a:t>
            </a:r>
          </a:p>
          <a:p>
            <a:pPr marL="0" indent="0">
              <a:buNone/>
            </a:pPr>
            <a:endParaRPr lang="en-US" dirty="0"/>
          </a:p>
        </p:txBody>
      </p:sp>
    </p:spTree>
    <p:extLst>
      <p:ext uri="{BB962C8B-B14F-4D97-AF65-F5344CB8AC3E}">
        <p14:creationId xmlns:p14="http://schemas.microsoft.com/office/powerpoint/2010/main" val="3428291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Complete List of Built-in Functions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If </a:t>
            </a:r>
            <a:r>
              <a:rPr lang="en-US" dirty="0"/>
              <a:t>we want to see the complete list of built-in functions, we can use the built-in function </a:t>
            </a:r>
            <a:r>
              <a:rPr lang="en-US" dirty="0" err="1"/>
              <a:t>dir</a:t>
            </a:r>
            <a:r>
              <a:rPr lang="en-US" dirty="0"/>
              <a:t> as </a:t>
            </a:r>
            <a:r>
              <a:rPr lang="en-US" dirty="0" err="1"/>
              <a:t>dir</a:t>
            </a:r>
            <a:r>
              <a:rPr lang="en-US" dirty="0"/>
              <a:t>(  </a:t>
            </a:r>
            <a:r>
              <a:rPr lang="en-US" dirty="0" err="1"/>
              <a:t>builtins</a:t>
            </a:r>
            <a:r>
              <a:rPr lang="en-US" dirty="0"/>
              <a:t>  ). To know the purpose of a function and how it is used, we may make use of the function help, for example, to display help on </a:t>
            </a:r>
            <a:r>
              <a:rPr lang="en-US" dirty="0" err="1"/>
              <a:t>cos</a:t>
            </a:r>
            <a:r>
              <a:rPr lang="en-US" dirty="0"/>
              <a:t> function in the math module, we </a:t>
            </a:r>
            <a:r>
              <a:rPr lang="en-US" dirty="0" smtClean="0"/>
              <a:t>may use </a:t>
            </a:r>
            <a:endParaRPr lang="en-US" dirty="0"/>
          </a:p>
          <a:p>
            <a:pPr marL="0" indent="0">
              <a:buNone/>
            </a:pPr>
            <a:r>
              <a:rPr lang="en-US" dirty="0"/>
              <a:t>&gt;&gt;&gt; import math</a:t>
            </a:r>
          </a:p>
          <a:p>
            <a:pPr marL="0" indent="0">
              <a:buNone/>
            </a:pPr>
            <a:r>
              <a:rPr lang="en-US" dirty="0" smtClean="0"/>
              <a:t>&gt;&gt;&gt; </a:t>
            </a:r>
            <a:r>
              <a:rPr lang="en-US" dirty="0"/>
              <a:t>help(</a:t>
            </a:r>
            <a:r>
              <a:rPr lang="en-US" dirty="0" err="1"/>
              <a:t>math.cos</a:t>
            </a:r>
            <a:r>
              <a:rPr lang="en-US" dirty="0"/>
              <a:t>)</a:t>
            </a:r>
          </a:p>
          <a:p>
            <a:pPr marL="0" indent="0">
              <a:buNone/>
            </a:pPr>
            <a:endParaRPr lang="en-US" dirty="0"/>
          </a:p>
          <a:p>
            <a:pPr marL="0" indent="0">
              <a:buNone/>
            </a:pPr>
            <a:r>
              <a:rPr lang="en-US" dirty="0"/>
              <a:t>Help on built-in function </a:t>
            </a:r>
            <a:r>
              <a:rPr lang="en-US" dirty="0" err="1"/>
              <a:t>cos</a:t>
            </a:r>
            <a:r>
              <a:rPr lang="en-US" dirty="0"/>
              <a:t> in module math: </a:t>
            </a:r>
            <a:r>
              <a:rPr lang="en-US" dirty="0" err="1"/>
              <a:t>cos</a:t>
            </a:r>
            <a:r>
              <a:rPr lang="en-US" dirty="0"/>
              <a:t>(...)</a:t>
            </a:r>
          </a:p>
          <a:p>
            <a:pPr marL="0" indent="0">
              <a:buNone/>
            </a:pPr>
            <a:r>
              <a:rPr lang="en-US" dirty="0" err="1"/>
              <a:t>cos</a:t>
            </a:r>
            <a:r>
              <a:rPr lang="en-US" dirty="0"/>
              <a:t>(x)</a:t>
            </a:r>
          </a:p>
          <a:p>
            <a:pPr marL="0" indent="0">
              <a:buNone/>
            </a:pPr>
            <a:r>
              <a:rPr lang="en-US" dirty="0" smtClean="0"/>
              <a:t>Return </a:t>
            </a:r>
            <a:r>
              <a:rPr lang="en-US" dirty="0"/>
              <a:t>the cosine of x (measured in radians).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95233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20478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919" y="2286000"/>
            <a:ext cx="7710052" cy="3657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99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72200"/>
          </a:xfrm>
        </p:spPr>
        <p:txBody>
          <a:bodyPr>
            <a:noAutofit/>
          </a:bodyPr>
          <a:lstStyle/>
          <a:p>
            <a:pPr marL="0" indent="0">
              <a:buNone/>
            </a:pPr>
            <a:r>
              <a:rPr lang="en-US" sz="1600" dirty="0" smtClean="0"/>
              <a:t> </a:t>
            </a:r>
            <a:r>
              <a:rPr lang="en-US" sz="2000" dirty="0" smtClean="0"/>
              <a:t>In </a:t>
            </a:r>
            <a:r>
              <a:rPr lang="en-US" sz="2000" dirty="0"/>
              <a:t>this program, line number 2 begins with # (hash). This line is a </a:t>
            </a:r>
            <a:r>
              <a:rPr lang="en-US" sz="2000" dirty="0" smtClean="0"/>
              <a:t>comment </a:t>
            </a:r>
            <a:endParaRPr lang="en-US" sz="2000" dirty="0"/>
          </a:p>
          <a:p>
            <a:pPr marL="0" indent="0">
              <a:buNone/>
            </a:pPr>
            <a:r>
              <a:rPr lang="en-US" sz="2000" dirty="0" smtClean="0"/>
              <a:t>comments </a:t>
            </a:r>
            <a:r>
              <a:rPr lang="en-US" sz="2000" dirty="0"/>
              <a:t>enhance readability of the code</a:t>
            </a:r>
          </a:p>
          <a:p>
            <a:pPr marL="0" indent="0">
              <a:buNone/>
            </a:pPr>
            <a:r>
              <a:rPr lang="en-US" sz="2000" dirty="0" smtClean="0"/>
              <a:t># </a:t>
            </a:r>
            <a:r>
              <a:rPr lang="en-US" sz="2000" dirty="0"/>
              <a:t>side of an equilateral triangle</a:t>
            </a:r>
          </a:p>
          <a:p>
            <a:pPr marL="0" indent="0">
              <a:buNone/>
            </a:pPr>
            <a:r>
              <a:rPr lang="en-US" sz="2000" dirty="0" smtClean="0"/>
              <a:t>single </a:t>
            </a:r>
            <a:r>
              <a:rPr lang="en-US" sz="2000" dirty="0"/>
              <a:t>line comments start with # is a comment in the statement,</a:t>
            </a:r>
          </a:p>
          <a:p>
            <a:pPr marL="0" indent="0">
              <a:buNone/>
            </a:pPr>
            <a:r>
              <a:rPr lang="en-US" sz="2000" dirty="0"/>
              <a:t>side = 6 # side of an equilateral triangle</a:t>
            </a:r>
          </a:p>
          <a:p>
            <a:pPr marL="0" indent="0">
              <a:buNone/>
            </a:pPr>
            <a:r>
              <a:rPr lang="en-US" sz="2000" dirty="0" smtClean="0"/>
              <a:t> </a:t>
            </a:r>
            <a:r>
              <a:rPr lang="en-US" sz="2000" dirty="0" err="1" smtClean="0"/>
              <a:t>docstring</a:t>
            </a:r>
            <a:r>
              <a:rPr lang="en-US" sz="2000" dirty="0" smtClean="0"/>
              <a:t> </a:t>
            </a:r>
            <a:r>
              <a:rPr lang="en-US" sz="2000" dirty="0"/>
              <a:t>(documentation string</a:t>
            </a:r>
            <a:r>
              <a:rPr lang="en-US" sz="2000" dirty="0" smtClean="0"/>
              <a:t>) may be used for several lines of comment  </a:t>
            </a:r>
          </a:p>
          <a:p>
            <a:pPr marL="0" indent="0">
              <a:buNone/>
            </a:pPr>
            <a:r>
              <a:rPr lang="en-US" sz="2000" dirty="0" smtClean="0"/>
              <a:t> line </a:t>
            </a:r>
            <a:r>
              <a:rPr lang="en-US" sz="2000" dirty="0"/>
              <a:t>1 </a:t>
            </a:r>
            <a:r>
              <a:rPr lang="en-US" sz="2000" dirty="0" smtClean="0"/>
              <a:t> function definition --- </a:t>
            </a:r>
            <a:r>
              <a:rPr lang="en-US" sz="2000" dirty="0"/>
              <a:t>keyword </a:t>
            </a:r>
            <a:r>
              <a:rPr lang="en-US" sz="2000" dirty="0" err="1"/>
              <a:t>def</a:t>
            </a:r>
            <a:r>
              <a:rPr lang="en-US" sz="2000" dirty="0"/>
              <a:t>, followed by the name of the function main, empty parenthesis, and a colon. </a:t>
            </a:r>
            <a:r>
              <a:rPr lang="en-US" sz="2000" dirty="0" smtClean="0"/>
              <a:t> </a:t>
            </a:r>
          </a:p>
          <a:p>
            <a:pPr marL="0" indent="0">
              <a:buNone/>
            </a:pPr>
            <a:r>
              <a:rPr lang="en-US" sz="2000" dirty="0" smtClean="0"/>
              <a:t>statements </a:t>
            </a:r>
            <a:r>
              <a:rPr lang="en-US" sz="2000" dirty="0"/>
              <a:t>(lines 2–16) that form the body of the function main do not begin in column number 1, </a:t>
            </a:r>
            <a:r>
              <a:rPr lang="en-US" sz="2000" dirty="0" smtClean="0"/>
              <a:t> </a:t>
            </a:r>
            <a:r>
              <a:rPr lang="en-US" sz="2000" dirty="0"/>
              <a:t>but begin with four spaces. This is called indentation. </a:t>
            </a:r>
            <a:endParaRPr lang="en-US" sz="2000" dirty="0" smtClean="0"/>
          </a:p>
          <a:p>
            <a:pPr marL="0" indent="0">
              <a:buNone/>
            </a:pPr>
            <a:r>
              <a:rPr lang="en-US" sz="2000" dirty="0" smtClean="0"/>
              <a:t>We </a:t>
            </a:r>
            <a:r>
              <a:rPr lang="en-US" sz="2000" dirty="0"/>
              <a:t>have used four spaces for indentation as per advice in Google’s coding </a:t>
            </a:r>
            <a:r>
              <a:rPr lang="en-US" sz="2000" dirty="0" smtClean="0"/>
              <a:t>guidelines</a:t>
            </a:r>
            <a:r>
              <a:rPr lang="en-US" sz="2000" dirty="0" smtClean="0"/>
              <a:t>. However</a:t>
            </a:r>
            <a:r>
              <a:rPr lang="en-US" sz="2000" dirty="0"/>
              <a:t>, one may choose a different number of </a:t>
            </a:r>
            <a:r>
              <a:rPr lang="en-US" sz="2000" dirty="0" smtClean="0"/>
              <a:t>spaces </a:t>
            </a:r>
          </a:p>
          <a:p>
            <a:pPr marL="0" indent="0">
              <a:buNone/>
            </a:pPr>
            <a:endParaRPr lang="en-US" sz="2000" dirty="0" smtClean="0"/>
          </a:p>
          <a:p>
            <a:pPr marL="0" indent="0">
              <a:buNone/>
            </a:pPr>
            <a:r>
              <a:rPr lang="en-US" sz="2000" dirty="0" smtClean="0"/>
              <a:t>Python </a:t>
            </a:r>
            <a:r>
              <a:rPr lang="en-US" sz="2000" dirty="0"/>
              <a:t>insists on strict indentation rules</a:t>
            </a:r>
          </a:p>
          <a:p>
            <a:pPr marL="0" indent="0">
              <a:buNone/>
            </a:pPr>
            <a:endParaRPr lang="en-US" sz="2000" dirty="0"/>
          </a:p>
          <a:p>
            <a:pPr marL="0" indent="0">
              <a:buNone/>
            </a:pP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3476003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marL="0" indent="0">
              <a:buNone/>
            </a:pPr>
            <a:r>
              <a:rPr lang="en-US" dirty="0" err="1"/>
              <a:t>def</a:t>
            </a:r>
            <a:r>
              <a:rPr lang="en-US" dirty="0"/>
              <a:t> </a:t>
            </a:r>
            <a:r>
              <a:rPr lang="en-US" dirty="0" err="1"/>
              <a:t>function_name</a:t>
            </a:r>
            <a:r>
              <a:rPr lang="en-US" dirty="0"/>
              <a:t> (</a:t>
            </a:r>
            <a:r>
              <a:rPr lang="en-US" dirty="0" err="1"/>
              <a:t>comma_separated_list_of_parameters</a:t>
            </a:r>
            <a:r>
              <a:rPr lang="en-US" dirty="0"/>
              <a:t>):</a:t>
            </a:r>
          </a:p>
          <a:p>
            <a:pPr marL="0" indent="0">
              <a:buNone/>
            </a:pPr>
            <a:endParaRPr lang="en-US" dirty="0" smtClean="0"/>
          </a:p>
          <a:p>
            <a:pPr marL="0" indent="0">
              <a:buNone/>
            </a:pPr>
            <a:r>
              <a:rPr lang="en-US" dirty="0" smtClean="0"/>
              <a:t> a </a:t>
            </a:r>
            <a:r>
              <a:rPr lang="en-US" dirty="0" err="1"/>
              <a:t>function_name</a:t>
            </a:r>
            <a:r>
              <a:rPr lang="en-US" dirty="0"/>
              <a:t> should not be a Python keyword. </a:t>
            </a:r>
            <a:endParaRPr lang="en-US" dirty="0" smtClean="0"/>
          </a:p>
          <a:p>
            <a:pPr marL="0" indent="0">
              <a:buNone/>
            </a:pPr>
            <a:r>
              <a:rPr lang="en-US" dirty="0" smtClean="0"/>
              <a:t> </a:t>
            </a:r>
          </a:p>
          <a:p>
            <a:pPr marL="0" indent="0">
              <a:buNone/>
            </a:pPr>
            <a:r>
              <a:rPr lang="en-US" dirty="0" smtClean="0"/>
              <a:t>The </a:t>
            </a:r>
            <a:r>
              <a:rPr lang="en-US" dirty="0"/>
              <a:t>statements inside the function have to be indented from the left margin </a:t>
            </a:r>
            <a:r>
              <a:rPr lang="en-US" dirty="0" smtClean="0"/>
              <a:t> </a:t>
            </a:r>
          </a:p>
          <a:p>
            <a:pPr marL="0" indent="0">
              <a:buNone/>
            </a:pPr>
            <a:r>
              <a:rPr lang="en-US" dirty="0" smtClean="0"/>
              <a:t>It </a:t>
            </a:r>
            <a:r>
              <a:rPr lang="en-US" dirty="0"/>
              <a:t>is important to emphasize that apart from the fact that indented code looks elegant, it is also a requirement of Python that the code following a colon must be indented.</a:t>
            </a:r>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635428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1"/>
            <a:ext cx="8229600" cy="3962400"/>
          </a:xfrm>
        </p:spPr>
        <p:txBody>
          <a:bodyPr>
            <a:normAutofit fontScale="70000" lnSpcReduction="20000"/>
          </a:bodyPr>
          <a:lstStyle/>
          <a:p>
            <a:pPr marL="0" indent="0">
              <a:buNone/>
            </a:pPr>
            <a:r>
              <a:rPr lang="en-US" dirty="0"/>
              <a:t>Having developed the function main in the script picture, </a:t>
            </a:r>
            <a:r>
              <a:rPr lang="en-US" dirty="0" smtClean="0"/>
              <a:t>we can execute it by  invoking </a:t>
            </a:r>
            <a:r>
              <a:rPr lang="en-US" dirty="0"/>
              <a:t>the </a:t>
            </a:r>
            <a:r>
              <a:rPr lang="en-US" dirty="0" smtClean="0"/>
              <a:t>function </a:t>
            </a:r>
            <a:r>
              <a:rPr lang="en-US" dirty="0"/>
              <a:t>main</a:t>
            </a:r>
            <a:r>
              <a:rPr lang="en-US" dirty="0" smtClean="0"/>
              <a:t>.</a:t>
            </a:r>
          </a:p>
          <a:p>
            <a:pPr marL="0" indent="0">
              <a:buNone/>
            </a:pPr>
            <a:r>
              <a:rPr lang="en-US" dirty="0"/>
              <a:t>&gt;&gt;&gt; main()</a:t>
            </a:r>
          </a:p>
          <a:p>
            <a:pPr marL="0" indent="0">
              <a:buNone/>
            </a:pPr>
            <a:r>
              <a:rPr lang="en-US" dirty="0" smtClean="0"/>
              <a:t>We </a:t>
            </a:r>
            <a:r>
              <a:rPr lang="en-US" dirty="0"/>
              <a:t>can eliminate the need to call function main explicitly from the shell, by including in the script picture, the following call to function main:</a:t>
            </a:r>
          </a:p>
          <a:p>
            <a:pPr marL="0" indent="0">
              <a:buNone/>
            </a:pPr>
            <a:r>
              <a:rPr lang="en-US" dirty="0" smtClean="0"/>
              <a:t>if </a:t>
            </a:r>
            <a:r>
              <a:rPr lang="en-US" dirty="0"/>
              <a:t>name ==' main ':</a:t>
            </a:r>
          </a:p>
          <a:p>
            <a:pPr marL="0" indent="0">
              <a:buNone/>
            </a:pPr>
            <a:r>
              <a:rPr lang="en-US" dirty="0" smtClean="0"/>
              <a:t>main()</a:t>
            </a:r>
          </a:p>
          <a:p>
            <a:pPr marL="0" indent="0">
              <a:buNone/>
            </a:pPr>
            <a:endParaRPr lang="en-US" dirty="0"/>
          </a:p>
          <a:p>
            <a:pPr marL="0" indent="0">
              <a:buNone/>
            </a:pPr>
            <a:endParaRPr lang="en-US" dirty="0" smtClean="0"/>
          </a:p>
          <a:p>
            <a:pPr marL="0" indent="0">
              <a:buNone/>
            </a:pPr>
            <a:r>
              <a:rPr lang="en-US" b="1" dirty="0" smtClean="0"/>
              <a:t>Invoking </a:t>
            </a:r>
            <a:r>
              <a:rPr lang="en-US" b="1" dirty="0"/>
              <a:t>the function main in the </a:t>
            </a:r>
            <a:r>
              <a:rPr lang="en-US" b="1" dirty="0" smtClean="0"/>
              <a:t>script.</a:t>
            </a:r>
          </a:p>
          <a:p>
            <a:pPr marL="0" indent="0">
              <a:buNone/>
            </a:pPr>
            <a:r>
              <a:rPr lang="en-US" dirty="0" smtClean="0"/>
              <a:t> </a:t>
            </a:r>
            <a:endParaRPr lang="en-US" dirty="0"/>
          </a:p>
          <a:p>
            <a:pPr marL="0" indent="0">
              <a:buNone/>
            </a:pPr>
            <a:endParaRPr lang="en-US" dirty="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1" y="4114800"/>
            <a:ext cx="7645564"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323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4217"/>
            <a:ext cx="8229600" cy="725338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570"/>
            <a:ext cx="8248244"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143125"/>
            <a:ext cx="6309222"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279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We can make the above program more elegant by first developing independent functions to print  a square and a triangle and then making use of these functions in the main function to print a picture that comprises a triangle and a square separated by a blank line. </a:t>
            </a:r>
          </a:p>
        </p:txBody>
      </p:sp>
    </p:spTree>
    <p:extLst>
      <p:ext uri="{BB962C8B-B14F-4D97-AF65-F5344CB8AC3E}">
        <p14:creationId xmlns:p14="http://schemas.microsoft.com/office/powerpoint/2010/main" val="4274859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2400" y="0"/>
            <a:ext cx="8229600" cy="6688540"/>
          </a:xfrm>
        </p:spPr>
        <p:txBody>
          <a:bodyPr/>
          <a:lstStyle/>
          <a:p>
            <a:pPr marL="0" indent="0">
              <a:buNone/>
            </a:pPr>
            <a:r>
              <a:rPr lang="en-US" dirty="0" smtClean="0"/>
              <a:t>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525378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78991" y="31845"/>
            <a:ext cx="4343400" cy="7571303"/>
          </a:xfrm>
          <a:prstGeom prst="rect">
            <a:avLst/>
          </a:prstGeom>
        </p:spPr>
        <p:txBody>
          <a:bodyPr wrap="square">
            <a:spAutoFit/>
          </a:bodyPr>
          <a:lstStyle/>
          <a:p>
            <a:r>
              <a:rPr lang="en-US" dirty="0" smtClean="0"/>
              <a:t> </a:t>
            </a:r>
            <a:r>
              <a:rPr lang="en-US" dirty="0" err="1" smtClean="0"/>
              <a:t>definitionof</a:t>
            </a:r>
            <a:r>
              <a:rPr lang="en-US" dirty="0" smtClean="0"/>
              <a:t> </a:t>
            </a:r>
            <a:r>
              <a:rPr lang="en-US" dirty="0"/>
              <a:t>functions triangle, </a:t>
            </a:r>
            <a:r>
              <a:rPr lang="en-US" dirty="0" smtClean="0"/>
              <a:t>square  </a:t>
            </a:r>
            <a:r>
              <a:rPr lang="en-US" dirty="0"/>
              <a:t>and main </a:t>
            </a:r>
            <a:r>
              <a:rPr lang="en-US" dirty="0" smtClean="0"/>
              <a:t> </a:t>
            </a:r>
          </a:p>
          <a:p>
            <a:r>
              <a:rPr lang="en-US" dirty="0" smtClean="0"/>
              <a:t> the </a:t>
            </a:r>
            <a:r>
              <a:rPr lang="en-US" dirty="0"/>
              <a:t>execution of the if statement (line 22), the control is transferred to the function main (line 15). </a:t>
            </a:r>
            <a:endParaRPr lang="en-US" dirty="0" smtClean="0"/>
          </a:p>
          <a:p>
            <a:r>
              <a:rPr lang="en-US" dirty="0" smtClean="0"/>
              <a:t>Line </a:t>
            </a:r>
            <a:r>
              <a:rPr lang="en-US" dirty="0"/>
              <a:t>16 being a comment, is ignored </a:t>
            </a:r>
            <a:r>
              <a:rPr lang="en-US" dirty="0" smtClean="0"/>
              <a:t> </a:t>
            </a:r>
          </a:p>
          <a:p>
            <a:r>
              <a:rPr lang="en-US" dirty="0" smtClean="0"/>
              <a:t> </a:t>
            </a:r>
            <a:r>
              <a:rPr lang="en-US" dirty="0"/>
              <a:t>In line 17, the function triangle is </a:t>
            </a:r>
            <a:r>
              <a:rPr lang="en-US" dirty="0" smtClean="0"/>
              <a:t>called </a:t>
            </a:r>
          </a:p>
          <a:p>
            <a:r>
              <a:rPr lang="en-US" dirty="0" smtClean="0"/>
              <a:t>As </a:t>
            </a:r>
            <a:r>
              <a:rPr lang="en-US" dirty="0"/>
              <a:t>the main function calls the function triangle, it is said to be the caller function, and the function triangle that is called is said to be the </a:t>
            </a:r>
            <a:r>
              <a:rPr lang="en-US" dirty="0" err="1"/>
              <a:t>callee</a:t>
            </a:r>
            <a:r>
              <a:rPr lang="en-US" dirty="0"/>
              <a:t> function or called function.</a:t>
            </a:r>
          </a:p>
          <a:p>
            <a:r>
              <a:rPr lang="en-US" dirty="0" smtClean="0"/>
              <a:t>function </a:t>
            </a:r>
            <a:r>
              <a:rPr lang="en-US" dirty="0"/>
              <a:t>main serves as a caller function for the called </a:t>
            </a:r>
            <a:r>
              <a:rPr lang="en-US" dirty="0" smtClean="0"/>
              <a:t>functions triangle </a:t>
            </a:r>
            <a:r>
              <a:rPr lang="en-US" dirty="0"/>
              <a:t>and square</a:t>
            </a:r>
          </a:p>
          <a:p>
            <a:r>
              <a:rPr lang="en-US" dirty="0"/>
              <a:t>On completing execution of the function triangle, the control is transferred to the statement immediately following the one that called the function triangle, i.e. at line 18 that prints a blank line. </a:t>
            </a:r>
          </a:p>
          <a:p>
            <a:r>
              <a:rPr lang="en-US" dirty="0"/>
              <a:t>In line 20, we call the function square. On execution of the body of function square, the control returns to main function (line 21). call to print function at line 24 in the global frame, which now executes, and the program comes to an end.</a:t>
            </a:r>
          </a:p>
          <a:p>
            <a:endParaRPr lang="en-US" dirty="0"/>
          </a:p>
          <a:p>
            <a:endParaRPr lang="en-US" dirty="0"/>
          </a:p>
          <a:p>
            <a:endParaRPr lang="en-US" dirty="0"/>
          </a:p>
        </p:txBody>
      </p:sp>
      <p:sp>
        <p:nvSpPr>
          <p:cNvPr id="5" name="Rectangle 4"/>
          <p:cNvSpPr/>
          <p:nvPr/>
        </p:nvSpPr>
        <p:spPr>
          <a:xfrm>
            <a:off x="4815385" y="5257800"/>
            <a:ext cx="4572000" cy="369332"/>
          </a:xfrm>
          <a:prstGeom prst="rect">
            <a:avLst/>
          </a:prstGeom>
        </p:spPr>
        <p:txBody>
          <a:bodyPr>
            <a:spAutoFit/>
          </a:bodyPr>
          <a:lstStyle/>
          <a:p>
            <a:r>
              <a:rPr lang="en-US" dirty="0" smtClean="0"/>
              <a:t> </a:t>
            </a:r>
            <a:endParaRPr lang="en-US" dirty="0"/>
          </a:p>
        </p:txBody>
      </p:sp>
      <p:sp>
        <p:nvSpPr>
          <p:cNvPr id="6" name="Rectangle 5"/>
          <p:cNvSpPr/>
          <p:nvPr/>
        </p:nvSpPr>
        <p:spPr>
          <a:xfrm>
            <a:off x="0" y="4661175"/>
            <a:ext cx="4474490" cy="646331"/>
          </a:xfrm>
          <a:prstGeom prst="rect">
            <a:avLst/>
          </a:prstGeom>
        </p:spPr>
        <p:txBody>
          <a:bodyPr wrap="square">
            <a:spAutoFit/>
          </a:bodyPr>
          <a:lstStyle/>
          <a:p>
            <a:r>
              <a:rPr lang="en-US" dirty="0" smtClean="0"/>
              <a:t>  </a:t>
            </a:r>
            <a:endParaRPr lang="en-US" dirty="0"/>
          </a:p>
          <a:p>
            <a:endParaRPr lang="en-US" dirty="0"/>
          </a:p>
        </p:txBody>
      </p:sp>
    </p:spTree>
    <p:extLst>
      <p:ext uri="{BB962C8B-B14F-4D97-AF65-F5344CB8AC3E}">
        <p14:creationId xmlns:p14="http://schemas.microsoft.com/office/powerpoint/2010/main" val="3423770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Function</a:t>
            </a:r>
            <a:br>
              <a:rPr lang="en-US" dirty="0" smtClean="0"/>
            </a:br>
            <a:endParaRPr lang="en-US" dirty="0"/>
          </a:p>
        </p:txBody>
      </p:sp>
      <p:sp>
        <p:nvSpPr>
          <p:cNvPr id="3" name="Content Placeholder 2"/>
          <p:cNvSpPr>
            <a:spLocks noGrp="1"/>
          </p:cNvSpPr>
          <p:nvPr>
            <p:ph idx="1"/>
          </p:nvPr>
        </p:nvSpPr>
        <p:spPr>
          <a:xfrm>
            <a:off x="457200" y="914400"/>
            <a:ext cx="8229600" cy="5867400"/>
          </a:xfrm>
        </p:spPr>
        <p:txBody>
          <a:bodyPr>
            <a:normAutofit fontScale="77500" lnSpcReduction="20000"/>
          </a:bodyPr>
          <a:lstStyle/>
          <a:p>
            <a:pPr marL="0" indent="0">
              <a:buNone/>
            </a:pPr>
            <a:r>
              <a:rPr lang="en-US" dirty="0" smtClean="0"/>
              <a:t>The function input enables us to accept an input string from the user without evaluating its value. The function input continues to read input text from the user until it encounters a newline </a:t>
            </a:r>
          </a:p>
          <a:p>
            <a:pPr marL="0" indent="0">
              <a:buNone/>
            </a:pPr>
            <a:r>
              <a:rPr lang="en-US" dirty="0" smtClean="0"/>
              <a:t>invoking input function to take user input</a:t>
            </a:r>
          </a:p>
          <a:p>
            <a:pPr marL="0" indent="0">
              <a:buNone/>
            </a:pPr>
            <a:r>
              <a:rPr lang="en-US" dirty="0" smtClean="0"/>
              <a:t>&gt;&gt;&gt; name = input('Enter a name: ') 		Enter a name: </a:t>
            </a:r>
            <a:r>
              <a:rPr lang="en-US" dirty="0" err="1" smtClean="0"/>
              <a:t>Alok</a:t>
            </a:r>
            <a:endParaRPr lang="en-US" dirty="0" smtClean="0"/>
          </a:p>
          <a:p>
            <a:pPr marL="0" indent="0">
              <a:buNone/>
            </a:pPr>
            <a:r>
              <a:rPr lang="en-US" dirty="0" smtClean="0"/>
              <a:t>&gt;&gt;&gt; name '</a:t>
            </a:r>
            <a:r>
              <a:rPr lang="en-US" dirty="0" err="1" smtClean="0"/>
              <a:t>Alok</a:t>
            </a:r>
            <a:r>
              <a:rPr lang="en-US" dirty="0" smtClean="0"/>
              <a:t>‘</a:t>
            </a:r>
          </a:p>
          <a:p>
            <a:pPr marL="0" indent="0">
              <a:buNone/>
            </a:pPr>
            <a:endParaRPr lang="en-US" dirty="0" smtClean="0"/>
          </a:p>
          <a:p>
            <a:pPr marL="0" indent="0">
              <a:buNone/>
            </a:pPr>
            <a:r>
              <a:rPr lang="en-US" dirty="0" smtClean="0"/>
              <a:t>The variable name now refers to the string value '</a:t>
            </a:r>
            <a:r>
              <a:rPr lang="en-US" dirty="0" err="1" smtClean="0"/>
              <a:t>Alok</a:t>
            </a:r>
            <a:r>
              <a:rPr lang="en-US" dirty="0" smtClean="0"/>
              <a:t>' entered by the user. </a:t>
            </a:r>
          </a:p>
          <a:p>
            <a:pPr marL="0" indent="0">
              <a:buNone/>
            </a:pPr>
            <a:r>
              <a:rPr lang="en-US" dirty="0" smtClean="0"/>
              <a:t> So, we say that the function input has been called with the argument 'Enter a number: '. </a:t>
            </a:r>
          </a:p>
          <a:p>
            <a:pPr marL="0" indent="0">
              <a:buNone/>
            </a:pPr>
            <a:endParaRPr lang="en-US" dirty="0" smtClean="0"/>
          </a:p>
          <a:p>
            <a:pPr marL="0" indent="0">
              <a:buNone/>
            </a:pPr>
            <a:r>
              <a:rPr lang="en-US" dirty="0" smtClean="0"/>
              <a:t>Further, we say that the function returns the string entered by the user ('</a:t>
            </a:r>
            <a:r>
              <a:rPr lang="en-US" dirty="0" err="1" smtClean="0"/>
              <a:t>Alok</a:t>
            </a:r>
            <a:r>
              <a:rPr lang="en-US" dirty="0" smtClean="0"/>
              <a:t>') which is subsequently assigned to the variable name.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934868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caller and the called functions need to share some information </a:t>
            </a:r>
          </a:p>
        </p:txBody>
      </p:sp>
      <p:sp>
        <p:nvSpPr>
          <p:cNvPr id="3" name="Content Placeholder 2"/>
          <p:cNvSpPr>
            <a:spLocks noGrp="1"/>
          </p:cNvSpPr>
          <p:nvPr>
            <p:ph idx="1"/>
          </p:nvPr>
        </p:nvSpPr>
        <p:spPr/>
        <p:txBody>
          <a:bodyPr/>
          <a:lstStyle/>
          <a:p>
            <a:pPr marL="0" indent="0">
              <a:buNone/>
            </a:pPr>
            <a:r>
              <a:rPr lang="en-US" dirty="0" smtClean="0"/>
              <a:t> To </a:t>
            </a:r>
            <a:r>
              <a:rPr lang="en-US" dirty="0"/>
              <a:t>demonstrate this, we develop a program to print the area of a rectangle that takes length and breadth of the rectangle as inputs from the user.</a:t>
            </a:r>
          </a:p>
          <a:p>
            <a:pPr marL="0" indent="0">
              <a:buNone/>
            </a:pPr>
            <a:endParaRPr lang="en-US" dirty="0"/>
          </a:p>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031" y="3733800"/>
            <a:ext cx="836346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748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401294" y="1981200"/>
            <a:ext cx="4895850" cy="4876800"/>
          </a:xfrm>
        </p:spPr>
        <p:txBody>
          <a:bodyPr>
            <a:normAutofit fontScale="47500" lnSpcReduction="20000"/>
          </a:bodyPr>
          <a:lstStyle/>
          <a:p>
            <a:pPr marL="0" indent="0">
              <a:buNone/>
            </a:pPr>
            <a:r>
              <a:rPr lang="en-US" dirty="0"/>
              <a:t>The variables and expressions whose values are passed to the called function are called arguments. At the point of call to function </a:t>
            </a:r>
            <a:r>
              <a:rPr lang="en-US" dirty="0" err="1"/>
              <a:t>areaRectangle</a:t>
            </a:r>
            <a:r>
              <a:rPr lang="en-US" dirty="0"/>
              <a:t> in line 19, values of arguments </a:t>
            </a:r>
            <a:r>
              <a:rPr lang="en-US" dirty="0" err="1"/>
              <a:t>lengthRect</a:t>
            </a:r>
            <a:r>
              <a:rPr lang="en-US" dirty="0"/>
              <a:t> and </a:t>
            </a:r>
            <a:r>
              <a:rPr lang="en-US" dirty="0" err="1"/>
              <a:t>breadthRect</a:t>
            </a:r>
            <a:r>
              <a:rPr lang="en-US" dirty="0"/>
              <a:t> are passed to parameters length and breadth, respectively. These values are used inside the function </a:t>
            </a:r>
            <a:r>
              <a:rPr lang="en-US" dirty="0" err="1"/>
              <a:t>areaRectangle</a:t>
            </a:r>
            <a:r>
              <a:rPr lang="en-US" dirty="0"/>
              <a:t>, for computing area. While the parameters length and breadth are called formal parameters, or dummy arguments, </a:t>
            </a:r>
            <a:r>
              <a:rPr lang="en-US" dirty="0" err="1"/>
              <a:t>lengthRect</a:t>
            </a:r>
            <a:r>
              <a:rPr lang="en-US" dirty="0"/>
              <a:t> and </a:t>
            </a:r>
            <a:r>
              <a:rPr lang="en-US" dirty="0" err="1"/>
              <a:t>breadthRect</a:t>
            </a:r>
            <a:r>
              <a:rPr lang="en-US" dirty="0"/>
              <a:t> used for invoking the function </a:t>
            </a:r>
            <a:r>
              <a:rPr lang="en-US" dirty="0" err="1"/>
              <a:t>areaRectangle</a:t>
            </a:r>
            <a:r>
              <a:rPr lang="en-US" dirty="0"/>
              <a:t> are called actual parameters, or  arguments. The arguments in call to the function must appear in the same order as that of parameters in the function definition.</a:t>
            </a:r>
          </a:p>
          <a:p>
            <a:pPr marL="0" indent="0">
              <a:buNone/>
            </a:pPr>
            <a:endParaRPr lang="en-US" dirty="0"/>
          </a:p>
          <a:p>
            <a:pPr marL="0" indent="0">
              <a:buNone/>
            </a:pPr>
            <a:r>
              <a:rPr lang="en-US" dirty="0" smtClean="0"/>
              <a:t>arguments</a:t>
            </a:r>
            <a:r>
              <a:rPr lang="en-US" dirty="0"/>
              <a:t>: variables/expressions whose values are passed to called function parameters: variables/expressions in function definition which receives value when the function is invoked</a:t>
            </a:r>
          </a:p>
          <a:p>
            <a:pPr marL="0" indent="0">
              <a:buNone/>
            </a:pPr>
            <a:r>
              <a:rPr lang="en-US" dirty="0"/>
              <a:t>the correspondence between arguments and parameters is sometimes called a memory map.</a:t>
            </a:r>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52400"/>
            <a:ext cx="4885791"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0058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37808"/>
            <a:ext cx="6742981" cy="6820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40438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Fruitful Functions </a:t>
            </a:r>
            <a:r>
              <a:rPr lang="en-US" dirty="0" err="1"/>
              <a:t>vs</a:t>
            </a:r>
            <a:r>
              <a:rPr lang="en-US" dirty="0"/>
              <a:t> Void Functions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a:t>
            </a:r>
            <a:r>
              <a:rPr lang="en-US" dirty="0"/>
              <a:t>function that returns a value is often called a fruitful function, for example, the built-in function sin, and abs, and the functions </a:t>
            </a:r>
            <a:r>
              <a:rPr lang="en-US" dirty="0" err="1"/>
              <a:t>areaRectangle</a:t>
            </a:r>
            <a:r>
              <a:rPr lang="en-US" dirty="0"/>
              <a:t>, and </a:t>
            </a:r>
            <a:r>
              <a:rPr lang="en-US" dirty="0" err="1"/>
              <a:t>areaSquare</a:t>
            </a:r>
            <a:r>
              <a:rPr lang="en-US" dirty="0"/>
              <a:t> defined earlier </a:t>
            </a:r>
            <a:r>
              <a:rPr lang="en-US" dirty="0" smtClean="0"/>
              <a:t> </a:t>
            </a:r>
          </a:p>
          <a:p>
            <a:pPr marL="0" indent="0">
              <a:buNone/>
            </a:pPr>
            <a:r>
              <a:rPr lang="en-US" dirty="0" smtClean="0"/>
              <a:t> </a:t>
            </a:r>
            <a:r>
              <a:rPr lang="en-US" dirty="0"/>
              <a:t>A function that does not return a value is called a void function, for example, the built-in function print, and the functions triangle, and square, defined </a:t>
            </a:r>
            <a:r>
              <a:rPr lang="en-US" dirty="0" smtClean="0"/>
              <a:t>earlier </a:t>
            </a:r>
            <a:endParaRPr lang="en-US" dirty="0"/>
          </a:p>
          <a:p>
            <a:pPr marL="0" indent="0">
              <a:buNone/>
            </a:pPr>
            <a:endParaRPr lang="en-US" dirty="0"/>
          </a:p>
        </p:txBody>
      </p:sp>
    </p:spTree>
    <p:extLst>
      <p:ext uri="{BB962C8B-B14F-4D97-AF65-F5344CB8AC3E}">
        <p14:creationId xmlns:p14="http://schemas.microsoft.com/office/powerpoint/2010/main" val="18898458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help</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function </a:t>
            </a:r>
            <a:r>
              <a:rPr lang="en-US" dirty="0"/>
              <a:t>help can be used to provide a description of built in functions. </a:t>
            </a:r>
            <a:r>
              <a:rPr lang="en-US" dirty="0" smtClean="0"/>
              <a:t>It can </a:t>
            </a:r>
            <a:r>
              <a:rPr lang="en-US" dirty="0"/>
              <a:t>also be used to provide description of the </a:t>
            </a:r>
            <a:r>
              <a:rPr lang="en-US" dirty="0" smtClean="0"/>
              <a:t>user defined function if the function has a </a:t>
            </a:r>
            <a:r>
              <a:rPr lang="en-US" dirty="0"/>
              <a:t>multi-line </a:t>
            </a:r>
            <a:r>
              <a:rPr lang="en-US" dirty="0" smtClean="0"/>
              <a:t>comment in it.</a:t>
            </a:r>
          </a:p>
          <a:p>
            <a:pPr marL="0" indent="0">
              <a:buNone/>
            </a:pPr>
            <a:r>
              <a:rPr lang="en-US" dirty="0" smtClean="0"/>
              <a:t>  </a:t>
            </a:r>
          </a:p>
          <a:p>
            <a:pPr marL="0" indent="0">
              <a:buNone/>
            </a:pPr>
            <a:r>
              <a:rPr lang="en-US" dirty="0"/>
              <a:t>function help retrieves first multi-line comment from the function definition</a:t>
            </a:r>
          </a:p>
          <a:p>
            <a:pPr marL="0" indent="0">
              <a:buNone/>
            </a:pPr>
            <a:endParaRPr lang="en-US" dirty="0"/>
          </a:p>
          <a:p>
            <a:pPr marL="0" indent="0">
              <a:buNone/>
            </a:pPr>
            <a:r>
              <a:rPr lang="en-US" dirty="0"/>
              <a:t>If there are more than one multi-line comments, only the first multi-line comment is displayed.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883740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92973" y="1524000"/>
            <a:ext cx="3951028" cy="4525963"/>
          </a:xfrm>
        </p:spPr>
        <p:txBody>
          <a:bodyPr>
            <a:normAutofit fontScale="62500" lnSpcReduction="20000"/>
          </a:bodyPr>
          <a:lstStyle/>
          <a:p>
            <a:r>
              <a:rPr lang="en-US" dirty="0"/>
              <a:t>On executing the command help(</a:t>
            </a:r>
            <a:r>
              <a:rPr lang="en-US" dirty="0" err="1"/>
              <a:t>areaRectangle</a:t>
            </a:r>
            <a:r>
              <a:rPr lang="en-US" dirty="0"/>
              <a:t>), contents specified using multi-line comment will be retrieved.</a:t>
            </a:r>
          </a:p>
          <a:p>
            <a:endParaRPr lang="en-US" dirty="0"/>
          </a:p>
          <a:p>
            <a:r>
              <a:rPr lang="en-US" dirty="0"/>
              <a:t>&gt;&gt;&gt; help(</a:t>
            </a:r>
            <a:r>
              <a:rPr lang="en-US" dirty="0" err="1"/>
              <a:t>areaRectangle</a:t>
            </a:r>
            <a:r>
              <a:rPr lang="en-US" dirty="0"/>
              <a:t>)</a:t>
            </a:r>
          </a:p>
          <a:p>
            <a:endParaRPr lang="en-US" dirty="0"/>
          </a:p>
          <a:p>
            <a:r>
              <a:rPr lang="en-US" dirty="0"/>
              <a:t>Help on function </a:t>
            </a:r>
            <a:r>
              <a:rPr lang="en-US" dirty="0" err="1"/>
              <a:t>areaRectangle</a:t>
            </a:r>
            <a:r>
              <a:rPr lang="en-US" dirty="0"/>
              <a:t> in module main : </a:t>
            </a:r>
            <a:r>
              <a:rPr lang="en-US" dirty="0" err="1"/>
              <a:t>areaRectangle</a:t>
            </a:r>
            <a:r>
              <a:rPr lang="en-US" dirty="0"/>
              <a:t>(length, breadth)</a:t>
            </a:r>
          </a:p>
          <a:p>
            <a:r>
              <a:rPr lang="en-US" dirty="0"/>
              <a:t>Objective: To compute area of rectangle</a:t>
            </a:r>
          </a:p>
          <a:p>
            <a:endParaRPr lang="en-US" dirty="0"/>
          </a:p>
          <a:p>
            <a:r>
              <a:rPr lang="en-US" dirty="0"/>
              <a:t>Input Parameters: length, breadth - numeric value Return Value: area - numeric value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5650173" cy="571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05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475" y="114300"/>
            <a:ext cx="8229600" cy="1143000"/>
          </a:xfrm>
        </p:spPr>
        <p:txBody>
          <a:bodyPr>
            <a:normAutofit fontScale="90000"/>
          </a:bodyPr>
          <a:lstStyle/>
          <a:p>
            <a:r>
              <a:rPr lang="en-US" dirty="0"/>
              <a:t>Default Parameter Values</a:t>
            </a:r>
            <a:br>
              <a:rPr lang="en-US" dirty="0"/>
            </a:br>
            <a:endParaRPr lang="en-US" dirty="0"/>
          </a:p>
        </p:txBody>
      </p:sp>
      <p:sp>
        <p:nvSpPr>
          <p:cNvPr id="3" name="Content Placeholder 2"/>
          <p:cNvSpPr>
            <a:spLocks noGrp="1"/>
          </p:cNvSpPr>
          <p:nvPr>
            <p:ph idx="1"/>
          </p:nvPr>
        </p:nvSpPr>
        <p:spPr>
          <a:xfrm>
            <a:off x="0" y="3142397"/>
            <a:ext cx="8915400" cy="3886200"/>
          </a:xfrm>
        </p:spPr>
        <p:txBody>
          <a:bodyPr>
            <a:normAutofit lnSpcReduction="10000"/>
          </a:bodyPr>
          <a:lstStyle/>
          <a:p>
            <a:pPr marL="0" indent="0">
              <a:buNone/>
            </a:pPr>
            <a:r>
              <a:rPr lang="en-US" sz="2800" dirty="0" smtClean="0"/>
              <a:t>However</a:t>
            </a:r>
            <a:r>
              <a:rPr lang="en-US" sz="2800" dirty="0"/>
              <a:t>, if the default parameters are specified in a function call, the default values are ignored, for example</a:t>
            </a:r>
            <a:r>
              <a:rPr lang="en-US" sz="2800" dirty="0" smtClean="0"/>
              <a:t>:</a:t>
            </a:r>
          </a:p>
          <a:p>
            <a:pPr marL="0" indent="0">
              <a:buNone/>
            </a:pPr>
            <a:r>
              <a:rPr lang="en-US" sz="2800" dirty="0"/>
              <a:t>&gt;&gt;&gt; </a:t>
            </a:r>
            <a:r>
              <a:rPr lang="en-US" sz="2800" dirty="0" err="1"/>
              <a:t>areaRectangle</a:t>
            </a:r>
            <a:r>
              <a:rPr lang="en-US" sz="2800" dirty="0"/>
              <a:t>(5,2) </a:t>
            </a:r>
            <a:r>
              <a:rPr lang="en-US" sz="2800" dirty="0" smtClean="0"/>
              <a:t>					10</a:t>
            </a:r>
            <a:endParaRPr lang="en-US" sz="2800" dirty="0"/>
          </a:p>
          <a:p>
            <a:pPr marL="0" indent="0">
              <a:buNone/>
            </a:pPr>
            <a:r>
              <a:rPr lang="en-US" sz="2800" dirty="0" smtClean="0"/>
              <a:t>It </a:t>
            </a:r>
            <a:r>
              <a:rPr lang="en-US" sz="2800" dirty="0"/>
              <a:t>is important to mention that the default parameters must not </a:t>
            </a:r>
            <a:r>
              <a:rPr lang="en-US" sz="2800" dirty="0" smtClean="0"/>
              <a:t>be followed </a:t>
            </a:r>
            <a:r>
              <a:rPr lang="en-US" sz="2800" dirty="0"/>
              <a:t>by non-default parameters, for example:</a:t>
            </a:r>
          </a:p>
          <a:p>
            <a:pPr marL="0" indent="0">
              <a:buNone/>
            </a:pPr>
            <a:r>
              <a:rPr lang="en-US" sz="2800" dirty="0" smtClean="0"/>
              <a:t> &gt;&gt;&gt; </a:t>
            </a:r>
            <a:r>
              <a:rPr lang="en-US" sz="2800" dirty="0" err="1"/>
              <a:t>def</a:t>
            </a:r>
            <a:r>
              <a:rPr lang="en-US" sz="2800" dirty="0"/>
              <a:t> </a:t>
            </a:r>
            <a:r>
              <a:rPr lang="en-US" sz="2800" dirty="0" err="1"/>
              <a:t>areaRectangle</a:t>
            </a:r>
            <a:r>
              <a:rPr lang="en-US" sz="2800" dirty="0"/>
              <a:t>(length = 10, breadth): </a:t>
            </a:r>
            <a:endParaRPr lang="en-US" sz="2800" dirty="0" smtClean="0"/>
          </a:p>
          <a:p>
            <a:pPr marL="0" indent="0">
              <a:buNone/>
            </a:pPr>
            <a:r>
              <a:rPr lang="en-US" sz="2800" dirty="0"/>
              <a:t>	</a:t>
            </a:r>
            <a:r>
              <a:rPr lang="en-US" sz="2800" dirty="0" smtClean="0"/>
              <a:t>return </a:t>
            </a:r>
            <a:r>
              <a:rPr lang="en-US" sz="2800" dirty="0"/>
              <a:t>length * breadth</a:t>
            </a:r>
          </a:p>
          <a:p>
            <a:pPr marL="0" indent="0">
              <a:buNone/>
            </a:pPr>
            <a:r>
              <a:rPr lang="en-US" sz="2800" dirty="0" err="1"/>
              <a:t>SyntaxError</a:t>
            </a:r>
            <a:r>
              <a:rPr lang="en-US" sz="2800" dirty="0"/>
              <a:t>: non-default argument follows default argument</a:t>
            </a:r>
          </a:p>
          <a:p>
            <a:pPr marL="0" indent="0">
              <a:buNone/>
            </a:pPr>
            <a:endParaRPr lang="en-US" dirty="0"/>
          </a:p>
          <a:p>
            <a:pPr marL="0" indent="0">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685800"/>
            <a:ext cx="7263577" cy="2460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75" y="838200"/>
            <a:ext cx="4572000" cy="3354765"/>
          </a:xfrm>
          <a:prstGeom prst="rect">
            <a:avLst/>
          </a:prstGeom>
        </p:spPr>
        <p:txBody>
          <a:bodyPr>
            <a:spAutoFit/>
          </a:bodyPr>
          <a:lstStyle/>
          <a:p>
            <a:r>
              <a:rPr lang="en-US" sz="2000" dirty="0"/>
              <a:t>The function parameters may be assigned initial values also called default values  When the function </a:t>
            </a:r>
            <a:r>
              <a:rPr lang="en-US" sz="2000" dirty="0" err="1"/>
              <a:t>areaRectangle</a:t>
            </a:r>
            <a:r>
              <a:rPr lang="en-US" sz="2000" dirty="0"/>
              <a:t> is called without specifying the second argument breadth, default value 1 is assumed for it </a:t>
            </a:r>
            <a:endParaRPr lang="en-US" sz="2000" dirty="0" smtClean="0"/>
          </a:p>
          <a:p>
            <a:r>
              <a:rPr lang="en-US" sz="2000" dirty="0"/>
              <a:t>&gt;&gt;&gt; </a:t>
            </a:r>
            <a:r>
              <a:rPr lang="en-US" sz="2000" dirty="0" err="1"/>
              <a:t>areaRectangle</a:t>
            </a:r>
            <a:r>
              <a:rPr lang="en-US" sz="2000" dirty="0"/>
              <a:t>(5) </a:t>
            </a:r>
            <a:endParaRPr lang="en-US" sz="2000" dirty="0" smtClean="0"/>
          </a:p>
          <a:p>
            <a:r>
              <a:rPr lang="en-US" sz="2000" dirty="0"/>
              <a:t>	</a:t>
            </a:r>
            <a:r>
              <a:rPr lang="en-US" sz="2000" dirty="0" smtClean="0"/>
              <a:t>			5</a:t>
            </a:r>
            <a:endParaRPr lang="en-US" sz="2000" dirty="0"/>
          </a:p>
          <a:p>
            <a:endParaRPr lang="en-US" dirty="0"/>
          </a:p>
          <a:p>
            <a:endParaRPr lang="en-US" dirty="0" smtClean="0"/>
          </a:p>
          <a:p>
            <a:endParaRPr lang="en-US" dirty="0"/>
          </a:p>
          <a:p>
            <a:r>
              <a:rPr lang="en-US" dirty="0" smtClean="0"/>
              <a:t>			</a:t>
            </a:r>
            <a:endParaRPr lang="en-US" dirty="0"/>
          </a:p>
        </p:txBody>
      </p:sp>
    </p:spTree>
    <p:extLst>
      <p:ext uri="{BB962C8B-B14F-4D97-AF65-F5344CB8AC3E}">
        <p14:creationId xmlns:p14="http://schemas.microsoft.com/office/powerpoint/2010/main" val="31103042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Keyword Arguments</a:t>
            </a:r>
            <a:br>
              <a:rPr lang="en-US" dirty="0"/>
            </a:br>
            <a:endParaRPr lang="en-US" dirty="0"/>
          </a:p>
        </p:txBody>
      </p:sp>
      <p:sp>
        <p:nvSpPr>
          <p:cNvPr id="3" name="Content Placeholder 2"/>
          <p:cNvSpPr>
            <a:spLocks noGrp="1"/>
          </p:cNvSpPr>
          <p:nvPr>
            <p:ph idx="1"/>
          </p:nvPr>
        </p:nvSpPr>
        <p:spPr>
          <a:xfrm>
            <a:off x="211540" y="914400"/>
            <a:ext cx="8915400" cy="5943600"/>
          </a:xfrm>
        </p:spPr>
        <p:txBody>
          <a:bodyPr>
            <a:normAutofit fontScale="55000" lnSpcReduction="20000"/>
          </a:bodyPr>
          <a:lstStyle/>
          <a:p>
            <a:pPr marL="0" indent="0">
              <a:buNone/>
            </a:pPr>
            <a:r>
              <a:rPr lang="en-US" sz="4200" dirty="0" smtClean="0"/>
              <a:t>the </a:t>
            </a:r>
            <a:r>
              <a:rPr lang="en-US" sz="4200" dirty="0"/>
              <a:t>order of arguments always matched the parameters in the function definition</a:t>
            </a:r>
            <a:r>
              <a:rPr lang="en-US" sz="4200" dirty="0" smtClean="0"/>
              <a:t>. </a:t>
            </a:r>
            <a:r>
              <a:rPr lang="en-US" sz="4200" dirty="0"/>
              <a:t>However, Python allows us to specify arguments in an arbitrary order in a function call, by including the parameter names along with arguments. The arguments specified as</a:t>
            </a:r>
          </a:p>
          <a:p>
            <a:pPr marL="0" indent="0">
              <a:buNone/>
            </a:pPr>
            <a:r>
              <a:rPr lang="en-US" sz="4200" b="1" dirty="0" err="1" smtClean="0"/>
              <a:t>parameter_name</a:t>
            </a:r>
            <a:r>
              <a:rPr lang="en-US" sz="4200" b="1" dirty="0" smtClean="0"/>
              <a:t> </a:t>
            </a:r>
            <a:r>
              <a:rPr lang="en-US" sz="4200" b="1" dirty="0"/>
              <a:t>= </a:t>
            </a:r>
            <a:r>
              <a:rPr lang="en-US" sz="4200" b="1" dirty="0" smtClean="0"/>
              <a:t>value</a:t>
            </a:r>
          </a:p>
          <a:p>
            <a:pPr marL="0" indent="0">
              <a:buNone/>
            </a:pPr>
            <a:endParaRPr lang="en-US" sz="4200" b="1" dirty="0"/>
          </a:p>
          <a:p>
            <a:pPr marL="0" indent="0">
              <a:buNone/>
            </a:pPr>
            <a:r>
              <a:rPr lang="en-US" sz="4200" dirty="0" smtClean="0"/>
              <a:t>syntax for keyword arguments  are known as keyword arguments. For example  call to the function </a:t>
            </a:r>
            <a:r>
              <a:rPr lang="en-US" sz="4200" dirty="0" err="1" smtClean="0"/>
              <a:t>areaRectangle</a:t>
            </a:r>
            <a:r>
              <a:rPr lang="en-US" sz="4200" dirty="0" smtClean="0"/>
              <a:t>, the order of arguments is different from the one in the function definition.</a:t>
            </a:r>
          </a:p>
          <a:p>
            <a:pPr marL="0" indent="0">
              <a:buNone/>
            </a:pPr>
            <a:r>
              <a:rPr lang="en-US" sz="4200" b="1" dirty="0" err="1" smtClean="0"/>
              <a:t>areaRect</a:t>
            </a:r>
            <a:r>
              <a:rPr lang="en-US" sz="4200" b="1" dirty="0" smtClean="0"/>
              <a:t> </a:t>
            </a:r>
            <a:r>
              <a:rPr lang="en-US" sz="4200" b="1" dirty="0"/>
              <a:t>= </a:t>
            </a:r>
            <a:r>
              <a:rPr lang="en-US" sz="4200" b="1" dirty="0" err="1"/>
              <a:t>areaRectangle</a:t>
            </a:r>
            <a:r>
              <a:rPr lang="en-US" sz="4200" b="1" dirty="0"/>
              <a:t>(breadth = 2, length = 5</a:t>
            </a:r>
            <a:r>
              <a:rPr lang="en-US" sz="4200" b="1" dirty="0" smtClean="0"/>
              <a:t>)</a:t>
            </a:r>
          </a:p>
          <a:p>
            <a:pPr marL="0" indent="0">
              <a:buNone/>
            </a:pPr>
            <a:endParaRPr lang="en-US" sz="4200" b="1" dirty="0"/>
          </a:p>
          <a:p>
            <a:pPr marL="0" indent="0">
              <a:buNone/>
            </a:pPr>
            <a:r>
              <a:rPr lang="en-US" sz="4200" dirty="0" smtClean="0"/>
              <a:t>Indeed</a:t>
            </a:r>
            <a:r>
              <a:rPr lang="en-US" sz="4200" dirty="0"/>
              <a:t>, in situations involving a large number of parameters, several of which may have default values, keyword arguments can be of great help, for example:</a:t>
            </a:r>
          </a:p>
          <a:p>
            <a:pPr marL="0" indent="0">
              <a:buNone/>
            </a:pPr>
            <a:endParaRPr lang="en-US" sz="4200" dirty="0" smtClean="0"/>
          </a:p>
          <a:p>
            <a:pPr marL="0" indent="0">
              <a:buNone/>
            </a:pPr>
            <a:r>
              <a:rPr lang="en-US" sz="4200" dirty="0" smtClean="0"/>
              <a:t>&gt;&gt;&gt; </a:t>
            </a:r>
            <a:r>
              <a:rPr lang="en-US" sz="4200" dirty="0" err="1"/>
              <a:t>def</a:t>
            </a:r>
            <a:r>
              <a:rPr lang="en-US" sz="4200" dirty="0"/>
              <a:t> f(a = 2, b =3, c = 4, d =5, e = 6, f = 7, g = 8, h = 9):</a:t>
            </a:r>
          </a:p>
          <a:p>
            <a:pPr marL="0" indent="0">
              <a:buNone/>
            </a:pPr>
            <a:r>
              <a:rPr lang="en-US" sz="4200" dirty="0" smtClean="0"/>
              <a:t>return </a:t>
            </a:r>
            <a:r>
              <a:rPr lang="en-US" sz="4200" dirty="0"/>
              <a:t>a + b + c + d + e + f + g + h</a:t>
            </a:r>
          </a:p>
          <a:p>
            <a:pPr marL="0" indent="0">
              <a:buNone/>
            </a:pPr>
            <a:r>
              <a:rPr lang="en-US" sz="4200" dirty="0" smtClean="0"/>
              <a:t>&gt;&gt;&gt; </a:t>
            </a:r>
            <a:r>
              <a:rPr lang="en-US" sz="4200" dirty="0"/>
              <a:t>f(c = 10, g = 20) 62</a:t>
            </a:r>
          </a:p>
          <a:p>
            <a:pPr marL="0" indent="0">
              <a:buNone/>
            </a:pPr>
            <a:endParaRPr lang="en-US" sz="4200" dirty="0"/>
          </a:p>
        </p:txBody>
      </p:sp>
    </p:spTree>
    <p:extLst>
      <p:ext uri="{BB962C8B-B14F-4D97-AF65-F5344CB8AC3E}">
        <p14:creationId xmlns:p14="http://schemas.microsoft.com/office/powerpoint/2010/main" val="41951752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a:bodyPr>
          <a:lstStyle/>
          <a:p>
            <a:r>
              <a:rPr lang="en-US" sz="3200" dirty="0"/>
              <a:t>access a function from a user-defined module </a:t>
            </a:r>
          </a:p>
        </p:txBody>
      </p:sp>
      <p:sp>
        <p:nvSpPr>
          <p:cNvPr id="3" name="Content Placeholder 2"/>
          <p:cNvSpPr>
            <a:spLocks noGrp="1"/>
          </p:cNvSpPr>
          <p:nvPr>
            <p:ph idx="1"/>
          </p:nvPr>
        </p:nvSpPr>
        <p:spPr>
          <a:xfrm>
            <a:off x="304800" y="838201"/>
            <a:ext cx="9144000" cy="3429000"/>
          </a:xfrm>
        </p:spPr>
        <p:txBody>
          <a:bodyPr>
            <a:normAutofit/>
          </a:bodyPr>
          <a:lstStyle/>
          <a:p>
            <a:pPr marL="0" indent="0">
              <a:buNone/>
            </a:pPr>
            <a:r>
              <a:rPr lang="en-US" dirty="0" smtClean="0"/>
              <a:t> </a:t>
            </a:r>
            <a:r>
              <a:rPr lang="en-US" sz="2400" dirty="0" smtClean="0"/>
              <a:t>we </a:t>
            </a:r>
            <a:r>
              <a:rPr lang="en-US" sz="2400" dirty="0"/>
              <a:t>need to import it from that module. To ensure that the module is accessible to the script, we are currently working on, we append to the system's path, the path to the folder containing the module. Once this is done, we can import the module by using an instruction like:</a:t>
            </a:r>
          </a:p>
          <a:p>
            <a:pPr marL="0" indent="0">
              <a:buNone/>
            </a:pPr>
            <a:r>
              <a:rPr lang="en-US" sz="2400" dirty="0" smtClean="0"/>
              <a:t>specifying </a:t>
            </a:r>
            <a:r>
              <a:rPr lang="en-US" sz="2400" dirty="0"/>
              <a:t>system path</a:t>
            </a:r>
          </a:p>
          <a:p>
            <a:pPr marL="0" indent="0">
              <a:buNone/>
            </a:pPr>
            <a:endParaRPr lang="en-US" sz="2400" dirty="0"/>
          </a:p>
          <a:p>
            <a:pPr marL="0" indent="0">
              <a:buNone/>
            </a:pPr>
            <a:r>
              <a:rPr lang="en-US" sz="2400" dirty="0"/>
              <a:t>import </a:t>
            </a:r>
            <a:r>
              <a:rPr lang="en-US" sz="2400" dirty="0" smtClean="0"/>
              <a:t>name-of-the-module</a:t>
            </a:r>
            <a:endParaRPr lang="en-US"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345313"/>
            <a:ext cx="6949339" cy="3843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4419600"/>
            <a:ext cx="4572000" cy="1477328"/>
          </a:xfrm>
          <a:prstGeom prst="rect">
            <a:avLst/>
          </a:prstGeom>
        </p:spPr>
        <p:txBody>
          <a:bodyPr>
            <a:spAutoFit/>
          </a:bodyPr>
          <a:lstStyle/>
          <a:p>
            <a:r>
              <a:rPr lang="en-US" dirty="0"/>
              <a:t>Once this is done, we can access all the functions defined in it by using the following notation: module name, followed by a dot, followed by the function name </a:t>
            </a:r>
          </a:p>
          <a:p>
            <a:endParaRPr lang="en-US" dirty="0"/>
          </a:p>
        </p:txBody>
      </p:sp>
    </p:spTree>
    <p:extLst>
      <p:ext uri="{BB962C8B-B14F-4D97-AF65-F5344CB8AC3E}">
        <p14:creationId xmlns:p14="http://schemas.microsoft.com/office/powerpoint/2010/main" val="35824738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fontScale="90000"/>
          </a:bodyPr>
          <a:lstStyle/>
          <a:p>
            <a:pPr algn="l"/>
            <a:r>
              <a:rPr lang="en-US" sz="2800" dirty="0"/>
              <a:t>ASSERT STATEMENT--need to make sure that inputs provided by the user are in the correct range. </a:t>
            </a:r>
            <a:br>
              <a:rPr lang="en-US" sz="2800" dirty="0"/>
            </a:br>
            <a:r>
              <a:rPr lang="en-US" sz="2800" dirty="0"/>
              <a:t>   </a:t>
            </a:r>
          </a:p>
        </p:txBody>
      </p:sp>
      <p:sp>
        <p:nvSpPr>
          <p:cNvPr id="3" name="Content Placeholder 2"/>
          <p:cNvSpPr>
            <a:spLocks noGrp="1"/>
          </p:cNvSpPr>
          <p:nvPr>
            <p:ph idx="1"/>
          </p:nvPr>
        </p:nvSpPr>
        <p:spPr>
          <a:xfrm>
            <a:off x="457200" y="1066800"/>
            <a:ext cx="3733800" cy="6096000"/>
          </a:xfrm>
        </p:spPr>
        <p:txBody>
          <a:bodyPr>
            <a:normAutofit fontScale="25000" lnSpcReduction="20000"/>
          </a:bodyPr>
          <a:lstStyle/>
          <a:p>
            <a:pPr marL="0" indent="0">
              <a:buNone/>
            </a:pPr>
            <a:r>
              <a:rPr lang="en-US" dirty="0"/>
              <a:t>	</a:t>
            </a:r>
          </a:p>
          <a:p>
            <a:pPr marL="0" indent="0">
              <a:buNone/>
            </a:pPr>
            <a:r>
              <a:rPr lang="en-US" sz="8000" dirty="0" smtClean="0"/>
              <a:t> If </a:t>
            </a:r>
            <a:r>
              <a:rPr lang="en-US" sz="8000" dirty="0"/>
              <a:t>the assertions in lines 18 and 20 hold, the function displays percentage as the output. However, if these assertions fail to hold the system responds with an assertion error, for example:</a:t>
            </a:r>
          </a:p>
          <a:p>
            <a:pPr marL="0" indent="0">
              <a:buNone/>
            </a:pPr>
            <a:endParaRPr lang="en-US" sz="8000" dirty="0"/>
          </a:p>
          <a:p>
            <a:pPr marL="0" indent="0">
              <a:buNone/>
            </a:pPr>
            <a:r>
              <a:rPr lang="en-US" sz="8000" dirty="0"/>
              <a:t>Enter maximum marks: 150 Enter marks obtained: 155</a:t>
            </a:r>
          </a:p>
          <a:p>
            <a:pPr marL="0" indent="0">
              <a:buNone/>
            </a:pPr>
            <a:r>
              <a:rPr lang="en-US" sz="8000" dirty="0" err="1"/>
              <a:t>Traceback</a:t>
            </a:r>
            <a:r>
              <a:rPr lang="en-US" sz="8000" dirty="0"/>
              <a:t> (most recent call last):</a:t>
            </a:r>
          </a:p>
          <a:p>
            <a:pPr marL="0" indent="0">
              <a:buNone/>
            </a:pPr>
            <a:endParaRPr lang="en-US" sz="8000" dirty="0"/>
          </a:p>
          <a:p>
            <a:pPr marL="0" indent="0">
              <a:buNone/>
            </a:pPr>
            <a:r>
              <a:rPr lang="en-US" sz="8000" dirty="0"/>
              <a:t>File "F:/PythonCode/Ch02/percent.py", line 25, in &lt;module&gt;</a:t>
            </a:r>
          </a:p>
          <a:p>
            <a:pPr marL="0" indent="0">
              <a:buNone/>
            </a:pPr>
            <a:r>
              <a:rPr lang="en-US" sz="8000" dirty="0"/>
              <a:t>main()</a:t>
            </a:r>
          </a:p>
          <a:p>
            <a:pPr marL="0" indent="0">
              <a:buNone/>
            </a:pPr>
            <a:r>
              <a:rPr lang="en-US" sz="8000" dirty="0" smtClean="0"/>
              <a:t>File </a:t>
            </a:r>
            <a:r>
              <a:rPr lang="en-US" sz="8000" dirty="0"/>
              <a:t>"F:/PythonCode/Ch02/percent.py", line 20, in main</a:t>
            </a:r>
          </a:p>
          <a:p>
            <a:pPr marL="0" indent="0">
              <a:buNone/>
            </a:pPr>
            <a:r>
              <a:rPr lang="en-US" sz="8000" dirty="0"/>
              <a:t>assert marks &gt;=0 and marks &lt;=</a:t>
            </a:r>
            <a:r>
              <a:rPr lang="en-US" sz="8000" dirty="0" err="1"/>
              <a:t>maxMarks</a:t>
            </a:r>
            <a:r>
              <a:rPr lang="en-US" sz="8000" dirty="0"/>
              <a:t> </a:t>
            </a:r>
            <a:r>
              <a:rPr lang="en-US" sz="8000" dirty="0" err="1"/>
              <a:t>AssertionError</a:t>
            </a:r>
            <a:endParaRPr lang="en-US" sz="8000" dirty="0"/>
          </a:p>
          <a:p>
            <a:pPr marL="0" indent="0">
              <a:buNone/>
            </a:pPr>
            <a:endParaRPr lang="en-US" sz="8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990600"/>
            <a:ext cx="5105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964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eval</a:t>
            </a:r>
            <a:r>
              <a:rPr lang="en-US" dirty="0" smtClean="0"/>
              <a:t> Function</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function </a:t>
            </a:r>
            <a:r>
              <a:rPr lang="en-US" dirty="0" err="1" smtClean="0"/>
              <a:t>eval</a:t>
            </a:r>
            <a:r>
              <a:rPr lang="en-US" dirty="0" smtClean="0"/>
              <a:t> is used to evaluate the value of a string, for example:</a:t>
            </a:r>
          </a:p>
          <a:p>
            <a:pPr marL="0" indent="0">
              <a:buNone/>
            </a:pPr>
            <a:r>
              <a:rPr lang="en-US" dirty="0" smtClean="0"/>
              <a:t>evaluating a string</a:t>
            </a:r>
          </a:p>
          <a:p>
            <a:pPr marL="0" indent="0">
              <a:buNone/>
            </a:pPr>
            <a:endParaRPr lang="en-US" dirty="0" smtClean="0"/>
          </a:p>
          <a:p>
            <a:pPr marL="0" indent="0">
              <a:buNone/>
            </a:pPr>
            <a:r>
              <a:rPr lang="en-US" dirty="0" smtClean="0"/>
              <a:t>&gt;&gt;&gt; </a:t>
            </a:r>
            <a:r>
              <a:rPr lang="en-US" dirty="0" err="1" smtClean="0"/>
              <a:t>eval</a:t>
            </a:r>
            <a:r>
              <a:rPr lang="en-US" dirty="0" smtClean="0"/>
              <a:t>('15') 					15</a:t>
            </a:r>
          </a:p>
          <a:p>
            <a:pPr marL="0" indent="0">
              <a:buNone/>
            </a:pPr>
            <a:r>
              <a:rPr lang="en-US" dirty="0" smtClean="0"/>
              <a:t>&gt;&gt;&gt; </a:t>
            </a:r>
            <a:r>
              <a:rPr lang="en-US" dirty="0" err="1" smtClean="0"/>
              <a:t>eval</a:t>
            </a:r>
            <a:r>
              <a:rPr lang="en-US" dirty="0" smtClean="0"/>
              <a:t>('15+10') 				25</a:t>
            </a:r>
          </a:p>
          <a:p>
            <a:pPr marL="0" indent="0">
              <a:buNone/>
            </a:pPr>
            <a:endParaRPr lang="en-US" dirty="0"/>
          </a:p>
        </p:txBody>
      </p:sp>
    </p:spTree>
    <p:extLst>
      <p:ext uri="{BB962C8B-B14F-4D97-AF65-F5344CB8AC3E}">
        <p14:creationId xmlns:p14="http://schemas.microsoft.com/office/powerpoint/2010/main" val="5411309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r>
              <a:rPr lang="en-US" sz="3200" dirty="0"/>
              <a:t>COMMAND LINE ARGUMENTS</a:t>
            </a:r>
          </a:p>
        </p:txBody>
      </p:sp>
      <p:sp>
        <p:nvSpPr>
          <p:cNvPr id="3" name="Content Placeholder 2"/>
          <p:cNvSpPr>
            <a:spLocks noGrp="1"/>
          </p:cNvSpPr>
          <p:nvPr>
            <p:ph idx="1"/>
          </p:nvPr>
        </p:nvSpPr>
        <p:spPr>
          <a:xfrm>
            <a:off x="381000" y="762000"/>
            <a:ext cx="8229600" cy="1571625"/>
          </a:xfrm>
        </p:spPr>
        <p:txBody>
          <a:bodyPr>
            <a:normAutofit fontScale="70000" lnSpcReduction="20000"/>
          </a:bodyPr>
          <a:lstStyle/>
          <a:p>
            <a:pPr marL="0" indent="0">
              <a:buNone/>
            </a:pPr>
            <a:r>
              <a:rPr lang="en-US" dirty="0"/>
              <a:t>  Whenever, we execute a script from command line, it takes name of the script as the first argument </a:t>
            </a:r>
            <a:r>
              <a:rPr lang="en-US" dirty="0" smtClean="0"/>
              <a:t>followed by other input arguments (if any) in string form and stores them in the </a:t>
            </a:r>
            <a:r>
              <a:rPr lang="en-US" dirty="0" smtClean="0">
                <a:solidFill>
                  <a:srgbClr val="FF0000"/>
                </a:solidFill>
              </a:rPr>
              <a:t>lis</a:t>
            </a:r>
            <a:r>
              <a:rPr lang="en-US" dirty="0" smtClean="0"/>
              <a:t>t  </a:t>
            </a:r>
            <a:r>
              <a:rPr lang="en-US" dirty="0" err="1" smtClean="0"/>
              <a:t>sys.argv</a:t>
            </a:r>
            <a:r>
              <a:rPr lang="en-US" dirty="0"/>
              <a:t>. </a:t>
            </a:r>
            <a:endParaRPr lang="en-US" dirty="0" smtClean="0"/>
          </a:p>
          <a:p>
            <a:pPr marL="0" indent="0">
              <a:buNone/>
            </a:pPr>
            <a:r>
              <a:rPr lang="en-US" dirty="0" smtClean="0"/>
              <a:t>We </a:t>
            </a:r>
            <a:r>
              <a:rPr lang="en-US" dirty="0"/>
              <a:t>access the arguments stored in </a:t>
            </a:r>
            <a:r>
              <a:rPr lang="en-US" dirty="0" err="1"/>
              <a:t>argv</a:t>
            </a:r>
            <a:r>
              <a:rPr lang="en-US" dirty="0"/>
              <a:t> using indexes </a:t>
            </a:r>
            <a:r>
              <a:rPr lang="en-US" dirty="0" err="1"/>
              <a:t>argv</a:t>
            </a:r>
            <a:r>
              <a:rPr lang="en-US" dirty="0"/>
              <a:t>[0], </a:t>
            </a:r>
            <a:r>
              <a:rPr lang="en-US" dirty="0" err="1"/>
              <a:t>argv</a:t>
            </a:r>
            <a:r>
              <a:rPr lang="en-US" dirty="0"/>
              <a:t>[1], </a:t>
            </a:r>
            <a:r>
              <a:rPr lang="en-US" dirty="0" err="1"/>
              <a:t>argv</a:t>
            </a:r>
            <a:r>
              <a:rPr lang="en-US" dirty="0"/>
              <a:t>[2], etc. </a:t>
            </a:r>
            <a:endParaRPr lang="en-US" dirty="0" smtClean="0"/>
          </a:p>
          <a:p>
            <a:pPr marL="0" indent="0">
              <a:buNone/>
            </a:pPr>
            <a:endParaRPr lang="en-US" dirty="0"/>
          </a:p>
          <a:p>
            <a:pPr marL="0" indent="0">
              <a:buNone/>
            </a:pP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2209800"/>
            <a:ext cx="590794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10200" y="2209800"/>
            <a:ext cx="3733800" cy="4524315"/>
          </a:xfrm>
          <a:prstGeom prst="rect">
            <a:avLst/>
          </a:prstGeom>
        </p:spPr>
        <p:txBody>
          <a:bodyPr wrap="square">
            <a:spAutoFit/>
          </a:bodyPr>
          <a:lstStyle/>
          <a:p>
            <a:r>
              <a:rPr lang="en-US" smtClean="0"/>
              <a:t> Since</a:t>
            </a:r>
            <a:r>
              <a:rPr lang="en-US" dirty="0"/>
              <a:t>, the number of arguments including the script name should be three, we ensure this using condition </a:t>
            </a:r>
            <a:r>
              <a:rPr lang="en-US" dirty="0" err="1"/>
              <a:t>len</a:t>
            </a:r>
            <a:r>
              <a:rPr lang="en-US" dirty="0"/>
              <a:t>(</a:t>
            </a:r>
            <a:r>
              <a:rPr lang="en-US" dirty="0" err="1"/>
              <a:t>sys.argv</a:t>
            </a:r>
            <a:r>
              <a:rPr lang="en-US" dirty="0"/>
              <a:t>) == 3. </a:t>
            </a:r>
          </a:p>
          <a:p>
            <a:r>
              <a:rPr lang="en-US" dirty="0"/>
              <a:t>We also assume that in the command usually whitespace(s) are used for separating the command line arguments from each other</a:t>
            </a:r>
          </a:p>
          <a:p>
            <a:endParaRPr lang="en-US" dirty="0"/>
          </a:p>
          <a:p>
            <a:r>
              <a:rPr lang="en-US" dirty="0"/>
              <a:t>python area1.py 20 10</a:t>
            </a:r>
          </a:p>
          <a:p>
            <a:endParaRPr lang="en-US" dirty="0"/>
          </a:p>
          <a:p>
            <a:r>
              <a:rPr lang="en-US" dirty="0"/>
              <a:t>command line arguments length and breadth that follow the script name (area1.py) are stored in </a:t>
            </a:r>
            <a:r>
              <a:rPr lang="en-US" dirty="0" err="1"/>
              <a:t>argv</a:t>
            </a:r>
            <a:r>
              <a:rPr lang="en-US" dirty="0"/>
              <a:t>[1] and </a:t>
            </a:r>
            <a:r>
              <a:rPr lang="en-US" dirty="0" err="1"/>
              <a:t>argv</a:t>
            </a:r>
            <a:r>
              <a:rPr lang="en-US" dirty="0"/>
              <a:t>[2] respectively.</a:t>
            </a:r>
          </a:p>
          <a:p>
            <a:endParaRPr lang="en-US" dirty="0"/>
          </a:p>
        </p:txBody>
      </p:sp>
    </p:spTree>
    <p:extLst>
      <p:ext uri="{BB962C8B-B14F-4D97-AF65-F5344CB8AC3E}">
        <p14:creationId xmlns:p14="http://schemas.microsoft.com/office/powerpoint/2010/main" val="5223130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46205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pPr marL="0" indent="0">
              <a:buNone/>
            </a:pPr>
            <a:r>
              <a:rPr lang="en-US" dirty="0" smtClean="0"/>
              <a:t>The value returned by a function may be used as an argument for another function in a nested manner. This is called composition. To take a numerical value or an expression from a user, we take the input string from the user using the function input, and apply </a:t>
            </a:r>
            <a:r>
              <a:rPr lang="en-US" dirty="0" err="1" smtClean="0"/>
              <a:t>eval</a:t>
            </a:r>
            <a:r>
              <a:rPr lang="en-US" dirty="0" smtClean="0"/>
              <a:t> function to evaluate its value, for example:</a:t>
            </a:r>
          </a:p>
          <a:p>
            <a:pPr marL="0" indent="0">
              <a:buNone/>
            </a:pPr>
            <a:endParaRPr lang="en-US" dirty="0"/>
          </a:p>
        </p:txBody>
      </p:sp>
    </p:spTree>
    <p:extLst>
      <p:ext uri="{BB962C8B-B14F-4D97-AF65-F5344CB8AC3E}">
        <p14:creationId xmlns:p14="http://schemas.microsoft.com/office/powerpoint/2010/main" val="275249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&gt;&gt;&gt; n1 = </a:t>
            </a:r>
            <a:r>
              <a:rPr lang="en-US" dirty="0" err="1" smtClean="0"/>
              <a:t>eval</a:t>
            </a:r>
            <a:r>
              <a:rPr lang="en-US" dirty="0" smtClean="0"/>
              <a:t>(input('Enter a number: ')) </a:t>
            </a:r>
          </a:p>
          <a:p>
            <a:pPr marL="0" indent="0">
              <a:buNone/>
            </a:pPr>
            <a:r>
              <a:rPr lang="en-US" dirty="0"/>
              <a:t>	</a:t>
            </a:r>
            <a:r>
              <a:rPr lang="en-US" dirty="0" smtClean="0"/>
              <a:t>			Enter a number: 234</a:t>
            </a:r>
          </a:p>
          <a:p>
            <a:pPr marL="0" indent="0">
              <a:buNone/>
            </a:pPr>
            <a:r>
              <a:rPr lang="en-US" dirty="0" smtClean="0"/>
              <a:t>&gt;&gt;&gt; n1 				234</a:t>
            </a:r>
          </a:p>
          <a:p>
            <a:pPr marL="0" indent="0">
              <a:buNone/>
            </a:pPr>
            <a:endParaRPr lang="en-US" dirty="0" smtClean="0"/>
          </a:p>
          <a:p>
            <a:pPr marL="0" indent="0">
              <a:buNone/>
            </a:pPr>
            <a:r>
              <a:rPr lang="en-US" dirty="0" smtClean="0"/>
              <a:t>&gt;&gt;&gt; n2 = </a:t>
            </a:r>
            <a:r>
              <a:rPr lang="en-US" dirty="0" err="1" smtClean="0"/>
              <a:t>eval</a:t>
            </a:r>
            <a:r>
              <a:rPr lang="en-US" dirty="0" smtClean="0"/>
              <a:t>(input('Enter an arithmetic expression: '))</a:t>
            </a:r>
          </a:p>
          <a:p>
            <a:pPr marL="0" indent="0">
              <a:buNone/>
            </a:pPr>
            <a:endParaRPr lang="en-US" dirty="0" smtClean="0"/>
          </a:p>
          <a:p>
            <a:pPr marL="0" indent="0">
              <a:buNone/>
            </a:pPr>
            <a:r>
              <a:rPr lang="en-US" dirty="0" smtClean="0"/>
              <a:t>		Enter an arithmetic expression: 12.0 + 13.0 * 2</a:t>
            </a:r>
          </a:p>
          <a:p>
            <a:pPr marL="0" indent="0">
              <a:buNone/>
            </a:pPr>
            <a:endParaRPr lang="en-US" dirty="0" smtClean="0"/>
          </a:p>
          <a:p>
            <a:pPr marL="0" indent="0">
              <a:buNone/>
            </a:pPr>
            <a:r>
              <a:rPr lang="en-US" dirty="0" smtClean="0"/>
              <a:t>&gt;&gt;&gt; n2 					38.0</a:t>
            </a:r>
          </a:p>
          <a:p>
            <a:pPr marL="0" indent="0">
              <a:buNone/>
            </a:pPr>
            <a:r>
              <a:rPr lang="en-US" dirty="0" smtClean="0"/>
              <a:t>Note that the inputs 234 and 12.0 + 13.0 * 2 were correctly</a:t>
            </a:r>
          </a:p>
          <a:p>
            <a:pPr marL="0" indent="0">
              <a:buNone/>
            </a:pPr>
            <a:r>
              <a:rPr lang="en-US" dirty="0" smtClean="0"/>
              <a:t>evaluated as </a:t>
            </a:r>
            <a:r>
              <a:rPr lang="en-US" dirty="0" err="1" smtClean="0"/>
              <a:t>int</a:t>
            </a:r>
            <a:r>
              <a:rPr lang="en-US" dirty="0" smtClean="0"/>
              <a:t> and float values respectively.</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460305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print Function</a:t>
            </a:r>
            <a:br>
              <a:rPr lang="en-US" dirty="0" smtClean="0"/>
            </a:br>
            <a:endParaRPr lang="en-US" dirty="0"/>
          </a:p>
        </p:txBody>
      </p:sp>
      <p:sp>
        <p:nvSpPr>
          <p:cNvPr id="3" name="Content Placeholder 2"/>
          <p:cNvSpPr>
            <a:spLocks noGrp="1"/>
          </p:cNvSpPr>
          <p:nvPr>
            <p:ph idx="1"/>
          </p:nvPr>
        </p:nvSpPr>
        <p:spPr>
          <a:xfrm>
            <a:off x="152400" y="1600200"/>
            <a:ext cx="8991600" cy="4525963"/>
          </a:xfrm>
        </p:spPr>
        <p:txBody>
          <a:bodyPr>
            <a:normAutofit fontScale="77500" lnSpcReduction="20000"/>
          </a:bodyPr>
          <a:lstStyle/>
          <a:p>
            <a:pPr marL="0" indent="0">
              <a:buNone/>
            </a:pPr>
            <a:r>
              <a:rPr lang="en-US" dirty="0" smtClean="0"/>
              <a:t> &gt;&gt;&gt; print('hello') 			hello</a:t>
            </a:r>
          </a:p>
          <a:p>
            <a:pPr marL="0" indent="0">
              <a:buNone/>
            </a:pPr>
            <a:r>
              <a:rPr lang="en-US" dirty="0" smtClean="0"/>
              <a:t>  Apostrophe marks are used just to tell Python where a string begins and ends and do not form part of the string. Any number of comma-separated expressions may be used while invoking  a print function, for example:</a:t>
            </a:r>
          </a:p>
          <a:p>
            <a:pPr marL="0" indent="0">
              <a:buNone/>
            </a:pPr>
            <a:r>
              <a:rPr lang="en-US" dirty="0" smtClean="0"/>
              <a:t>printing multiple values in a single call to print function</a:t>
            </a:r>
          </a:p>
          <a:p>
            <a:pPr marL="0" indent="0">
              <a:buNone/>
            </a:pPr>
            <a:endParaRPr lang="en-US" dirty="0" smtClean="0"/>
          </a:p>
          <a:p>
            <a:pPr marL="0" indent="0">
              <a:buNone/>
            </a:pPr>
            <a:r>
              <a:rPr lang="en-US" dirty="0" smtClean="0"/>
              <a:t>&gt;&gt;&gt; print(2, 567, 234)				2   567  234</a:t>
            </a:r>
          </a:p>
          <a:p>
            <a:pPr marL="0" indent="0">
              <a:buNone/>
            </a:pPr>
            <a:endParaRPr lang="en-US" dirty="0" smtClean="0"/>
          </a:p>
          <a:p>
            <a:pPr marL="0" indent="0">
              <a:buNone/>
            </a:pPr>
            <a:r>
              <a:rPr lang="en-US" dirty="0" smtClean="0"/>
              <a:t>&gt;&gt;&gt; name = 'Raman'</a:t>
            </a:r>
          </a:p>
          <a:p>
            <a:pPr marL="0" indent="0">
              <a:buNone/>
            </a:pPr>
            <a:r>
              <a:rPr lang="en-US" dirty="0" smtClean="0"/>
              <a:t>&gt;&gt;&gt; print('hello', name, '2 + 2 =', 2 + 2)            hello Raman 2 + 2 = 4</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80480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Note that when several values are included in a call to the print function separated by commas, they are displayed on the same line, separated by single spaces between them. </a:t>
            </a:r>
          </a:p>
          <a:p>
            <a:pPr marL="0" indent="0">
              <a:buNone/>
            </a:pPr>
            <a:r>
              <a:rPr lang="en-US" dirty="0" smtClean="0"/>
              <a:t>It is important to point out that after printing   the print control moves to the beginning of the next line. </a:t>
            </a:r>
          </a:p>
          <a:p>
            <a:pPr marL="0" indent="0">
              <a:buNone/>
            </a:pPr>
            <a:r>
              <a:rPr lang="en-US" dirty="0" smtClean="0"/>
              <a:t>Thus, the output of a sequence of print function calls appears on separate lines. </a:t>
            </a:r>
            <a:endParaRPr lang="en-US" dirty="0"/>
          </a:p>
        </p:txBody>
      </p:sp>
    </p:spTree>
    <p:extLst>
      <p:ext uri="{BB962C8B-B14F-4D97-AF65-F5344CB8AC3E}">
        <p14:creationId xmlns:p14="http://schemas.microsoft.com/office/powerpoint/2010/main" val="3496034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610600" cy="5715000"/>
          </a:xfrm>
        </p:spPr>
        <p:txBody>
          <a:bodyPr>
            <a:normAutofit fontScale="70000" lnSpcReduction="20000"/>
          </a:bodyPr>
          <a:lstStyle/>
          <a:p>
            <a:pPr marL="0" indent="0">
              <a:buNone/>
            </a:pPr>
            <a:r>
              <a:rPr lang="en-US" dirty="0" smtClean="0"/>
              <a:t>the output of a single call to the print  function is displayed on two lines:</a:t>
            </a:r>
          </a:p>
          <a:p>
            <a:pPr marL="0" indent="0">
              <a:buNone/>
            </a:pPr>
            <a:r>
              <a:rPr lang="en-US" dirty="0" smtClean="0"/>
              <a:t>&gt;&gt;&gt; print('hello', name, '\n2 + 2 =', 2 + 2)	     hello Raman</a:t>
            </a:r>
          </a:p>
          <a:p>
            <a:pPr marL="0" indent="0">
              <a:buNone/>
            </a:pPr>
            <a:r>
              <a:rPr lang="en-US" dirty="0" smtClean="0"/>
              <a:t>						     2 + 2 = 4</a:t>
            </a:r>
          </a:p>
          <a:p>
            <a:pPr marL="0" indent="0">
              <a:buNone/>
            </a:pPr>
            <a:r>
              <a:rPr lang="en-US" dirty="0" smtClean="0"/>
              <a:t>\n   transfers the print control to the beginning of the next line. </a:t>
            </a:r>
          </a:p>
          <a:p>
            <a:pPr marL="0" indent="0">
              <a:buNone/>
            </a:pPr>
            <a:r>
              <a:rPr lang="en-US" dirty="0" smtClean="0"/>
              <a:t> \t which is interpreted as a tab character:</a:t>
            </a:r>
          </a:p>
          <a:p>
            <a:pPr marL="0" indent="0">
              <a:buNone/>
            </a:pPr>
            <a:r>
              <a:rPr lang="en-US" dirty="0" smtClean="0"/>
              <a:t>&gt;&gt;&gt; print('hello', name, '\t2 + 2 =',2 + 2)</a:t>
            </a:r>
          </a:p>
          <a:p>
            <a:pPr marL="0" indent="0">
              <a:buNone/>
            </a:pPr>
            <a:r>
              <a:rPr lang="en-US" dirty="0" smtClean="0"/>
              <a:t>hello Raman  2 + 2 = 4</a:t>
            </a:r>
          </a:p>
          <a:p>
            <a:pPr marL="0" indent="0">
              <a:buNone/>
            </a:pPr>
            <a:r>
              <a:rPr lang="en-US" dirty="0" smtClean="0"/>
              <a:t>If we do not want Python to interpret an escape sequence, it should be preceded by another backslash. Another way of achieving the same thing is to use R or r before the string containing escape symbol, for example:</a:t>
            </a:r>
          </a:p>
          <a:p>
            <a:pPr marL="0" indent="0">
              <a:buNone/>
            </a:pPr>
            <a:endParaRPr lang="en-US" dirty="0" smtClean="0"/>
          </a:p>
          <a:p>
            <a:pPr marL="0" indent="0">
              <a:buNone/>
            </a:pPr>
            <a:r>
              <a:rPr lang="en-US" dirty="0" smtClean="0"/>
              <a:t>&gt;&gt;&gt; print('Use \\n for newline') 			Use \n for newline</a:t>
            </a:r>
          </a:p>
          <a:p>
            <a:pPr marL="0" indent="0">
              <a:buNone/>
            </a:pPr>
            <a:r>
              <a:rPr lang="en-US" dirty="0" smtClean="0"/>
              <a:t>&gt;&gt;&gt; print(</a:t>
            </a:r>
            <a:r>
              <a:rPr lang="en-US" dirty="0" err="1" smtClean="0"/>
              <a:t>R'Use</a:t>
            </a:r>
            <a:r>
              <a:rPr lang="en-US" dirty="0" smtClean="0"/>
              <a:t> \n for newline')			 Use \n for newline</a:t>
            </a:r>
          </a:p>
          <a:p>
            <a:pPr marL="0" indent="0">
              <a:buNone/>
            </a:pPr>
            <a:r>
              <a:rPr lang="en-US" dirty="0" smtClean="0"/>
              <a:t>&gt;&gt;&gt; print(</a:t>
            </a:r>
            <a:r>
              <a:rPr lang="en-US" dirty="0" err="1" smtClean="0"/>
              <a:t>r'Use</a:t>
            </a:r>
            <a:r>
              <a:rPr lang="en-US" dirty="0" smtClean="0"/>
              <a:t> \n for newline') 			Use \n for newline</a:t>
            </a:r>
          </a:p>
          <a:p>
            <a:pPr marL="0" indent="0">
              <a:buNone/>
            </a:pPr>
            <a:r>
              <a:rPr lang="en-US" dirty="0" smtClean="0"/>
              <a:t>&gt;&gt;&gt; print('Use', R'\n', 'for newline')		Use \n for newline</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4" name="TextBox 3"/>
          <p:cNvSpPr txBox="1"/>
          <p:nvPr/>
        </p:nvSpPr>
        <p:spPr>
          <a:xfrm>
            <a:off x="2133600" y="228600"/>
            <a:ext cx="3452099" cy="646331"/>
          </a:xfrm>
          <a:prstGeom prst="rect">
            <a:avLst/>
          </a:prstGeom>
          <a:noFill/>
        </p:spPr>
        <p:txBody>
          <a:bodyPr wrap="none" rtlCol="0">
            <a:spAutoFit/>
          </a:bodyPr>
          <a:lstStyle/>
          <a:p>
            <a:r>
              <a:rPr lang="en-US" sz="3600" b="1" dirty="0" smtClean="0"/>
              <a:t>Escape Sequence</a:t>
            </a:r>
            <a:endParaRPr lang="en-US" sz="3600" b="1" dirty="0"/>
          </a:p>
        </p:txBody>
      </p:sp>
    </p:spTree>
    <p:extLst>
      <p:ext uri="{BB962C8B-B14F-4D97-AF65-F5344CB8AC3E}">
        <p14:creationId xmlns:p14="http://schemas.microsoft.com/office/powerpoint/2010/main" val="273291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2928</TotalTime>
  <Words>2391</Words>
  <Application>Microsoft Office PowerPoint</Application>
  <PresentationFormat>On-screen Show (4:3)</PresentationFormat>
  <Paragraphs>319</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BUILT-IN FUNCTIONS</vt:lpstr>
      <vt:lpstr>PowerPoint Presentation</vt:lpstr>
      <vt:lpstr>input Function </vt:lpstr>
      <vt:lpstr>eval Function </vt:lpstr>
      <vt:lpstr>composition</vt:lpstr>
      <vt:lpstr>PowerPoint Presentation</vt:lpstr>
      <vt:lpstr>print Function </vt:lpstr>
      <vt:lpstr>PowerPoint Presentation</vt:lpstr>
      <vt:lpstr>PowerPoint Presentation</vt:lpstr>
      <vt:lpstr>PowerPoint Presentation</vt:lpstr>
      <vt:lpstr>type Function </vt:lpstr>
      <vt:lpstr>round Function </vt:lpstr>
      <vt:lpstr>Type Conversion </vt:lpstr>
      <vt:lpstr>PowerPoint Presentation</vt:lpstr>
      <vt:lpstr>conversion from str to float</vt:lpstr>
      <vt:lpstr>min and max Functions </vt:lpstr>
      <vt:lpstr>pow Function </vt:lpstr>
      <vt:lpstr>Random Number Generation </vt:lpstr>
      <vt:lpstr>Functions from math Module </vt:lpstr>
      <vt:lpstr>PowerPoint Presentation</vt:lpstr>
      <vt:lpstr>PowerPoint Presentation</vt:lpstr>
      <vt:lpstr>Complete List of Built-in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caller and the called functions need to share some information </vt:lpstr>
      <vt:lpstr>PowerPoint Presentation</vt:lpstr>
      <vt:lpstr>PowerPoint Presentation</vt:lpstr>
      <vt:lpstr>Fruitful Functions vs Void Functions </vt:lpstr>
      <vt:lpstr>Function help </vt:lpstr>
      <vt:lpstr>PowerPoint Presentation</vt:lpstr>
      <vt:lpstr>Default Parameter Values </vt:lpstr>
      <vt:lpstr>Keyword Arguments </vt:lpstr>
      <vt:lpstr>access a function from a user-defined module </vt:lpstr>
      <vt:lpstr>ASSERT STATEMENT--need to make sure that inputs provided by the user are in the correct range.     </vt:lpstr>
      <vt:lpstr>COMMAND LINE ARGUMENTS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BUILT-IN FUNCTIONS</dc:title>
  <dc:creator>Kavita</dc:creator>
  <cp:lastModifiedBy>Kavita</cp:lastModifiedBy>
  <cp:revision>29</cp:revision>
  <dcterms:created xsi:type="dcterms:W3CDTF">2020-07-26T06:51:58Z</dcterms:created>
  <dcterms:modified xsi:type="dcterms:W3CDTF">2021-08-23T05:46:41Z</dcterms:modified>
</cp:coreProperties>
</file>