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5" r:id="rId28"/>
    <p:sldId id="287" r:id="rId29"/>
    <p:sldId id="289" r:id="rId30"/>
    <p:sldId id="301" r:id="rId31"/>
    <p:sldId id="30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BB0B73-B6D2-4F37-93A4-81C45D91502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381389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B0B73-B6D2-4F37-93A4-81C45D91502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362101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B0B73-B6D2-4F37-93A4-81C45D91502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149008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B0B73-B6D2-4F37-93A4-81C45D91502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60358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B0B73-B6D2-4F37-93A4-81C45D91502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13800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BB0B73-B6D2-4F37-93A4-81C45D915027}"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367264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BB0B73-B6D2-4F37-93A4-81C45D915027}" type="datetimeFigureOut">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390596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BB0B73-B6D2-4F37-93A4-81C45D915027}" type="datetimeFigureOut">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1028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B0B73-B6D2-4F37-93A4-81C45D915027}" type="datetimeFigureOut">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180392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B0B73-B6D2-4F37-93A4-81C45D915027}"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228702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B0B73-B6D2-4F37-93A4-81C45D915027}"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24B17-8E1F-4D74-9540-ECE2248144DD}" type="slidenum">
              <a:rPr lang="en-US" smtClean="0"/>
              <a:t>‹#›</a:t>
            </a:fld>
            <a:endParaRPr lang="en-US"/>
          </a:p>
        </p:txBody>
      </p:sp>
    </p:spTree>
    <p:extLst>
      <p:ext uri="{BB962C8B-B14F-4D97-AF65-F5344CB8AC3E}">
        <p14:creationId xmlns:p14="http://schemas.microsoft.com/office/powerpoint/2010/main" val="255245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0B73-B6D2-4F37-93A4-81C45D915027}" type="datetimeFigureOut">
              <a:rPr lang="en-US" smtClean="0"/>
              <a:t>9/5/2021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24B17-8E1F-4D74-9540-ECE2248144DD}" type="slidenum">
              <a:rPr lang="en-US" smtClean="0"/>
              <a:t>‹#›</a:t>
            </a:fld>
            <a:endParaRPr lang="en-US"/>
          </a:p>
        </p:txBody>
      </p:sp>
    </p:spTree>
    <p:extLst>
      <p:ext uri="{BB962C8B-B14F-4D97-AF65-F5344CB8AC3E}">
        <p14:creationId xmlns:p14="http://schemas.microsoft.com/office/powerpoint/2010/main" val="18005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STRUCTURES</a:t>
            </a:r>
            <a:br>
              <a:rPr lang="en-US" dirty="0" smtClean="0"/>
            </a:br>
            <a:endParaRPr lang="en-US" dirty="0"/>
          </a:p>
        </p:txBody>
      </p:sp>
    </p:spTree>
    <p:extLst>
      <p:ext uri="{BB962C8B-B14F-4D97-AF65-F5344CB8AC3E}">
        <p14:creationId xmlns:p14="http://schemas.microsoft.com/office/powerpoint/2010/main" val="3084000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General Form of if-</a:t>
            </a:r>
            <a:r>
              <a:rPr lang="en-US" dirty="0" err="1" smtClean="0"/>
              <a:t>elif</a:t>
            </a:r>
            <a:r>
              <a:rPr lang="en-US" dirty="0" smtClean="0"/>
              <a:t>-else Conditional Statement</a:t>
            </a:r>
          </a:p>
          <a:p>
            <a:pPr marL="0" indent="0">
              <a:buNone/>
            </a:pPr>
            <a:r>
              <a:rPr lang="en-US" dirty="0" smtClean="0"/>
              <a:t>The general form of if-</a:t>
            </a:r>
            <a:r>
              <a:rPr lang="en-US" dirty="0" err="1" smtClean="0"/>
              <a:t>elif</a:t>
            </a:r>
            <a:r>
              <a:rPr lang="en-US" dirty="0" smtClean="0"/>
              <a:t>-else statement is as follows:</a:t>
            </a:r>
          </a:p>
          <a:p>
            <a:pPr marL="0" indent="0">
              <a:buNone/>
            </a:pPr>
            <a:endParaRPr lang="en-US" dirty="0" smtClean="0"/>
          </a:p>
          <a:p>
            <a:pPr marL="0" indent="0">
              <a:buNone/>
            </a:pPr>
            <a:r>
              <a:rPr lang="en-US" dirty="0" smtClean="0"/>
              <a:t>if &lt; condition1 &gt;:</a:t>
            </a:r>
          </a:p>
          <a:p>
            <a:pPr marL="0" indent="0">
              <a:buNone/>
            </a:pPr>
            <a:endParaRPr lang="en-US" dirty="0" smtClean="0"/>
          </a:p>
          <a:p>
            <a:pPr marL="0" indent="0">
              <a:buNone/>
            </a:pPr>
            <a:r>
              <a:rPr lang="en-US" dirty="0" smtClean="0"/>
              <a:t>	&lt; Sequence S of statements to be executed &gt; </a:t>
            </a:r>
          </a:p>
          <a:p>
            <a:pPr marL="0" indent="0">
              <a:buNone/>
            </a:pPr>
            <a:r>
              <a:rPr lang="en-US" dirty="0" err="1" smtClean="0"/>
              <a:t>elif</a:t>
            </a:r>
            <a:r>
              <a:rPr lang="en-US" dirty="0" smtClean="0"/>
              <a:t> &lt; condition2 &gt;:</a:t>
            </a:r>
          </a:p>
          <a:p>
            <a:pPr marL="0" indent="0">
              <a:buNone/>
            </a:pPr>
            <a:r>
              <a:rPr lang="en-US" dirty="0" smtClean="0"/>
              <a:t>	&lt; Sequence S2 of statements to be executed &gt; </a:t>
            </a:r>
          </a:p>
          <a:p>
            <a:pPr marL="0" indent="0">
              <a:buNone/>
            </a:pPr>
            <a:r>
              <a:rPr lang="en-US" dirty="0" err="1" smtClean="0"/>
              <a:t>elif</a:t>
            </a:r>
            <a:r>
              <a:rPr lang="en-US" dirty="0" smtClean="0"/>
              <a:t> &lt; condition3 &gt;:</a:t>
            </a:r>
          </a:p>
          <a:p>
            <a:pPr marL="0" indent="0">
              <a:buNone/>
            </a:pPr>
            <a:r>
              <a:rPr lang="en-US" dirty="0" smtClean="0"/>
              <a:t>	&lt; Sequence S3 of statements to be executed &gt;</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r>
              <a:rPr lang="en-US" dirty="0" smtClean="0"/>
              <a:t>else:</a:t>
            </a:r>
          </a:p>
          <a:p>
            <a:pPr marL="0" indent="0">
              <a:buNone/>
            </a:pPr>
            <a:endParaRPr lang="en-US" dirty="0" smtClean="0"/>
          </a:p>
          <a:p>
            <a:pPr marL="0" indent="0">
              <a:buNone/>
            </a:pPr>
            <a:r>
              <a:rPr lang="en-US" dirty="0" smtClean="0"/>
              <a:t>	&lt; Sequence </a:t>
            </a:r>
            <a:r>
              <a:rPr lang="en-US" dirty="0" err="1" smtClean="0"/>
              <a:t>Sn</a:t>
            </a:r>
            <a:r>
              <a:rPr lang="en-US" dirty="0" smtClean="0"/>
              <a:t> of statements &gt;</a:t>
            </a:r>
            <a:endParaRPr lang="en-US" dirty="0"/>
          </a:p>
        </p:txBody>
      </p:sp>
    </p:spTree>
    <p:extLst>
      <p:ext uri="{BB962C8B-B14F-4D97-AF65-F5344CB8AC3E}">
        <p14:creationId xmlns:p14="http://schemas.microsoft.com/office/powerpoint/2010/main" val="110717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Nested if-</a:t>
            </a:r>
            <a:r>
              <a:rPr lang="en-US" dirty="0" err="1" smtClean="0"/>
              <a:t>elif</a:t>
            </a:r>
            <a:r>
              <a:rPr lang="en-US" dirty="0" smtClean="0"/>
              <a:t>-else Conditional Statement</a:t>
            </a:r>
            <a:endParaRPr lang="en-US" dirty="0"/>
          </a:p>
        </p:txBody>
      </p:sp>
      <p:sp>
        <p:nvSpPr>
          <p:cNvPr id="3" name="Content Placeholder 2"/>
          <p:cNvSpPr>
            <a:spLocks noGrp="1"/>
          </p:cNvSpPr>
          <p:nvPr>
            <p:ph idx="1"/>
          </p:nvPr>
        </p:nvSpPr>
        <p:spPr/>
        <p:txBody>
          <a:bodyPr/>
          <a:lstStyle/>
          <a:p>
            <a:r>
              <a:rPr lang="en-US" dirty="0" smtClean="0"/>
              <a:t>finds the maximum of three numbers using nested structure. </a:t>
            </a:r>
            <a:endParaRPr lang="en-US" dirty="0"/>
          </a:p>
        </p:txBody>
      </p:sp>
    </p:spTree>
    <p:extLst>
      <p:ext uri="{BB962C8B-B14F-4D97-AF65-F5344CB8AC3E}">
        <p14:creationId xmlns:p14="http://schemas.microsoft.com/office/powerpoint/2010/main" val="77898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927"/>
            <a:ext cx="7696201" cy="6864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028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We can simplify the above program using nested function approach. We define a function max2 that takes two numbers as an input and computes their maximum. Next, we make use of max2 to define the function max3 that finds the maximum of three numbers. We say that the function max2 is nested within the function max3. The functions max2 and max3 are known as inner function and outer function, respectively.</a:t>
            </a:r>
            <a:endParaRPr lang="en-US" dirty="0"/>
          </a:p>
        </p:txBody>
      </p:sp>
    </p:spTree>
    <p:extLst>
      <p:ext uri="{BB962C8B-B14F-4D97-AF65-F5344CB8AC3E}">
        <p14:creationId xmlns:p14="http://schemas.microsoft.com/office/powerpoint/2010/main" val="4031877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7391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28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ITERATION (FOR  Loop STATEMENTS)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32999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36"/>
            <a:ext cx="9144000" cy="626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019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for loop: used to execute a sequence of instructions a fixed number of times</a:t>
            </a:r>
          </a:p>
          <a:p>
            <a:pPr marL="0" indent="0">
              <a:buNone/>
            </a:pPr>
            <a:endParaRPr lang="en-US" dirty="0" smtClean="0"/>
          </a:p>
          <a:p>
            <a:pPr marL="0" indent="0">
              <a:buNone/>
            </a:pPr>
            <a:r>
              <a:rPr lang="en-US" dirty="0" smtClean="0"/>
              <a:t> In the function summation  the variable total is initialized to zero. Next, for loop is executed. The function call range(1,n + 1) produces a sequence of numbers from 1 to n. This sequence of numbers is used to keep count of the iterations. In general,</a:t>
            </a:r>
          </a:p>
          <a:p>
            <a:pPr marL="0" indent="0">
              <a:buNone/>
            </a:pPr>
            <a:r>
              <a:rPr lang="en-US" b="1" dirty="0" smtClean="0"/>
              <a:t>range(start, end, increment)</a:t>
            </a:r>
          </a:p>
          <a:p>
            <a:pPr marL="0" indent="0">
              <a:buNone/>
            </a:pPr>
            <a:r>
              <a:rPr lang="en-US" dirty="0" smtClean="0"/>
              <a:t>range function generates a sequence of integers</a:t>
            </a:r>
          </a:p>
          <a:p>
            <a:pPr marL="0" indent="0">
              <a:buNone/>
            </a:pPr>
            <a:r>
              <a:rPr lang="en-US" dirty="0" smtClean="0"/>
              <a:t>returns an object that produces a sequence of integers from start up to end (but not including end) in steps of increment.</a:t>
            </a:r>
          </a:p>
          <a:p>
            <a:pPr marL="0" indent="0">
              <a:buNone/>
            </a:pPr>
            <a:endParaRPr lang="en-US" dirty="0"/>
          </a:p>
          <a:p>
            <a:pPr marL="0" indent="0">
              <a:buNone/>
            </a:pPr>
            <a:r>
              <a:rPr lang="en-US" b="1" dirty="0" smtClean="0"/>
              <a:t> If the third argument is not specified, it is assumed to be 1. If the first argument is also not specified, it is assumed to be 0. </a:t>
            </a:r>
          </a:p>
          <a:p>
            <a:pPr marL="0" indent="0">
              <a:buNone/>
            </a:pPr>
            <a:r>
              <a:rPr lang="en-US" b="1" dirty="0" smtClean="0"/>
              <a:t>Values of start, end, and increment should be of type integer. Any other type of value will result in error.</a:t>
            </a:r>
            <a:r>
              <a:rPr lang="en-US" dirty="0" smtClean="0"/>
              <a:t> Next, we give some examples of the use of range function:</a:t>
            </a:r>
          </a:p>
          <a:p>
            <a:pPr marL="0" indent="0">
              <a:buNone/>
            </a:pPr>
            <a:endParaRPr lang="en-US" dirty="0"/>
          </a:p>
        </p:txBody>
      </p:sp>
    </p:spTree>
    <p:extLst>
      <p:ext uri="{BB962C8B-B14F-4D97-AF65-F5344CB8AC3E}">
        <p14:creationId xmlns:p14="http://schemas.microsoft.com/office/powerpoint/2010/main" val="4152816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 y="0"/>
            <a:ext cx="6503825" cy="41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298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we develop a program to read and add the marks entered by the user in n subjects, and subsequently use the total marks so obtained to compute the overall percentage of marks </a:t>
            </a:r>
            <a:endParaRPr lang="en-US" dirty="0"/>
          </a:p>
        </p:txBody>
      </p:sp>
    </p:spTree>
    <p:extLst>
      <p:ext uri="{BB962C8B-B14F-4D97-AF65-F5344CB8AC3E}">
        <p14:creationId xmlns:p14="http://schemas.microsoft.com/office/powerpoint/2010/main" val="204865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normAutofit/>
          </a:bodyPr>
          <a:lstStyle/>
          <a:p>
            <a:r>
              <a:rPr lang="en-US" sz="3200" dirty="0" smtClean="0"/>
              <a:t>if Conditional Statement</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256" y="3200400"/>
            <a:ext cx="6574896"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34340" y="914400"/>
            <a:ext cx="7447659" cy="1754326"/>
          </a:xfrm>
          <a:prstGeom prst="rect">
            <a:avLst/>
          </a:prstGeom>
        </p:spPr>
        <p:txBody>
          <a:bodyPr wrap="square">
            <a:spAutoFit/>
          </a:bodyPr>
          <a:lstStyle/>
          <a:p>
            <a:r>
              <a:rPr lang="en-US" dirty="0" smtClean="0"/>
              <a:t>To pass  the examination, a student must secure pass marks (say, 40). </a:t>
            </a:r>
          </a:p>
          <a:p>
            <a:r>
              <a:rPr lang="en-US" dirty="0" smtClean="0"/>
              <a:t>Before announcing the results, the teacher decides to moderate the results by giving maximum of two grace marks. </a:t>
            </a:r>
          </a:p>
          <a:p>
            <a:endParaRPr lang="en-US" dirty="0"/>
          </a:p>
          <a:p>
            <a:r>
              <a:rPr lang="en-US" dirty="0" smtClean="0"/>
              <a:t>Thus, if the student has scored 38 or 39 marks, he or she would be declared to have scored 40 marks.</a:t>
            </a:r>
            <a:endParaRPr lang="en-US" dirty="0"/>
          </a:p>
        </p:txBody>
      </p:sp>
    </p:spTree>
    <p:extLst>
      <p:ext uri="{BB962C8B-B14F-4D97-AF65-F5344CB8AC3E}">
        <p14:creationId xmlns:p14="http://schemas.microsoft.com/office/powerpoint/2010/main" val="3560567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5420"/>
            <a:ext cx="8991599" cy="503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94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aligning the output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By default Python output is aligned on the left-hand side, </a:t>
            </a:r>
          </a:p>
          <a:p>
            <a:pPr marL="0" indent="0">
              <a:buNone/>
            </a:pPr>
            <a:r>
              <a:rPr lang="en-US" dirty="0" smtClean="0"/>
              <a:t> &gt;&gt;&gt; print(7)</a:t>
            </a:r>
          </a:p>
          <a:p>
            <a:pPr marL="0" indent="0">
              <a:buNone/>
            </a:pPr>
            <a:r>
              <a:rPr lang="en-US" dirty="0" smtClean="0"/>
              <a:t>7</a:t>
            </a:r>
          </a:p>
          <a:p>
            <a:pPr marL="0" indent="0">
              <a:buNone/>
            </a:pPr>
            <a:r>
              <a:rPr lang="en-US" dirty="0" smtClean="0"/>
              <a:t>&gt;&gt;&gt; print(100)</a:t>
            </a:r>
          </a:p>
          <a:p>
            <a:pPr marL="0" indent="0">
              <a:buNone/>
            </a:pPr>
            <a:r>
              <a:rPr lang="en-US" dirty="0" smtClean="0"/>
              <a:t>100 </a:t>
            </a:r>
          </a:p>
          <a:p>
            <a:pPr marL="0" indent="0">
              <a:buNone/>
            </a:pPr>
            <a:r>
              <a:rPr lang="en-US" dirty="0" smtClean="0"/>
              <a:t> However, the numeric output looks good, if aligned on the right-hand side. </a:t>
            </a:r>
          </a:p>
          <a:p>
            <a:pPr marL="0" indent="0">
              <a:buNone/>
            </a:pPr>
            <a:r>
              <a:rPr lang="en-US" dirty="0" smtClean="0"/>
              <a:t>For this purpose, we need to specify how many places we would like to reserve for printing a value, for example, the format string '%5d' may be used to indicate that at least five positions are to be reserved for an integer value.</a:t>
            </a:r>
          </a:p>
          <a:p>
            <a:pPr marL="0" indent="0">
              <a:buNone/>
            </a:pPr>
            <a:r>
              <a:rPr lang="fr-FR" dirty="0" smtClean="0"/>
              <a:t>&gt;&gt;&gt; '%5d'% 45</a:t>
            </a:r>
          </a:p>
          <a:p>
            <a:pPr marL="0" indent="0">
              <a:buNone/>
            </a:pPr>
            <a:r>
              <a:rPr lang="fr-FR" dirty="0" smtClean="0"/>
              <a:t>' 45‘</a:t>
            </a:r>
          </a:p>
          <a:p>
            <a:pPr marL="0" indent="0">
              <a:buNone/>
            </a:pPr>
            <a:r>
              <a:rPr lang="fr-FR" dirty="0" smtClean="0"/>
              <a:t>&gt;&gt;&gt; </a:t>
            </a:r>
            <a:r>
              <a:rPr lang="fr-FR" dirty="0" err="1" smtClean="0"/>
              <a:t>print</a:t>
            </a:r>
            <a:r>
              <a:rPr lang="fr-FR" dirty="0" smtClean="0"/>
              <a:t>('%5d'% 45)  </a:t>
            </a:r>
          </a:p>
          <a:p>
            <a:pPr marL="0" indent="0">
              <a:buNone/>
            </a:pPr>
            <a:r>
              <a:rPr lang="fr-FR" dirty="0"/>
              <a:t> </a:t>
            </a:r>
            <a:r>
              <a:rPr lang="fr-FR" dirty="0" smtClean="0"/>
              <a:t>  45</a:t>
            </a:r>
          </a:p>
          <a:p>
            <a:pPr marL="0" indent="0">
              <a:buNone/>
            </a:pPr>
            <a:r>
              <a:rPr lang="fr-FR" dirty="0" smtClean="0"/>
              <a:t>&gt;&gt;&gt; </a:t>
            </a:r>
            <a:r>
              <a:rPr lang="fr-FR" dirty="0" err="1" smtClean="0"/>
              <a:t>print</a:t>
            </a:r>
            <a:r>
              <a:rPr lang="fr-FR" dirty="0" smtClean="0"/>
              <a:t>('%5d'% 12345)</a:t>
            </a:r>
          </a:p>
          <a:p>
            <a:pPr marL="0" indent="0">
              <a:buNone/>
            </a:pPr>
            <a:r>
              <a:rPr lang="fr-FR" dirty="0" smtClean="0"/>
              <a:t>12345</a:t>
            </a:r>
            <a:endParaRPr lang="en-US" dirty="0"/>
          </a:p>
        </p:txBody>
      </p:sp>
    </p:spTree>
    <p:extLst>
      <p:ext uri="{BB962C8B-B14F-4D97-AF65-F5344CB8AC3E}">
        <p14:creationId xmlns:p14="http://schemas.microsoft.com/office/powerpoint/2010/main" val="3205709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r>
              <a:rPr lang="en-US" sz="2400" dirty="0" smtClean="0"/>
              <a:t>develop a function to print a multiplication table for a given number.</a:t>
            </a:r>
            <a:endParaRPr lang="en-US" sz="2400"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905124"/>
            <a:ext cx="90678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49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6368"/>
            <a:ext cx="8263304" cy="69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421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90383"/>
            <a:ext cx="8610600" cy="409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32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 vs. for Statement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for count in range(1, n + 1):  </a:t>
            </a:r>
          </a:p>
          <a:p>
            <a:pPr marL="0" indent="0">
              <a:buNone/>
            </a:pPr>
            <a:r>
              <a:rPr lang="en-US" dirty="0" smtClean="0"/>
              <a:t>	total += count</a:t>
            </a:r>
          </a:p>
          <a:p>
            <a:pPr marL="0" indent="0">
              <a:buNone/>
            </a:pPr>
            <a:endParaRPr lang="en-US" dirty="0" smtClean="0"/>
          </a:p>
          <a:p>
            <a:pPr marL="0" indent="0">
              <a:buNone/>
            </a:pPr>
            <a:r>
              <a:rPr lang="en-US" dirty="0" smtClean="0"/>
              <a:t> count = 1</a:t>
            </a:r>
          </a:p>
          <a:p>
            <a:pPr marL="0" indent="0">
              <a:buNone/>
            </a:pPr>
            <a:r>
              <a:rPr lang="en-US" dirty="0" smtClean="0"/>
              <a:t>while count &lt; n+1: </a:t>
            </a:r>
          </a:p>
          <a:p>
            <a:pPr marL="0" indent="0">
              <a:buNone/>
            </a:pPr>
            <a:r>
              <a:rPr lang="en-US" dirty="0"/>
              <a:t>	</a:t>
            </a:r>
            <a:r>
              <a:rPr lang="en-US" dirty="0" smtClean="0"/>
              <a:t>total += count </a:t>
            </a:r>
          </a:p>
          <a:p>
            <a:pPr marL="0" indent="0">
              <a:buNone/>
            </a:pPr>
            <a:r>
              <a:rPr lang="en-US" dirty="0"/>
              <a:t>	</a:t>
            </a:r>
            <a:r>
              <a:rPr lang="en-US" dirty="0" smtClean="0"/>
              <a:t>count += 1 </a:t>
            </a:r>
          </a:p>
          <a:p>
            <a:pPr marL="0" indent="0">
              <a:buNone/>
            </a:pPr>
            <a:endParaRPr lang="en-US" dirty="0"/>
          </a:p>
          <a:p>
            <a:pPr marL="0" indent="0">
              <a:buNone/>
            </a:pPr>
            <a:r>
              <a:rPr lang="en-US" dirty="0" smtClean="0"/>
              <a:t>not a wise idea: rewriting for loop using while </a:t>
            </a:r>
          </a:p>
          <a:p>
            <a:pPr marL="0" indent="0">
              <a:buNone/>
            </a:pPr>
            <a:r>
              <a:rPr lang="en-US" dirty="0" smtClean="0"/>
              <a:t> </a:t>
            </a:r>
            <a:endParaRPr lang="en-US" dirty="0"/>
          </a:p>
        </p:txBody>
      </p:sp>
    </p:spTree>
    <p:extLst>
      <p:ext uri="{BB962C8B-B14F-4D97-AF65-F5344CB8AC3E}">
        <p14:creationId xmlns:p14="http://schemas.microsoft.com/office/powerpoint/2010/main" val="672606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4876800"/>
            <a:ext cx="8229600" cy="1630363"/>
          </a:xfrm>
        </p:spPr>
        <p:txBody>
          <a:bodyPr>
            <a:normAutofit fontScale="85000" lnSpcReduction="10000"/>
          </a:bodyPr>
          <a:lstStyle/>
          <a:p>
            <a:r>
              <a:rPr lang="en-US" dirty="0" smtClean="0"/>
              <a:t>the script triangle that serves this purpose. In this program, the user needs to enter his/her choice of figure 1 or 2 depending on whether he or she wants to print a right triangle or an inverted triangle.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2519363"/>
            <a:ext cx="42481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020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However, we may make the above program more general by printing the figures made using a character provided by the user. For this purpose, the function </a:t>
            </a:r>
            <a:r>
              <a:rPr lang="en-US" dirty="0" err="1" smtClean="0"/>
              <a:t>rightTriangle</a:t>
            </a:r>
            <a:r>
              <a:rPr lang="en-US" dirty="0" smtClean="0"/>
              <a:t> may be modified as follows</a:t>
            </a:r>
            <a:endParaRPr lang="en-US" dirty="0"/>
          </a:p>
        </p:txBody>
      </p:sp>
    </p:spTree>
    <p:extLst>
      <p:ext uri="{BB962C8B-B14F-4D97-AF65-F5344CB8AC3E}">
        <p14:creationId xmlns:p14="http://schemas.microsoft.com/office/powerpoint/2010/main" val="478877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develop a function to print multiplication tables</a:t>
            </a:r>
            <a:endParaRPr lang="en-US" sz="2400" dirty="0"/>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9700"/>
            <a:ext cx="11191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549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10925" cy="812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294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0"/>
            <a:ext cx="7581624" cy="658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839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0"/>
            <a:ext cx="7772400" cy="6740307"/>
          </a:xfrm>
          <a:prstGeom prst="rect">
            <a:avLst/>
          </a:prstGeom>
        </p:spPr>
        <p:txBody>
          <a:bodyPr wrap="square">
            <a:spAutoFit/>
          </a:bodyPr>
          <a:lstStyle/>
          <a:p>
            <a:r>
              <a:rPr lang="en-US" dirty="0"/>
              <a:t>TestBooleanOperators.py</a:t>
            </a:r>
          </a:p>
          <a:p>
            <a:endParaRPr lang="en-US" dirty="0"/>
          </a:p>
          <a:p>
            <a:r>
              <a:rPr lang="en-US" dirty="0" smtClean="0"/>
              <a:t>1</a:t>
            </a:r>
            <a:r>
              <a:rPr lang="en-US" dirty="0"/>
              <a:t>	# Receive an input	</a:t>
            </a:r>
          </a:p>
          <a:p>
            <a:r>
              <a:rPr lang="en-US" dirty="0"/>
              <a:t>2	number = </a:t>
            </a:r>
            <a:r>
              <a:rPr lang="en-US" dirty="0" err="1"/>
              <a:t>eval</a:t>
            </a:r>
            <a:r>
              <a:rPr lang="en-US" dirty="0"/>
              <a:t>(input("Enter an integer: "))	</a:t>
            </a:r>
            <a:r>
              <a:rPr lang="en-US" dirty="0" smtClean="0"/>
              <a:t> </a:t>
            </a:r>
            <a:endParaRPr lang="en-US" dirty="0"/>
          </a:p>
          <a:p>
            <a:r>
              <a:rPr lang="en-US" dirty="0"/>
              <a:t>3	</a:t>
            </a:r>
          </a:p>
          <a:p>
            <a:r>
              <a:rPr lang="en-US" dirty="0"/>
              <a:t>4	if number % 2 == 0 and number % 3 == 0:	</a:t>
            </a:r>
            <a:r>
              <a:rPr lang="en-US" dirty="0" smtClean="0"/>
              <a:t> </a:t>
            </a:r>
            <a:endParaRPr lang="en-US" dirty="0"/>
          </a:p>
          <a:p>
            <a:r>
              <a:rPr lang="en-US" dirty="0"/>
              <a:t>5	print(number, "is divisible by 2 and 3")	</a:t>
            </a:r>
          </a:p>
          <a:p>
            <a:r>
              <a:rPr lang="en-US" dirty="0" smtClean="0"/>
              <a:t>6</a:t>
            </a:r>
            <a:endParaRPr lang="en-US" dirty="0"/>
          </a:p>
          <a:p>
            <a:r>
              <a:rPr lang="en-US" dirty="0" smtClean="0"/>
              <a:t>7</a:t>
            </a:r>
            <a:r>
              <a:rPr lang="en-US" dirty="0"/>
              <a:t>	</a:t>
            </a:r>
            <a:r>
              <a:rPr lang="en-US" dirty="0" smtClean="0"/>
              <a:t>If number </a:t>
            </a:r>
            <a:r>
              <a:rPr lang="en-US" dirty="0"/>
              <a:t>% 2 == 0 or number % 3 == 0:</a:t>
            </a:r>
          </a:p>
          <a:p>
            <a:r>
              <a:rPr lang="en-US" dirty="0"/>
              <a:t> </a:t>
            </a:r>
            <a:r>
              <a:rPr lang="en-US" dirty="0" smtClean="0"/>
              <a:t>8</a:t>
            </a:r>
            <a:r>
              <a:rPr lang="en-US" dirty="0"/>
              <a:t>	print(number, "is divisible by 2 or 3") 9</a:t>
            </a:r>
          </a:p>
          <a:p>
            <a:r>
              <a:rPr lang="en-US" dirty="0"/>
              <a:t>10	if (number % 2 == 0 or number % 3 == 0) and \</a:t>
            </a:r>
          </a:p>
          <a:p>
            <a:r>
              <a:rPr lang="en-US" dirty="0"/>
              <a:t>11	not (number % 2 == 0 and number % 3 == 0) :</a:t>
            </a:r>
          </a:p>
          <a:p>
            <a:r>
              <a:rPr lang="en-US" dirty="0"/>
              <a:t>12	print(number, "is divisible by 2 or 3, but not both")</a:t>
            </a:r>
          </a:p>
          <a:p>
            <a:endParaRPr lang="en-US" dirty="0"/>
          </a:p>
          <a:p>
            <a:r>
              <a:rPr lang="en-US" dirty="0"/>
              <a:t>In line 4, number % 2 == 0 and number % 3 == 0 checks whether the number is divisible by 2 and 4. number % 2 == 0 or number % 3 == 0 (line 7) checks whether the number is divisible by 2 or 4. The Boolean expression in lines 10–11</a:t>
            </a:r>
          </a:p>
          <a:p>
            <a:r>
              <a:rPr lang="en-US" dirty="0"/>
              <a:t>(number % 2 == 0 and number % 3 == 0) and</a:t>
            </a:r>
          </a:p>
          <a:p>
            <a:r>
              <a:rPr lang="en-US" dirty="0"/>
              <a:t>not (number % 2 == 0 and number % 3 == 0)</a:t>
            </a:r>
          </a:p>
          <a:p>
            <a:endParaRPr lang="en-US" dirty="0"/>
          </a:p>
          <a:p>
            <a:r>
              <a:rPr lang="en-US" dirty="0"/>
              <a:t>checks whether the number is divisible by 2 or 3 but not both.</a:t>
            </a:r>
          </a:p>
          <a:p>
            <a:endParaRPr lang="en-US" dirty="0"/>
          </a:p>
          <a:p>
            <a:r>
              <a:rPr lang="en-US" dirty="0"/>
              <a:t> </a:t>
            </a:r>
          </a:p>
          <a:p>
            <a:endParaRPr lang="en-US" dirty="0"/>
          </a:p>
        </p:txBody>
      </p:sp>
    </p:spTree>
    <p:extLst>
      <p:ext uri="{BB962C8B-B14F-4D97-AF65-F5344CB8AC3E}">
        <p14:creationId xmlns:p14="http://schemas.microsoft.com/office/powerpoint/2010/main" val="2278427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474345"/>
            <a:ext cx="7239000" cy="6186309"/>
          </a:xfrm>
          <a:prstGeom prst="rect">
            <a:avLst/>
          </a:prstGeom>
        </p:spPr>
        <p:txBody>
          <a:bodyPr wrap="square">
            <a:spAutoFit/>
          </a:bodyPr>
          <a:lstStyle/>
          <a:p>
            <a:r>
              <a:rPr lang="en-US" dirty="0" smtClean="0"/>
              <a:t> </a:t>
            </a:r>
            <a:endParaRPr lang="en-US" dirty="0"/>
          </a:p>
          <a:p>
            <a:r>
              <a:rPr lang="en-US" dirty="0"/>
              <a:t>not (condition1 and condition2) is the same as</a:t>
            </a:r>
          </a:p>
          <a:p>
            <a:r>
              <a:rPr lang="en-US" dirty="0"/>
              <a:t>not condition1 or not </a:t>
            </a:r>
            <a:r>
              <a:rPr lang="en-US" dirty="0" smtClean="0"/>
              <a:t>condition2</a:t>
            </a:r>
          </a:p>
          <a:p>
            <a:endParaRPr lang="en-US" dirty="0"/>
          </a:p>
          <a:p>
            <a:r>
              <a:rPr lang="en-US" dirty="0"/>
              <a:t>not (condition1 or condition2) is the same as</a:t>
            </a:r>
          </a:p>
          <a:p>
            <a:r>
              <a:rPr lang="en-US" dirty="0"/>
              <a:t>not condition1 and not </a:t>
            </a:r>
            <a:r>
              <a:rPr lang="en-US" dirty="0" smtClean="0"/>
              <a:t>condition2</a:t>
            </a:r>
          </a:p>
          <a:p>
            <a:endParaRPr lang="en-US" dirty="0"/>
          </a:p>
          <a:p>
            <a:r>
              <a:rPr lang="en-US" dirty="0"/>
              <a:t>So, line 11 in the preceding example</a:t>
            </a:r>
            <a:r>
              <a:rPr lang="en-US" dirty="0" smtClean="0"/>
              <a:t>,</a:t>
            </a:r>
          </a:p>
          <a:p>
            <a:endParaRPr lang="en-US" dirty="0"/>
          </a:p>
          <a:p>
            <a:r>
              <a:rPr lang="en-US" dirty="0"/>
              <a:t>not (number % 2 == 0 and number % 3 == 0</a:t>
            </a:r>
            <a:r>
              <a:rPr lang="en-US" dirty="0" smtClean="0"/>
              <a:t>)</a:t>
            </a:r>
          </a:p>
          <a:p>
            <a:endParaRPr lang="en-US" dirty="0"/>
          </a:p>
          <a:p>
            <a:r>
              <a:rPr lang="en-US" dirty="0"/>
              <a:t>can be simplified by using an equivalent expression</a:t>
            </a:r>
            <a:r>
              <a:rPr lang="en-US" dirty="0" smtClean="0"/>
              <a:t>:</a:t>
            </a:r>
          </a:p>
          <a:p>
            <a:endParaRPr lang="en-US" dirty="0"/>
          </a:p>
          <a:p>
            <a:r>
              <a:rPr lang="en-US" dirty="0"/>
              <a:t>(number % 2 != 0 or number % 3 != 0)</a:t>
            </a:r>
          </a:p>
          <a:p>
            <a:endParaRPr lang="en-US" dirty="0" smtClean="0"/>
          </a:p>
          <a:p>
            <a:r>
              <a:rPr lang="en-US" dirty="0" smtClean="0"/>
              <a:t>As </a:t>
            </a:r>
            <a:r>
              <a:rPr lang="en-US" dirty="0"/>
              <a:t>another example,</a:t>
            </a:r>
          </a:p>
          <a:p>
            <a:endParaRPr lang="en-US" dirty="0" smtClean="0"/>
          </a:p>
          <a:p>
            <a:r>
              <a:rPr lang="en-US" dirty="0" smtClean="0"/>
              <a:t>not </a:t>
            </a:r>
            <a:r>
              <a:rPr lang="en-US" dirty="0"/>
              <a:t>(number == 2 or number == 3)</a:t>
            </a:r>
          </a:p>
          <a:p>
            <a:endParaRPr lang="en-US" dirty="0" smtClean="0"/>
          </a:p>
          <a:p>
            <a:r>
              <a:rPr lang="en-US" dirty="0" smtClean="0"/>
              <a:t>is </a:t>
            </a:r>
            <a:r>
              <a:rPr lang="en-US" dirty="0"/>
              <a:t>better written as</a:t>
            </a:r>
          </a:p>
          <a:p>
            <a:endParaRPr lang="en-US" dirty="0" smtClean="0"/>
          </a:p>
          <a:p>
            <a:r>
              <a:rPr lang="en-US" dirty="0" smtClean="0"/>
              <a:t>number </a:t>
            </a:r>
            <a:r>
              <a:rPr lang="en-US" dirty="0"/>
              <a:t>!= 2 and number != 3</a:t>
            </a:r>
          </a:p>
        </p:txBody>
      </p:sp>
    </p:spTree>
    <p:extLst>
      <p:ext uri="{BB962C8B-B14F-4D97-AF65-F5344CB8AC3E}">
        <p14:creationId xmlns:p14="http://schemas.microsoft.com/office/powerpoint/2010/main" val="3614941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6017" y="0"/>
            <a:ext cx="2677368" cy="8382000"/>
          </a:xfrm>
        </p:spPr>
        <p:txBody>
          <a:bodyPr>
            <a:normAutofit fontScale="40000" lnSpcReduction="20000"/>
          </a:bodyPr>
          <a:lstStyle/>
          <a:p>
            <a:pPr marL="0" indent="0">
              <a:buNone/>
            </a:pPr>
            <a:r>
              <a:rPr lang="en-US" sz="4500" dirty="0" smtClean="0"/>
              <a:t>set </a:t>
            </a:r>
            <a:r>
              <a:rPr lang="en-US" sz="4500" dirty="0" err="1" smtClean="0"/>
              <a:t>passMarks</a:t>
            </a:r>
            <a:r>
              <a:rPr lang="en-US" sz="4500" dirty="0" smtClean="0"/>
              <a:t> equal to 40  </a:t>
            </a:r>
          </a:p>
          <a:p>
            <a:pPr marL="0" indent="0">
              <a:buNone/>
            </a:pPr>
            <a:r>
              <a:rPr lang="en-US" sz="4500" dirty="0" smtClean="0"/>
              <a:t>The next statement  user enters the marks obtained by a student which will be of type </a:t>
            </a:r>
            <a:r>
              <a:rPr lang="en-US" sz="4500" dirty="0" err="1" smtClean="0"/>
              <a:t>str</a:t>
            </a:r>
            <a:r>
              <a:rPr lang="en-US" sz="4500" dirty="0" smtClean="0"/>
              <a:t>, we transform it to an integer quantity </a:t>
            </a:r>
            <a:r>
              <a:rPr lang="en-US" sz="4500" dirty="0" err="1" smtClean="0"/>
              <a:t>intMarks</a:t>
            </a:r>
            <a:r>
              <a:rPr lang="en-US" sz="4500" dirty="0" smtClean="0"/>
              <a:t> using the function int.</a:t>
            </a:r>
          </a:p>
          <a:p>
            <a:pPr marL="0" indent="0">
              <a:buNone/>
            </a:pPr>
            <a:r>
              <a:rPr lang="en-US" sz="4500" dirty="0" smtClean="0"/>
              <a:t>In line 23, we invoke the function moderate defined in lines 1–12 With the arguments </a:t>
            </a:r>
            <a:r>
              <a:rPr lang="en-US" sz="4500" dirty="0" err="1" smtClean="0"/>
              <a:t>intMarks</a:t>
            </a:r>
            <a:r>
              <a:rPr lang="en-US" sz="4500" dirty="0" smtClean="0"/>
              <a:t> and </a:t>
            </a:r>
            <a:r>
              <a:rPr lang="en-US" sz="4500" dirty="0" err="1" smtClean="0"/>
              <a:t>passMarks</a:t>
            </a:r>
            <a:r>
              <a:rPr lang="en-US" sz="4500" dirty="0" smtClean="0"/>
              <a:t>. </a:t>
            </a:r>
          </a:p>
          <a:p>
            <a:pPr marL="0" indent="0">
              <a:buNone/>
            </a:pPr>
            <a:endParaRPr lang="en-US" sz="4500" dirty="0"/>
          </a:p>
          <a:p>
            <a:pPr marL="0" indent="0">
              <a:buNone/>
            </a:pPr>
            <a:r>
              <a:rPr lang="en-US" sz="4500" dirty="0" smtClean="0"/>
              <a:t>Inside the function moderate (line 10),  </a:t>
            </a:r>
          </a:p>
          <a:p>
            <a:pPr marL="0" indent="0">
              <a:buNone/>
            </a:pPr>
            <a:endParaRPr lang="en-US" sz="4500" dirty="0"/>
          </a:p>
          <a:p>
            <a:pPr marL="0" indent="0">
              <a:buNone/>
            </a:pPr>
            <a:r>
              <a:rPr lang="en-US" sz="4500" dirty="0" smtClean="0"/>
              <a:t>Next, the function moderate returns marks  to the main function. </a:t>
            </a:r>
          </a:p>
          <a:p>
            <a:pPr marL="0" indent="0">
              <a:buNone/>
            </a:pPr>
            <a:r>
              <a:rPr lang="en-US" sz="4500" dirty="0" smtClean="0"/>
              <a:t>The value returned by the function moderate is assigned to the variable </a:t>
            </a:r>
            <a:r>
              <a:rPr lang="en-US" sz="4500" dirty="0" err="1" smtClean="0"/>
              <a:t>moderatedMarks</a:t>
            </a:r>
            <a:r>
              <a:rPr lang="en-US" sz="4500" dirty="0" smtClean="0"/>
              <a:t> (line 23). </a:t>
            </a:r>
          </a:p>
          <a:p>
            <a:pPr marL="0" indent="0">
              <a:buNone/>
            </a:pPr>
            <a:endParaRPr lang="en-US" sz="4500" dirty="0"/>
          </a:p>
          <a:p>
            <a:pPr marL="0" indent="0">
              <a:buNone/>
            </a:pPr>
            <a:r>
              <a:rPr lang="en-US" sz="4500" dirty="0" smtClean="0"/>
              <a:t>Finally, we print </a:t>
            </a:r>
            <a:r>
              <a:rPr lang="en-US" sz="4500" dirty="0" err="1" smtClean="0"/>
              <a:t>moderatedMarks</a:t>
            </a:r>
            <a:r>
              <a:rPr lang="en-US" sz="4500" dirty="0" smtClean="0"/>
              <a:t> in line 24.</a:t>
            </a:r>
            <a:r>
              <a:rPr lang="en-US" dirty="0" smtClean="0"/>
              <a:t>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6578417"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282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9144000" cy="4525963"/>
          </a:xfrm>
        </p:spPr>
        <p:txBody>
          <a:bodyPr>
            <a:normAutofit/>
          </a:bodyPr>
          <a:lstStyle/>
          <a:p>
            <a:pPr marL="0" indent="0">
              <a:buNone/>
            </a:pPr>
            <a:r>
              <a:rPr lang="en-US" dirty="0" smtClean="0"/>
              <a:t>The general form of if conditional statement is as follows:</a:t>
            </a:r>
          </a:p>
          <a:p>
            <a:pPr marL="0" indent="0">
              <a:buNone/>
            </a:pPr>
            <a:r>
              <a:rPr lang="en-US" dirty="0" smtClean="0"/>
              <a:t>if &lt; condition &gt;:</a:t>
            </a:r>
          </a:p>
          <a:p>
            <a:pPr marL="0" indent="0">
              <a:buNone/>
            </a:pPr>
            <a:r>
              <a:rPr lang="en-US" dirty="0" smtClean="0"/>
              <a:t>	&lt; Sequence S of statements to be executed &gt;</a:t>
            </a:r>
          </a:p>
          <a:p>
            <a:pPr marL="0" indent="0">
              <a:buNone/>
            </a:pPr>
            <a:endParaRPr lang="en-US" dirty="0"/>
          </a:p>
        </p:txBody>
      </p:sp>
    </p:spTree>
    <p:extLst>
      <p:ext uri="{BB962C8B-B14F-4D97-AF65-F5344CB8AC3E}">
        <p14:creationId xmlns:p14="http://schemas.microsoft.com/office/powerpoint/2010/main" val="2028478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3" y="34636"/>
            <a:ext cx="8807990" cy="66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93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&lt;expression1&gt; if &lt;condition&gt; else &lt; expression2&gt;</a:t>
            </a:r>
          </a:p>
          <a:p>
            <a:pPr marL="0" indent="0">
              <a:buNone/>
            </a:pPr>
            <a:r>
              <a:rPr lang="en-US" dirty="0" smtClean="0"/>
              <a:t>If the condition holds True, the conditional expression yields the value of expression1, otherwise, it yields the value of expression2.</a:t>
            </a:r>
          </a:p>
          <a:p>
            <a:pPr marL="0" indent="0">
              <a:buNone/>
            </a:pPr>
            <a:r>
              <a:rPr lang="en-US" dirty="0" smtClean="0"/>
              <a:t>For example, the following piece of code</a:t>
            </a:r>
          </a:p>
          <a:p>
            <a:pPr marL="0" indent="0">
              <a:buNone/>
            </a:pPr>
            <a:endParaRPr lang="en-US" dirty="0" smtClean="0"/>
          </a:p>
          <a:p>
            <a:pPr marL="0" indent="0">
              <a:buNone/>
            </a:pPr>
            <a:r>
              <a:rPr lang="en-US" dirty="0" smtClean="0"/>
              <a:t>if password == 'magic':</a:t>
            </a:r>
          </a:p>
          <a:p>
            <a:pPr marL="0" indent="0">
              <a:buNone/>
            </a:pPr>
            <a:r>
              <a:rPr lang="en-US" dirty="0" smtClean="0"/>
              <a:t>	message = ' Login Successful !!\n ' </a:t>
            </a:r>
          </a:p>
          <a:p>
            <a:pPr marL="0" indent="0">
              <a:buNone/>
            </a:pPr>
            <a:r>
              <a:rPr lang="en-US" dirty="0" smtClean="0"/>
              <a:t>else:</a:t>
            </a:r>
          </a:p>
          <a:p>
            <a:pPr marL="0" indent="0">
              <a:buNone/>
            </a:pPr>
            <a:r>
              <a:rPr lang="en-US" dirty="0" smtClean="0"/>
              <a:t>	message = ' Password mismatch !!\n '</a:t>
            </a:r>
          </a:p>
          <a:p>
            <a:pPr marL="0" indent="0">
              <a:buNone/>
            </a:pPr>
            <a:endParaRPr lang="en-US" dirty="0" smtClean="0"/>
          </a:p>
          <a:p>
            <a:pPr marL="0" indent="0">
              <a:buNone/>
            </a:pPr>
            <a:r>
              <a:rPr lang="en-US" dirty="0" smtClean="0"/>
              <a:t>may be replaced by</a:t>
            </a:r>
          </a:p>
          <a:p>
            <a:pPr marL="0" indent="0">
              <a:buNone/>
            </a:pPr>
            <a:endParaRPr lang="en-US" dirty="0" smtClean="0"/>
          </a:p>
          <a:p>
            <a:pPr marL="0" indent="0">
              <a:buNone/>
            </a:pPr>
            <a:r>
              <a:rPr lang="en-US" dirty="0" smtClean="0"/>
              <a:t>message = ' Login Successful !!\n ' if password == 'magic' else ' Password mismatch !!\n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39055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661988"/>
            <a:ext cx="6562725"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16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
            <a:ext cx="7772400" cy="2132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 y="1980552"/>
            <a:ext cx="7765473" cy="4725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50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2358</TotalTime>
  <Words>888</Words>
  <Application>Microsoft Office PowerPoint</Application>
  <PresentationFormat>On-screen Show (4:3)</PresentationFormat>
  <Paragraphs>137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CONTROL STRUCTURES </vt:lpstr>
      <vt:lpstr>if Conditional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if-elif-else Conditional Statement</vt:lpstr>
      <vt:lpstr>PowerPoint Presentation</vt:lpstr>
      <vt:lpstr>PowerPoint Presentation</vt:lpstr>
      <vt:lpstr>PowerPoint Presentation</vt:lpstr>
      <vt:lpstr> ITERATION (FOR  Loop STATEMENTS)</vt:lpstr>
      <vt:lpstr>PowerPoint Presentation</vt:lpstr>
      <vt:lpstr>PowerPoint Presentation</vt:lpstr>
      <vt:lpstr>PowerPoint Presentation</vt:lpstr>
      <vt:lpstr>PowerPoint Presentation</vt:lpstr>
      <vt:lpstr>PowerPoint Presentation</vt:lpstr>
      <vt:lpstr>Right aligning the output</vt:lpstr>
      <vt:lpstr>develop a function to print a multiplication table for a given number.</vt:lpstr>
      <vt:lpstr>PowerPoint Presentation</vt:lpstr>
      <vt:lpstr>while Loop</vt:lpstr>
      <vt:lpstr>while Statement vs. for Statement</vt:lpstr>
      <vt:lpstr>PowerPoint Presentation</vt:lpstr>
      <vt:lpstr>PowerPoint Presentation</vt:lpstr>
      <vt:lpstr>develop a function to print multiplication tables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STRUCTURES</dc:title>
  <dc:creator>Kavita</dc:creator>
  <cp:lastModifiedBy>Kavita</cp:lastModifiedBy>
  <cp:revision>18</cp:revision>
  <dcterms:created xsi:type="dcterms:W3CDTF">2020-07-28T07:44:00Z</dcterms:created>
  <dcterms:modified xsi:type="dcterms:W3CDTF">2021-09-06T05:01:31Z</dcterms:modified>
</cp:coreProperties>
</file>