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60" r:id="rId4"/>
    <p:sldId id="277" r:id="rId5"/>
    <p:sldId id="291" r:id="rId6"/>
    <p:sldId id="262" r:id="rId7"/>
    <p:sldId id="270" r:id="rId8"/>
    <p:sldId id="292" r:id="rId9"/>
    <p:sldId id="293" r:id="rId10"/>
    <p:sldId id="294" r:id="rId11"/>
    <p:sldId id="295" r:id="rId12"/>
    <p:sldId id="296" r:id="rId13"/>
    <p:sldId id="297" r:id="rId14"/>
    <p:sldId id="298" r:id="rId15"/>
    <p:sldId id="299" r:id="rId16"/>
    <p:sldId id="300" r:id="rId17"/>
    <p:sldId id="301" r:id="rId18"/>
    <p:sldId id="263" r:id="rId19"/>
    <p:sldId id="287"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264" r:id="rId33"/>
    <p:sldId id="279" r:id="rId34"/>
    <p:sldId id="26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53A3"/>
    <a:srgbClr val="ECECEC"/>
    <a:srgbClr val="FFFFFF"/>
    <a:srgbClr val="453D3A"/>
    <a:srgbClr val="1A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88" autoAdjust="0"/>
    <p:restoredTop sz="94660"/>
  </p:normalViewPr>
  <p:slideViewPr>
    <p:cSldViewPr snapToGrid="0" showGuides="1">
      <p:cViewPr varScale="1">
        <p:scale>
          <a:sx n="86" d="100"/>
          <a:sy n="86" d="100"/>
        </p:scale>
        <p:origin x="446"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2020/7/14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10" name="矩形 9"/>
          <p:cNvSpPr/>
          <p:nvPr userDrawn="1"/>
        </p:nvSpPr>
        <p:spPr>
          <a:xfrm>
            <a:off x="11084978" y="659530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25998743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438" userDrawn="1">
          <p15:clr>
            <a:srgbClr val="FBAE40"/>
          </p15:clr>
        </p15:guide>
        <p15:guide id="4" pos="7242" userDrawn="1">
          <p15:clr>
            <a:srgbClr val="FBAE40"/>
          </p15:clr>
        </p15:guide>
        <p15:guide id="5" orient="horz" pos="346" userDrawn="1">
          <p15:clr>
            <a:srgbClr val="FBAE40"/>
          </p15:clr>
        </p15:guide>
        <p15:guide id="6" orient="horz" pos="3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66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4C821-51AF-415E-BF5B-CDCDE3466362}" type="datetime1">
              <a:rPr lang="zh-CN" altLang="en-US" smtClean="0"/>
              <a:t>2020/7/14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314606638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145/3308560.3320091" TargetMode="External"/><Relationship Id="rId2" Type="http://schemas.openxmlformats.org/officeDocument/2006/relationships/hyperlink" Target="https://zhuanlan.zhihu.com/p/27502172"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zhuanlan.zhihu.com/p/2750217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3667636"/>
            <a:ext cx="12192000" cy="518886"/>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2695179"/>
            <a:ext cx="12192000" cy="972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955800" y="2838807"/>
            <a:ext cx="8280399" cy="769441"/>
          </a:xfrm>
          <a:prstGeom prst="rect">
            <a:avLst/>
          </a:prstGeom>
          <a:noFill/>
        </p:spPr>
        <p:txBody>
          <a:bodyPr wrap="square" rtlCol="0">
            <a:spAutoFit/>
          </a:bodyPr>
          <a:lstStyle/>
          <a:p>
            <a:pPr algn="ctr"/>
            <a:r>
              <a:rPr lang="zh-CN" altLang="en-US" sz="4400" b="1" dirty="0">
                <a:solidFill>
                  <a:schemeClr val="bg1"/>
                </a:solidFill>
              </a:rPr>
              <a:t>序列推荐</a:t>
            </a:r>
          </a:p>
        </p:txBody>
      </p:sp>
      <p:sp>
        <p:nvSpPr>
          <p:cNvPr id="12" name="文本框 11"/>
          <p:cNvSpPr txBox="1"/>
          <p:nvPr/>
        </p:nvSpPr>
        <p:spPr>
          <a:xfrm>
            <a:off x="3216275" y="4495043"/>
            <a:ext cx="3060699" cy="369332"/>
          </a:xfrm>
          <a:prstGeom prst="rect">
            <a:avLst/>
          </a:prstGeom>
          <a:noFill/>
        </p:spPr>
        <p:txBody>
          <a:bodyPr wrap="square" rtlCol="0">
            <a:spAutoFit/>
          </a:bodyPr>
          <a:lstStyle/>
          <a:p>
            <a:r>
              <a:rPr lang="zh-CN" altLang="en-US" b="1" dirty="0">
                <a:solidFill>
                  <a:srgbClr val="453D3A"/>
                </a:solidFill>
              </a:rPr>
              <a:t>汇报人：杨扬</a:t>
            </a:r>
          </a:p>
        </p:txBody>
      </p:sp>
      <p:sp>
        <p:nvSpPr>
          <p:cNvPr id="13" name="文本框 12"/>
          <p:cNvSpPr txBox="1"/>
          <p:nvPr/>
        </p:nvSpPr>
        <p:spPr>
          <a:xfrm>
            <a:off x="6504664" y="4495043"/>
            <a:ext cx="1733095" cy="369332"/>
          </a:xfrm>
          <a:prstGeom prst="rect">
            <a:avLst/>
          </a:prstGeom>
          <a:noFill/>
        </p:spPr>
        <p:txBody>
          <a:bodyPr wrap="square" rtlCol="0">
            <a:spAutoFit/>
          </a:bodyPr>
          <a:lstStyle/>
          <a:p>
            <a:r>
              <a:rPr lang="zh-CN" altLang="en-US" b="1" dirty="0">
                <a:solidFill>
                  <a:srgbClr val="453D3A"/>
                </a:solidFill>
              </a:rPr>
              <a:t>导师：张明卫</a:t>
            </a: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955800" y="3740618"/>
            <a:ext cx="8280400" cy="400110"/>
          </a:xfrm>
          <a:prstGeom prst="rect">
            <a:avLst/>
          </a:prstGeom>
          <a:noFill/>
        </p:spPr>
        <p:txBody>
          <a:bodyPr wrap="square" rtlCol="0">
            <a:spAutoFit/>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sequence-aware recommendation</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5" name="Freeform 5"/>
          <p:cNvSpPr>
            <a:spLocks noEditPoints="1"/>
          </p:cNvSpPr>
          <p:nvPr/>
        </p:nvSpPr>
        <p:spPr bwMode="auto">
          <a:xfrm>
            <a:off x="10201276" y="293666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9451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par>
                                <p:cTn id="11" presetID="22" presetClass="entr" presetSubtype="8" fill="hold" grpId="0" nodeType="withEffect">
                                  <p:stCondLst>
                                    <p:cond delay="120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12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42" presetClass="entr" presetSubtype="0" fill="hold" grpId="0" nodeType="withEffect">
                                  <p:stCondLst>
                                    <p:cond delay="12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160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16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20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200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p:bldP spid="12" grpId="0"/>
      <p:bldP spid="13" grpId="0"/>
      <p:bldP spid="15" grpId="0" animBg="1"/>
      <p:bldP spid="16" grpId="0" animBg="1"/>
      <p:bldP spid="10"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10</a:t>
            </a:fld>
            <a:endParaRPr lang="zh-CN" altLang="en-US" dirty="0"/>
          </a:p>
        </p:txBody>
      </p:sp>
      <p:sp>
        <p:nvSpPr>
          <p:cNvPr id="6" name="矩形 5"/>
          <p:cNvSpPr/>
          <p:nvPr/>
        </p:nvSpPr>
        <p:spPr>
          <a:xfrm>
            <a:off x="695323" y="926774"/>
            <a:ext cx="4924241" cy="461665"/>
          </a:xfrm>
          <a:prstGeom prst="rect">
            <a:avLst/>
          </a:prstGeom>
          <a:solidFill>
            <a:schemeClr val="accent1"/>
          </a:solidFill>
        </p:spPr>
        <p:txBody>
          <a:bodyPr wrap="square">
            <a:spAutoFit/>
          </a:bodyPr>
          <a:lstStyle/>
          <a:p>
            <a:r>
              <a:rPr lang="en-US" altLang="zh-CN" sz="2400" b="1" dirty="0">
                <a:solidFill>
                  <a:schemeClr val="bg1"/>
                </a:solidFill>
              </a:rPr>
              <a:t>CATEGORIZATION OF TASK</a:t>
            </a:r>
          </a:p>
        </p:txBody>
      </p:sp>
      <p:sp>
        <p:nvSpPr>
          <p:cNvPr id="2" name="文本框 1">
            <a:extLst>
              <a:ext uri="{FF2B5EF4-FFF2-40B4-BE49-F238E27FC236}">
                <a16:creationId xmlns:a16="http://schemas.microsoft.com/office/drawing/2014/main" id="{16EAB3C7-7EAA-421E-917A-4A2A84B53987}"/>
              </a:ext>
            </a:extLst>
          </p:cNvPr>
          <p:cNvSpPr txBox="1"/>
          <p:nvPr/>
        </p:nvSpPr>
        <p:spPr>
          <a:xfrm>
            <a:off x="861133" y="2151727"/>
            <a:ext cx="7776839" cy="2554545"/>
          </a:xfrm>
          <a:prstGeom prst="rect">
            <a:avLst/>
          </a:prstGeom>
          <a:noFill/>
        </p:spPr>
        <p:txBody>
          <a:bodyPr wrap="square" rtlCol="0">
            <a:spAutoFit/>
          </a:bodyPr>
          <a:lstStyle/>
          <a:p>
            <a:pPr marL="342900" indent="-342900">
              <a:buAutoNum type="arabicPeriod"/>
            </a:pPr>
            <a:r>
              <a:rPr lang="en-US" altLang="zh-CN" sz="2000" dirty="0"/>
              <a:t>Context Adaptation</a:t>
            </a:r>
          </a:p>
          <a:p>
            <a:pPr marL="342900" indent="-342900">
              <a:buAutoNum type="arabicPeriod"/>
            </a:pPr>
            <a:endParaRPr lang="en-US" altLang="zh-CN" sz="2000" dirty="0"/>
          </a:p>
          <a:p>
            <a:pPr marL="342900" indent="-342900">
              <a:buAutoNum type="arabicPeriod"/>
            </a:pPr>
            <a:r>
              <a:rPr lang="en-US" altLang="zh-CN" sz="2000" dirty="0"/>
              <a:t>Trend Detection</a:t>
            </a:r>
          </a:p>
          <a:p>
            <a:pPr marL="342900" indent="-342900">
              <a:buAutoNum type="arabicPeriod"/>
            </a:pPr>
            <a:endParaRPr lang="en-US" altLang="zh-CN" sz="2000" dirty="0"/>
          </a:p>
          <a:p>
            <a:pPr marL="342900" indent="-342900">
              <a:buAutoNum type="arabicPeriod"/>
            </a:pPr>
            <a:r>
              <a:rPr lang="en-US" altLang="zh-CN" sz="2000" dirty="0"/>
              <a:t>Repeated Recommendation</a:t>
            </a:r>
          </a:p>
          <a:p>
            <a:pPr marL="342900" indent="-342900">
              <a:buAutoNum type="arabicPeriod"/>
            </a:pPr>
            <a:endParaRPr lang="en-US" altLang="zh-CN" sz="2000" dirty="0"/>
          </a:p>
          <a:p>
            <a:pPr marL="342900" indent="-342900">
              <a:buAutoNum type="arabicPeriod"/>
            </a:pPr>
            <a:r>
              <a:rPr lang="en-US" altLang="zh-CN" sz="2000" dirty="0"/>
              <a:t>Consideration of Order Constraints and Sequential Patterns</a:t>
            </a:r>
            <a:endParaRPr lang="zh-CN" altLang="en-US" sz="2000" dirty="0"/>
          </a:p>
        </p:txBody>
      </p:sp>
    </p:spTree>
    <p:extLst>
      <p:ext uri="{BB962C8B-B14F-4D97-AF65-F5344CB8AC3E}">
        <p14:creationId xmlns:p14="http://schemas.microsoft.com/office/powerpoint/2010/main" val="336752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11</a:t>
            </a:fld>
            <a:endParaRPr lang="zh-CN" altLang="en-US" dirty="0"/>
          </a:p>
        </p:txBody>
      </p:sp>
      <p:sp>
        <p:nvSpPr>
          <p:cNvPr id="6" name="矩形 5"/>
          <p:cNvSpPr/>
          <p:nvPr/>
        </p:nvSpPr>
        <p:spPr>
          <a:xfrm>
            <a:off x="695322" y="926774"/>
            <a:ext cx="3929943" cy="461665"/>
          </a:xfrm>
          <a:prstGeom prst="rect">
            <a:avLst/>
          </a:prstGeom>
          <a:solidFill>
            <a:schemeClr val="accent1"/>
          </a:solidFill>
        </p:spPr>
        <p:txBody>
          <a:bodyPr wrap="square">
            <a:spAutoFit/>
          </a:bodyPr>
          <a:lstStyle/>
          <a:p>
            <a:r>
              <a:rPr lang="en-US" altLang="zh-CN" sz="2400" b="1" dirty="0">
                <a:solidFill>
                  <a:schemeClr val="bg1"/>
                </a:solidFill>
              </a:rPr>
              <a:t>1. Context Adaptation</a:t>
            </a:r>
          </a:p>
        </p:txBody>
      </p:sp>
      <p:sp>
        <p:nvSpPr>
          <p:cNvPr id="2" name="文本框 1">
            <a:extLst>
              <a:ext uri="{FF2B5EF4-FFF2-40B4-BE49-F238E27FC236}">
                <a16:creationId xmlns:a16="http://schemas.microsoft.com/office/drawing/2014/main" id="{16EAB3C7-7EAA-421E-917A-4A2A84B53987}"/>
              </a:ext>
            </a:extLst>
          </p:cNvPr>
          <p:cNvSpPr txBox="1"/>
          <p:nvPr/>
        </p:nvSpPr>
        <p:spPr>
          <a:xfrm>
            <a:off x="695323" y="1885396"/>
            <a:ext cx="10756871" cy="707886"/>
          </a:xfrm>
          <a:prstGeom prst="rect">
            <a:avLst/>
          </a:prstGeom>
          <a:noFill/>
        </p:spPr>
        <p:txBody>
          <a:bodyPr wrap="square" rtlCol="0">
            <a:spAutoFit/>
          </a:bodyPr>
          <a:lstStyle/>
          <a:p>
            <a:r>
              <a:rPr lang="en-US" altLang="zh-CN" sz="2000" dirty="0"/>
              <a:t>Not only use the users’ general preferences, but also use their current situation and their short-term intents and interests.</a:t>
            </a:r>
            <a:endParaRPr lang="zh-CN" altLang="en-US" sz="2000" dirty="0"/>
          </a:p>
        </p:txBody>
      </p:sp>
      <p:cxnSp>
        <p:nvCxnSpPr>
          <p:cNvPr id="5" name="直接箭头连接符 4">
            <a:extLst>
              <a:ext uri="{FF2B5EF4-FFF2-40B4-BE49-F238E27FC236}">
                <a16:creationId xmlns:a16="http://schemas.microsoft.com/office/drawing/2014/main" id="{F0A70627-22D7-40C3-96B3-5CBEDE7399E2}"/>
              </a:ext>
            </a:extLst>
          </p:cNvPr>
          <p:cNvCxnSpPr/>
          <p:nvPr/>
        </p:nvCxnSpPr>
        <p:spPr>
          <a:xfrm>
            <a:off x="4021584" y="2593282"/>
            <a:ext cx="2325950" cy="38073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直接箭头连接符 7">
            <a:extLst>
              <a:ext uri="{FF2B5EF4-FFF2-40B4-BE49-F238E27FC236}">
                <a16:creationId xmlns:a16="http://schemas.microsoft.com/office/drawing/2014/main" id="{C9C8E105-827A-4894-A17A-E76E9132E7DF}"/>
              </a:ext>
            </a:extLst>
          </p:cNvPr>
          <p:cNvCxnSpPr/>
          <p:nvPr/>
        </p:nvCxnSpPr>
        <p:spPr>
          <a:xfrm>
            <a:off x="5974672" y="2462950"/>
            <a:ext cx="577048" cy="5021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直接箭头连接符 9">
            <a:extLst>
              <a:ext uri="{FF2B5EF4-FFF2-40B4-BE49-F238E27FC236}">
                <a16:creationId xmlns:a16="http://schemas.microsoft.com/office/drawing/2014/main" id="{5706CF30-CE7E-46A7-9498-B6989D0A92D9}"/>
              </a:ext>
            </a:extLst>
          </p:cNvPr>
          <p:cNvCxnSpPr/>
          <p:nvPr/>
        </p:nvCxnSpPr>
        <p:spPr>
          <a:xfrm flipH="1">
            <a:off x="6853561" y="2257256"/>
            <a:ext cx="2689934" cy="7167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文本框 11">
            <a:extLst>
              <a:ext uri="{FF2B5EF4-FFF2-40B4-BE49-F238E27FC236}">
                <a16:creationId xmlns:a16="http://schemas.microsoft.com/office/drawing/2014/main" id="{A965F271-5C97-4EC2-BDE7-A0902C342C95}"/>
              </a:ext>
            </a:extLst>
          </p:cNvPr>
          <p:cNvSpPr txBox="1"/>
          <p:nvPr/>
        </p:nvSpPr>
        <p:spPr>
          <a:xfrm>
            <a:off x="5122416" y="3002417"/>
            <a:ext cx="3480046" cy="369332"/>
          </a:xfrm>
          <a:prstGeom prst="rect">
            <a:avLst/>
          </a:prstGeom>
          <a:noFill/>
        </p:spPr>
        <p:txBody>
          <a:bodyPr wrap="square" rtlCol="0">
            <a:spAutoFit/>
          </a:bodyPr>
          <a:lstStyle/>
          <a:p>
            <a:r>
              <a:rPr lang="en-US" altLang="zh-CN" dirty="0"/>
              <a:t>Not directly observable</a:t>
            </a:r>
            <a:endParaRPr lang="zh-CN" altLang="en-US" dirty="0"/>
          </a:p>
        </p:txBody>
      </p:sp>
      <p:cxnSp>
        <p:nvCxnSpPr>
          <p:cNvPr id="14" name="直接箭头连接符 13">
            <a:extLst>
              <a:ext uri="{FF2B5EF4-FFF2-40B4-BE49-F238E27FC236}">
                <a16:creationId xmlns:a16="http://schemas.microsoft.com/office/drawing/2014/main" id="{E640FE1F-21B3-4240-BF60-789129F4B897}"/>
              </a:ext>
            </a:extLst>
          </p:cNvPr>
          <p:cNvCxnSpPr>
            <a:stCxn id="12" idx="2"/>
          </p:cNvCxnSpPr>
          <p:nvPr/>
        </p:nvCxnSpPr>
        <p:spPr>
          <a:xfrm flipH="1">
            <a:off x="6418555" y="3371749"/>
            <a:ext cx="443884" cy="7386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 name="文本框 14">
            <a:extLst>
              <a:ext uri="{FF2B5EF4-FFF2-40B4-BE49-F238E27FC236}">
                <a16:creationId xmlns:a16="http://schemas.microsoft.com/office/drawing/2014/main" id="{078DCB47-0DBC-438F-B29E-E63CF5EE66BD}"/>
              </a:ext>
            </a:extLst>
          </p:cNvPr>
          <p:cNvSpPr txBox="1"/>
          <p:nvPr/>
        </p:nvSpPr>
        <p:spPr>
          <a:xfrm>
            <a:off x="3635405" y="4037695"/>
            <a:ext cx="5566299" cy="923330"/>
          </a:xfrm>
          <a:prstGeom prst="rect">
            <a:avLst/>
          </a:prstGeom>
          <a:noFill/>
        </p:spPr>
        <p:txBody>
          <a:bodyPr wrap="square" rtlCol="0">
            <a:spAutoFit/>
          </a:bodyPr>
          <a:lstStyle/>
          <a:p>
            <a:r>
              <a:rPr lang="en-US" altLang="zh-CN" dirty="0"/>
              <a:t>have to be derived from the users most recent actions and eventually on behavioral patterns of the user and the community as a whole</a:t>
            </a:r>
            <a:endParaRPr lang="zh-CN" altLang="en-US" dirty="0"/>
          </a:p>
        </p:txBody>
      </p:sp>
      <p:sp>
        <p:nvSpPr>
          <p:cNvPr id="16" name="文本框 15">
            <a:extLst>
              <a:ext uri="{FF2B5EF4-FFF2-40B4-BE49-F238E27FC236}">
                <a16:creationId xmlns:a16="http://schemas.microsoft.com/office/drawing/2014/main" id="{29572DDA-DC79-45B9-A74C-E02B3F8E6A48}"/>
              </a:ext>
            </a:extLst>
          </p:cNvPr>
          <p:cNvSpPr txBox="1"/>
          <p:nvPr/>
        </p:nvSpPr>
        <p:spPr>
          <a:xfrm>
            <a:off x="798990" y="5450889"/>
            <a:ext cx="10386874" cy="707886"/>
          </a:xfrm>
          <a:prstGeom prst="rect">
            <a:avLst/>
          </a:prstGeom>
          <a:noFill/>
        </p:spPr>
        <p:txBody>
          <a:bodyPr wrap="square" rtlCol="0">
            <a:spAutoFit/>
          </a:bodyPr>
          <a:lstStyle/>
          <a:p>
            <a:r>
              <a:rPr lang="en-US" altLang="zh-CN" sz="2000" dirty="0"/>
              <a:t>Understanding the users’ situation and goals and making context-adapted recommendations from past interaction data</a:t>
            </a:r>
            <a:endParaRPr lang="zh-CN" altLang="en-US" sz="2000" dirty="0"/>
          </a:p>
        </p:txBody>
      </p:sp>
    </p:spTree>
    <p:extLst>
      <p:ext uri="{BB962C8B-B14F-4D97-AF65-F5344CB8AC3E}">
        <p14:creationId xmlns:p14="http://schemas.microsoft.com/office/powerpoint/2010/main" val="105738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12</a:t>
            </a:fld>
            <a:endParaRPr lang="zh-CN" altLang="en-US" dirty="0"/>
          </a:p>
        </p:txBody>
      </p:sp>
      <p:sp>
        <p:nvSpPr>
          <p:cNvPr id="6" name="矩形 5"/>
          <p:cNvSpPr/>
          <p:nvPr/>
        </p:nvSpPr>
        <p:spPr>
          <a:xfrm>
            <a:off x="695323" y="926774"/>
            <a:ext cx="8235613" cy="461665"/>
          </a:xfrm>
          <a:prstGeom prst="rect">
            <a:avLst/>
          </a:prstGeom>
          <a:solidFill>
            <a:schemeClr val="accent1"/>
          </a:solidFill>
        </p:spPr>
        <p:txBody>
          <a:bodyPr wrap="square">
            <a:spAutoFit/>
          </a:bodyPr>
          <a:lstStyle/>
          <a:p>
            <a:r>
              <a:rPr lang="en-US" altLang="zh-CN" sz="2400" b="1" dirty="0">
                <a:solidFill>
                  <a:schemeClr val="bg1"/>
                </a:solidFill>
              </a:rPr>
              <a:t>1.1 Last-N interactions based recommendation</a:t>
            </a:r>
          </a:p>
        </p:txBody>
      </p:sp>
      <p:grpSp>
        <p:nvGrpSpPr>
          <p:cNvPr id="7" name="组合 6">
            <a:extLst>
              <a:ext uri="{FF2B5EF4-FFF2-40B4-BE49-F238E27FC236}">
                <a16:creationId xmlns:a16="http://schemas.microsoft.com/office/drawing/2014/main" id="{78EF8464-3696-42C5-A537-6B45E05BDEEC}"/>
              </a:ext>
            </a:extLst>
          </p:cNvPr>
          <p:cNvGrpSpPr/>
          <p:nvPr/>
        </p:nvGrpSpPr>
        <p:grpSpPr>
          <a:xfrm>
            <a:off x="695323" y="1839353"/>
            <a:ext cx="10801351" cy="453650"/>
            <a:chOff x="695320" y="3601325"/>
            <a:chExt cx="10801351" cy="1203951"/>
          </a:xfrm>
        </p:grpSpPr>
        <p:sp>
          <p:nvSpPr>
            <p:cNvPr id="8" name="矩形 7">
              <a:extLst>
                <a:ext uri="{FF2B5EF4-FFF2-40B4-BE49-F238E27FC236}">
                  <a16:creationId xmlns:a16="http://schemas.microsoft.com/office/drawing/2014/main" id="{9DC26725-E61B-4F6E-8474-D89556E394B4}"/>
                </a:ext>
              </a:extLst>
            </p:cNvPr>
            <p:cNvSpPr/>
            <p:nvPr/>
          </p:nvSpPr>
          <p:spPr>
            <a:xfrm>
              <a:off x="695322" y="3601325"/>
              <a:ext cx="10801349" cy="1203951"/>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6B765B6-7C54-43FB-B977-285ECD6763A5}"/>
                </a:ext>
              </a:extLst>
            </p:cNvPr>
            <p:cNvSpPr/>
            <p:nvPr/>
          </p:nvSpPr>
          <p:spPr>
            <a:xfrm>
              <a:off x="695320" y="3631967"/>
              <a:ext cx="10801351" cy="1168726"/>
            </a:xfrm>
            <a:prstGeom prst="rect">
              <a:avLst/>
            </a:prstGeom>
          </p:spPr>
          <p:txBody>
            <a:bodyPr wrap="square">
              <a:spAutoFit/>
            </a:bodyPr>
            <a:lstStyle/>
            <a:p>
              <a:pPr>
                <a:lnSpc>
                  <a:spcPct val="125000"/>
                </a:lnSpc>
              </a:pPr>
              <a:r>
                <a:rPr lang="en-US" altLang="zh-CN" sz="2000" dirty="0"/>
                <a:t>Only the last N user actions are considered</a:t>
              </a:r>
            </a:p>
          </p:txBody>
        </p:sp>
      </p:grpSp>
      <p:cxnSp>
        <p:nvCxnSpPr>
          <p:cNvPr id="5" name="直接箭头连接符 4">
            <a:extLst>
              <a:ext uri="{FF2B5EF4-FFF2-40B4-BE49-F238E27FC236}">
                <a16:creationId xmlns:a16="http://schemas.microsoft.com/office/drawing/2014/main" id="{14BF09E1-0AE0-466C-ACDE-43CF67580176}"/>
              </a:ext>
            </a:extLst>
          </p:cNvPr>
          <p:cNvCxnSpPr/>
          <p:nvPr/>
        </p:nvCxnSpPr>
        <p:spPr>
          <a:xfrm>
            <a:off x="2485748" y="2291276"/>
            <a:ext cx="1154097" cy="4341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4756F0E4-BCA9-43BF-9E39-F34A1D014DA4}"/>
              </a:ext>
            </a:extLst>
          </p:cNvPr>
          <p:cNvSpPr txBox="1"/>
          <p:nvPr/>
        </p:nvSpPr>
        <p:spPr>
          <a:xfrm>
            <a:off x="3062796" y="2753736"/>
            <a:ext cx="4607511" cy="369332"/>
          </a:xfrm>
          <a:prstGeom prst="rect">
            <a:avLst/>
          </a:prstGeom>
          <a:noFill/>
        </p:spPr>
        <p:txBody>
          <a:bodyPr wrap="square" rtlCol="0">
            <a:spAutoFit/>
          </a:bodyPr>
          <a:lstStyle/>
          <a:p>
            <a:r>
              <a:rPr lang="en-US" altLang="zh-CN" dirty="0"/>
              <a:t>Predict the next location</a:t>
            </a:r>
            <a:endParaRPr lang="zh-CN" altLang="en-US" dirty="0"/>
          </a:p>
        </p:txBody>
      </p:sp>
      <p:sp>
        <p:nvSpPr>
          <p:cNvPr id="12" name="矩形 11">
            <a:extLst>
              <a:ext uri="{FF2B5EF4-FFF2-40B4-BE49-F238E27FC236}">
                <a16:creationId xmlns:a16="http://schemas.microsoft.com/office/drawing/2014/main" id="{5DAD02BB-5514-48C9-854E-A17E44FA215C}"/>
              </a:ext>
            </a:extLst>
          </p:cNvPr>
          <p:cNvSpPr/>
          <p:nvPr/>
        </p:nvSpPr>
        <p:spPr>
          <a:xfrm>
            <a:off x="695323" y="3352968"/>
            <a:ext cx="6309160" cy="461665"/>
          </a:xfrm>
          <a:prstGeom prst="rect">
            <a:avLst/>
          </a:prstGeom>
          <a:solidFill>
            <a:schemeClr val="accent1"/>
          </a:solidFill>
        </p:spPr>
        <p:txBody>
          <a:bodyPr wrap="square">
            <a:spAutoFit/>
          </a:bodyPr>
          <a:lstStyle/>
          <a:p>
            <a:r>
              <a:rPr lang="en-US" altLang="zh-CN" sz="2400" b="1" dirty="0">
                <a:solidFill>
                  <a:schemeClr val="bg1"/>
                </a:solidFill>
              </a:rPr>
              <a:t>1.2 Session-based recommendation</a:t>
            </a:r>
          </a:p>
        </p:txBody>
      </p:sp>
      <p:grpSp>
        <p:nvGrpSpPr>
          <p:cNvPr id="15" name="组合 14">
            <a:extLst>
              <a:ext uri="{FF2B5EF4-FFF2-40B4-BE49-F238E27FC236}">
                <a16:creationId xmlns:a16="http://schemas.microsoft.com/office/drawing/2014/main" id="{9A67BAE5-8A21-4BDA-9677-97CC620086E7}"/>
              </a:ext>
            </a:extLst>
          </p:cNvPr>
          <p:cNvGrpSpPr/>
          <p:nvPr/>
        </p:nvGrpSpPr>
        <p:grpSpPr>
          <a:xfrm>
            <a:off x="695323" y="4353379"/>
            <a:ext cx="10801351" cy="1656803"/>
            <a:chOff x="695320" y="3601325"/>
            <a:chExt cx="10801351" cy="2203539"/>
          </a:xfrm>
        </p:grpSpPr>
        <p:sp>
          <p:nvSpPr>
            <p:cNvPr id="16" name="矩形 15">
              <a:extLst>
                <a:ext uri="{FF2B5EF4-FFF2-40B4-BE49-F238E27FC236}">
                  <a16:creationId xmlns:a16="http://schemas.microsoft.com/office/drawing/2014/main" id="{AF40E675-29B4-4C0F-B97A-5485026CC060}"/>
                </a:ext>
              </a:extLst>
            </p:cNvPr>
            <p:cNvSpPr/>
            <p:nvPr/>
          </p:nvSpPr>
          <p:spPr>
            <a:xfrm>
              <a:off x="695322" y="3601325"/>
              <a:ext cx="10801349" cy="1203951"/>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E175F8D0-8F8F-4322-B698-CF21F19707D3}"/>
                </a:ext>
              </a:extLst>
            </p:cNvPr>
            <p:cNvSpPr/>
            <p:nvPr/>
          </p:nvSpPr>
          <p:spPr>
            <a:xfrm>
              <a:off x="695320" y="3631967"/>
              <a:ext cx="10801349" cy="2172897"/>
            </a:xfrm>
            <a:prstGeom prst="rect">
              <a:avLst/>
            </a:prstGeom>
          </p:spPr>
          <p:txBody>
            <a:bodyPr wrap="square">
              <a:spAutoFit/>
            </a:bodyPr>
            <a:lstStyle/>
            <a:p>
              <a:pPr>
                <a:lnSpc>
                  <a:spcPct val="125000"/>
                </a:lnSpc>
              </a:pPr>
              <a:r>
                <a:rPr lang="en-US" altLang="zh-CN" sz="2000" dirty="0"/>
                <a:t>Only the last sequence of actions of a user is known and this sequence of actions is limited to a session</a:t>
              </a:r>
            </a:p>
          </p:txBody>
        </p:sp>
      </p:grpSp>
      <p:cxnSp>
        <p:nvCxnSpPr>
          <p:cNvPr id="19" name="直接箭头连接符 18">
            <a:extLst>
              <a:ext uri="{FF2B5EF4-FFF2-40B4-BE49-F238E27FC236}">
                <a16:creationId xmlns:a16="http://schemas.microsoft.com/office/drawing/2014/main" id="{2647A8DA-453F-457A-99E0-94F9F2ECB50A}"/>
              </a:ext>
            </a:extLst>
          </p:cNvPr>
          <p:cNvCxnSpPr/>
          <p:nvPr/>
        </p:nvCxnSpPr>
        <p:spPr>
          <a:xfrm>
            <a:off x="3062796" y="5158835"/>
            <a:ext cx="1278384" cy="5948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a:extLst>
              <a:ext uri="{FF2B5EF4-FFF2-40B4-BE49-F238E27FC236}">
                <a16:creationId xmlns:a16="http://schemas.microsoft.com/office/drawing/2014/main" id="{81B12D04-36C6-4A81-956D-835EA3DA0680}"/>
              </a:ext>
            </a:extLst>
          </p:cNvPr>
          <p:cNvSpPr txBox="1"/>
          <p:nvPr/>
        </p:nvSpPr>
        <p:spPr>
          <a:xfrm>
            <a:off x="1970843" y="5690343"/>
            <a:ext cx="7368466" cy="369332"/>
          </a:xfrm>
          <a:prstGeom prst="rect">
            <a:avLst/>
          </a:prstGeom>
          <a:noFill/>
        </p:spPr>
        <p:txBody>
          <a:bodyPr wrap="square" rtlCol="0">
            <a:spAutoFit/>
          </a:bodyPr>
          <a:lstStyle/>
          <a:p>
            <a:r>
              <a:rPr lang="en-US" altLang="zh-CN" dirty="0"/>
              <a:t>a limited period of time when the user interacted with the site</a:t>
            </a:r>
            <a:endParaRPr lang="zh-CN" altLang="en-US" dirty="0"/>
          </a:p>
        </p:txBody>
      </p:sp>
      <p:cxnSp>
        <p:nvCxnSpPr>
          <p:cNvPr id="22" name="直接箭头连接符 21">
            <a:extLst>
              <a:ext uri="{FF2B5EF4-FFF2-40B4-BE49-F238E27FC236}">
                <a16:creationId xmlns:a16="http://schemas.microsoft.com/office/drawing/2014/main" id="{1734D4CE-7080-44C7-9678-EB356E5EF7FB}"/>
              </a:ext>
            </a:extLst>
          </p:cNvPr>
          <p:cNvCxnSpPr/>
          <p:nvPr/>
        </p:nvCxnSpPr>
        <p:spPr>
          <a:xfrm flipH="1">
            <a:off x="1260629" y="5193300"/>
            <a:ext cx="550416" cy="9855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文本框 22">
            <a:extLst>
              <a:ext uri="{FF2B5EF4-FFF2-40B4-BE49-F238E27FC236}">
                <a16:creationId xmlns:a16="http://schemas.microsoft.com/office/drawing/2014/main" id="{4028B575-B948-4B2C-A5BA-A81E0BA63EFE}"/>
              </a:ext>
            </a:extLst>
          </p:cNvPr>
          <p:cNvSpPr txBox="1"/>
          <p:nvPr/>
        </p:nvSpPr>
        <p:spPr>
          <a:xfrm>
            <a:off x="82761" y="6166724"/>
            <a:ext cx="6841821" cy="369332"/>
          </a:xfrm>
          <a:prstGeom prst="rect">
            <a:avLst/>
          </a:prstGeom>
          <a:noFill/>
        </p:spPr>
        <p:txBody>
          <a:bodyPr wrap="square" rtlCol="0">
            <a:spAutoFit/>
          </a:bodyPr>
          <a:lstStyle/>
          <a:p>
            <a:r>
              <a:rPr lang="en-US" altLang="zh-CN" dirty="0"/>
              <a:t>News recommendation; Advertisement recommendation</a:t>
            </a:r>
            <a:endParaRPr lang="zh-CN" altLang="en-US" dirty="0"/>
          </a:p>
        </p:txBody>
      </p:sp>
    </p:spTree>
    <p:extLst>
      <p:ext uri="{BB962C8B-B14F-4D97-AF65-F5344CB8AC3E}">
        <p14:creationId xmlns:p14="http://schemas.microsoft.com/office/powerpoint/2010/main" val="299169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60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nodeType="withEffect">
                                  <p:stCondLst>
                                    <p:cond delay="60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13</a:t>
            </a:fld>
            <a:endParaRPr lang="zh-CN" altLang="en-US" dirty="0"/>
          </a:p>
        </p:txBody>
      </p:sp>
      <p:sp>
        <p:nvSpPr>
          <p:cNvPr id="6" name="矩形 5"/>
          <p:cNvSpPr/>
          <p:nvPr/>
        </p:nvSpPr>
        <p:spPr>
          <a:xfrm>
            <a:off x="695324" y="926774"/>
            <a:ext cx="6389058" cy="461665"/>
          </a:xfrm>
          <a:prstGeom prst="rect">
            <a:avLst/>
          </a:prstGeom>
          <a:solidFill>
            <a:schemeClr val="accent1"/>
          </a:solidFill>
        </p:spPr>
        <p:txBody>
          <a:bodyPr wrap="square">
            <a:spAutoFit/>
          </a:bodyPr>
          <a:lstStyle/>
          <a:p>
            <a:r>
              <a:rPr lang="en-US" altLang="zh-CN" sz="2400" b="1" dirty="0">
                <a:solidFill>
                  <a:schemeClr val="bg1"/>
                </a:solidFill>
              </a:rPr>
              <a:t>1.3 Session-aware recommendation</a:t>
            </a:r>
          </a:p>
        </p:txBody>
      </p:sp>
      <p:grpSp>
        <p:nvGrpSpPr>
          <p:cNvPr id="7" name="组合 6">
            <a:extLst>
              <a:ext uri="{FF2B5EF4-FFF2-40B4-BE49-F238E27FC236}">
                <a16:creationId xmlns:a16="http://schemas.microsoft.com/office/drawing/2014/main" id="{CF3B2435-F60D-43DB-A5B8-833ECD15AB0C}"/>
              </a:ext>
            </a:extLst>
          </p:cNvPr>
          <p:cNvGrpSpPr/>
          <p:nvPr/>
        </p:nvGrpSpPr>
        <p:grpSpPr>
          <a:xfrm>
            <a:off x="695324" y="1839352"/>
            <a:ext cx="10801351" cy="880768"/>
            <a:chOff x="695321" y="3601325"/>
            <a:chExt cx="10801351" cy="1220904"/>
          </a:xfrm>
        </p:grpSpPr>
        <p:sp>
          <p:nvSpPr>
            <p:cNvPr id="8" name="矩形 7">
              <a:extLst>
                <a:ext uri="{FF2B5EF4-FFF2-40B4-BE49-F238E27FC236}">
                  <a16:creationId xmlns:a16="http://schemas.microsoft.com/office/drawing/2014/main" id="{03029FAA-B93E-42E2-9FBC-10D436AC4449}"/>
                </a:ext>
              </a:extLst>
            </p:cNvPr>
            <p:cNvSpPr/>
            <p:nvPr/>
          </p:nvSpPr>
          <p:spPr>
            <a:xfrm>
              <a:off x="695322" y="3601325"/>
              <a:ext cx="10801349" cy="1203951"/>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FE434E84-BE00-48BE-B28A-F916CA04E89E}"/>
                </a:ext>
              </a:extLst>
            </p:cNvPr>
            <p:cNvSpPr/>
            <p:nvPr/>
          </p:nvSpPr>
          <p:spPr>
            <a:xfrm>
              <a:off x="695321" y="3687293"/>
              <a:ext cx="10801351" cy="1134936"/>
            </a:xfrm>
            <a:prstGeom prst="rect">
              <a:avLst/>
            </a:prstGeom>
          </p:spPr>
          <p:txBody>
            <a:bodyPr wrap="square">
              <a:spAutoFit/>
            </a:bodyPr>
            <a:lstStyle/>
            <a:p>
              <a:pPr>
                <a:lnSpc>
                  <a:spcPct val="125000"/>
                </a:lnSpc>
              </a:pPr>
              <a:r>
                <a:rPr lang="en-US" altLang="zh-CN" sz="2000" dirty="0"/>
                <a:t>We have knowledge both about the users’ actions in the last session and about their past behavior</a:t>
              </a:r>
            </a:p>
          </p:txBody>
        </p:sp>
      </p:grpSp>
      <p:cxnSp>
        <p:nvCxnSpPr>
          <p:cNvPr id="5" name="直接箭头连接符 4">
            <a:extLst>
              <a:ext uri="{FF2B5EF4-FFF2-40B4-BE49-F238E27FC236}">
                <a16:creationId xmlns:a16="http://schemas.microsoft.com/office/drawing/2014/main" id="{D09D3586-5ABD-4E32-984E-498A2881E0C4}"/>
              </a:ext>
            </a:extLst>
          </p:cNvPr>
          <p:cNvCxnSpPr/>
          <p:nvPr/>
        </p:nvCxnSpPr>
        <p:spPr>
          <a:xfrm>
            <a:off x="5841507" y="2254928"/>
            <a:ext cx="1056443" cy="10564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75F4CA16-2338-431B-9FA5-72D8FB9F66BC}"/>
              </a:ext>
            </a:extLst>
          </p:cNvPr>
          <p:cNvSpPr txBox="1"/>
          <p:nvPr/>
        </p:nvSpPr>
        <p:spPr>
          <a:xfrm>
            <a:off x="5557421" y="3278080"/>
            <a:ext cx="4305670" cy="369332"/>
          </a:xfrm>
          <a:prstGeom prst="rect">
            <a:avLst/>
          </a:prstGeom>
          <a:noFill/>
        </p:spPr>
        <p:txBody>
          <a:bodyPr wrap="square" rtlCol="0">
            <a:spAutoFit/>
          </a:bodyPr>
          <a:lstStyle/>
          <a:p>
            <a:r>
              <a:rPr lang="en-US" altLang="zh-CN" dirty="0"/>
              <a:t>Customers can be identified</a:t>
            </a:r>
            <a:endParaRPr lang="zh-CN" altLang="en-US" dirty="0"/>
          </a:p>
        </p:txBody>
      </p:sp>
      <p:cxnSp>
        <p:nvCxnSpPr>
          <p:cNvPr id="13" name="直接箭头连接符 12">
            <a:extLst>
              <a:ext uri="{FF2B5EF4-FFF2-40B4-BE49-F238E27FC236}">
                <a16:creationId xmlns:a16="http://schemas.microsoft.com/office/drawing/2014/main" id="{371DE971-4BB5-46E5-A05F-111363F46C1D}"/>
              </a:ext>
            </a:extLst>
          </p:cNvPr>
          <p:cNvCxnSpPr/>
          <p:nvPr/>
        </p:nvCxnSpPr>
        <p:spPr>
          <a:xfrm flipH="1">
            <a:off x="3764132" y="2512381"/>
            <a:ext cx="1313895" cy="12428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3A05F8F6-595F-4A84-99AC-5EFAAB4C3714}"/>
              </a:ext>
            </a:extLst>
          </p:cNvPr>
          <p:cNvSpPr txBox="1"/>
          <p:nvPr/>
        </p:nvSpPr>
        <p:spPr>
          <a:xfrm>
            <a:off x="2361460" y="3671872"/>
            <a:ext cx="3480047" cy="369332"/>
          </a:xfrm>
          <a:prstGeom prst="rect">
            <a:avLst/>
          </a:prstGeom>
          <a:noFill/>
        </p:spPr>
        <p:txBody>
          <a:bodyPr wrap="square" rtlCol="0">
            <a:spAutoFit/>
          </a:bodyPr>
          <a:lstStyle/>
          <a:p>
            <a:r>
              <a:rPr lang="en-US" altLang="zh-CN" dirty="0"/>
              <a:t>App recommendation</a:t>
            </a:r>
            <a:endParaRPr lang="zh-CN" altLang="en-US" dirty="0"/>
          </a:p>
        </p:txBody>
      </p:sp>
    </p:spTree>
    <p:extLst>
      <p:ext uri="{BB962C8B-B14F-4D97-AF65-F5344CB8AC3E}">
        <p14:creationId xmlns:p14="http://schemas.microsoft.com/office/powerpoint/2010/main" val="363391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60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14</a:t>
            </a:fld>
            <a:endParaRPr lang="zh-CN" altLang="en-US" dirty="0"/>
          </a:p>
        </p:txBody>
      </p:sp>
      <p:sp>
        <p:nvSpPr>
          <p:cNvPr id="6" name="矩形 5"/>
          <p:cNvSpPr/>
          <p:nvPr/>
        </p:nvSpPr>
        <p:spPr>
          <a:xfrm>
            <a:off x="695322" y="926774"/>
            <a:ext cx="3477183" cy="461665"/>
          </a:xfrm>
          <a:prstGeom prst="rect">
            <a:avLst/>
          </a:prstGeom>
          <a:solidFill>
            <a:schemeClr val="accent1"/>
          </a:solidFill>
        </p:spPr>
        <p:txBody>
          <a:bodyPr wrap="square">
            <a:spAutoFit/>
          </a:bodyPr>
          <a:lstStyle/>
          <a:p>
            <a:r>
              <a:rPr lang="en-US" altLang="zh-CN" sz="2400" b="1" dirty="0">
                <a:solidFill>
                  <a:schemeClr val="bg1"/>
                </a:solidFill>
              </a:rPr>
              <a:t>2. Trend Detection</a:t>
            </a:r>
          </a:p>
        </p:txBody>
      </p:sp>
      <p:sp>
        <p:nvSpPr>
          <p:cNvPr id="2" name="文本框 1">
            <a:extLst>
              <a:ext uri="{FF2B5EF4-FFF2-40B4-BE49-F238E27FC236}">
                <a16:creationId xmlns:a16="http://schemas.microsoft.com/office/drawing/2014/main" id="{16EAB3C7-7EAA-421E-917A-4A2A84B53987}"/>
              </a:ext>
            </a:extLst>
          </p:cNvPr>
          <p:cNvSpPr txBox="1"/>
          <p:nvPr/>
        </p:nvSpPr>
        <p:spPr>
          <a:xfrm>
            <a:off x="695322" y="1787742"/>
            <a:ext cx="10756871" cy="707886"/>
          </a:xfrm>
          <a:prstGeom prst="rect">
            <a:avLst/>
          </a:prstGeom>
          <a:noFill/>
        </p:spPr>
        <p:txBody>
          <a:bodyPr wrap="square" rtlCol="0">
            <a:spAutoFit/>
          </a:bodyPr>
          <a:lstStyle/>
          <a:p>
            <a:r>
              <a:rPr lang="en-US" altLang="zh-CN" sz="2000" dirty="0"/>
              <a:t>The detection of trends in a given sequence dataset is another potential, but less explored, goal that can be accomplished by sequence-aware recommenders.</a:t>
            </a:r>
            <a:endParaRPr lang="zh-CN" altLang="en-US" sz="2000" dirty="0"/>
          </a:p>
        </p:txBody>
      </p:sp>
      <p:sp>
        <p:nvSpPr>
          <p:cNvPr id="13" name="矩形 12">
            <a:extLst>
              <a:ext uri="{FF2B5EF4-FFF2-40B4-BE49-F238E27FC236}">
                <a16:creationId xmlns:a16="http://schemas.microsoft.com/office/drawing/2014/main" id="{E9AD492A-A2E7-44D0-B5F8-5C2ACBC4C6E0}"/>
              </a:ext>
            </a:extLst>
          </p:cNvPr>
          <p:cNvSpPr/>
          <p:nvPr/>
        </p:nvSpPr>
        <p:spPr>
          <a:xfrm>
            <a:off x="695322" y="2894931"/>
            <a:ext cx="4169641" cy="461665"/>
          </a:xfrm>
          <a:prstGeom prst="rect">
            <a:avLst/>
          </a:prstGeom>
          <a:solidFill>
            <a:schemeClr val="accent1"/>
          </a:solidFill>
        </p:spPr>
        <p:txBody>
          <a:bodyPr wrap="square">
            <a:spAutoFit/>
          </a:bodyPr>
          <a:lstStyle/>
          <a:p>
            <a:r>
              <a:rPr lang="en-US" altLang="zh-CN" sz="2400" b="1" dirty="0">
                <a:solidFill>
                  <a:schemeClr val="bg1"/>
                </a:solidFill>
              </a:rPr>
              <a:t>2.1 Community Trends</a:t>
            </a:r>
          </a:p>
        </p:txBody>
      </p:sp>
      <p:sp>
        <p:nvSpPr>
          <p:cNvPr id="17" name="文本框 16">
            <a:extLst>
              <a:ext uri="{FF2B5EF4-FFF2-40B4-BE49-F238E27FC236}">
                <a16:creationId xmlns:a16="http://schemas.microsoft.com/office/drawing/2014/main" id="{11B01C99-0A7D-407B-BB2C-0F475F6EABBE}"/>
              </a:ext>
            </a:extLst>
          </p:cNvPr>
          <p:cNvSpPr txBox="1"/>
          <p:nvPr/>
        </p:nvSpPr>
        <p:spPr>
          <a:xfrm>
            <a:off x="695322" y="3755900"/>
            <a:ext cx="10106028" cy="400110"/>
          </a:xfrm>
          <a:prstGeom prst="rect">
            <a:avLst/>
          </a:prstGeom>
          <a:noFill/>
        </p:spPr>
        <p:txBody>
          <a:bodyPr wrap="square">
            <a:spAutoFit/>
          </a:bodyPr>
          <a:lstStyle/>
          <a:p>
            <a:r>
              <a:rPr lang="zh-CN" altLang="en-US" sz="2000" dirty="0"/>
              <a:t>Considering the popularity of items within a user community</a:t>
            </a:r>
          </a:p>
        </p:txBody>
      </p:sp>
      <p:sp>
        <p:nvSpPr>
          <p:cNvPr id="18" name="矩形 17">
            <a:extLst>
              <a:ext uri="{FF2B5EF4-FFF2-40B4-BE49-F238E27FC236}">
                <a16:creationId xmlns:a16="http://schemas.microsoft.com/office/drawing/2014/main" id="{D69DD637-6A36-47A8-9D97-4113E7DCBA07}"/>
              </a:ext>
            </a:extLst>
          </p:cNvPr>
          <p:cNvSpPr/>
          <p:nvPr/>
        </p:nvSpPr>
        <p:spPr>
          <a:xfrm>
            <a:off x="695323" y="4555314"/>
            <a:ext cx="3876678" cy="461665"/>
          </a:xfrm>
          <a:prstGeom prst="rect">
            <a:avLst/>
          </a:prstGeom>
          <a:solidFill>
            <a:schemeClr val="accent1"/>
          </a:solidFill>
        </p:spPr>
        <p:txBody>
          <a:bodyPr wrap="square">
            <a:spAutoFit/>
          </a:bodyPr>
          <a:lstStyle/>
          <a:p>
            <a:r>
              <a:rPr lang="en-US" altLang="zh-CN" sz="2400" b="1" dirty="0">
                <a:solidFill>
                  <a:schemeClr val="bg1"/>
                </a:solidFill>
              </a:rPr>
              <a:t>2.2 Individual Trends</a:t>
            </a:r>
          </a:p>
        </p:txBody>
      </p:sp>
      <p:sp>
        <p:nvSpPr>
          <p:cNvPr id="19" name="文本框 18">
            <a:extLst>
              <a:ext uri="{FF2B5EF4-FFF2-40B4-BE49-F238E27FC236}">
                <a16:creationId xmlns:a16="http://schemas.microsoft.com/office/drawing/2014/main" id="{9F4CA684-33D0-40B1-9847-2766A79C10F7}"/>
              </a:ext>
            </a:extLst>
          </p:cNvPr>
          <p:cNvSpPr txBox="1"/>
          <p:nvPr/>
        </p:nvSpPr>
        <p:spPr>
          <a:xfrm>
            <a:off x="695321" y="5416282"/>
            <a:ext cx="10463910" cy="400110"/>
          </a:xfrm>
          <a:prstGeom prst="rect">
            <a:avLst/>
          </a:prstGeom>
          <a:noFill/>
        </p:spPr>
        <p:txBody>
          <a:bodyPr wrap="square">
            <a:spAutoFit/>
          </a:bodyPr>
          <a:lstStyle/>
          <a:p>
            <a:r>
              <a:rPr lang="zh-CN" altLang="en-US" sz="2000" dirty="0"/>
              <a:t>Changes in the interest in certain items can also happen at an individual level</a:t>
            </a:r>
          </a:p>
        </p:txBody>
      </p:sp>
    </p:spTree>
    <p:extLst>
      <p:ext uri="{BB962C8B-B14F-4D97-AF65-F5344CB8AC3E}">
        <p14:creationId xmlns:p14="http://schemas.microsoft.com/office/powerpoint/2010/main" val="346028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15</a:t>
            </a:fld>
            <a:endParaRPr lang="zh-CN" altLang="en-US" dirty="0"/>
          </a:p>
        </p:txBody>
      </p:sp>
      <p:sp>
        <p:nvSpPr>
          <p:cNvPr id="6" name="矩形 5"/>
          <p:cNvSpPr/>
          <p:nvPr/>
        </p:nvSpPr>
        <p:spPr>
          <a:xfrm>
            <a:off x="695322" y="926774"/>
            <a:ext cx="5400675" cy="461665"/>
          </a:xfrm>
          <a:prstGeom prst="rect">
            <a:avLst/>
          </a:prstGeom>
          <a:solidFill>
            <a:schemeClr val="accent1"/>
          </a:solidFill>
        </p:spPr>
        <p:txBody>
          <a:bodyPr wrap="square">
            <a:spAutoFit/>
          </a:bodyPr>
          <a:lstStyle/>
          <a:p>
            <a:r>
              <a:rPr lang="en-US" altLang="zh-CN" sz="2400" b="1" dirty="0">
                <a:solidFill>
                  <a:schemeClr val="bg1"/>
                </a:solidFill>
              </a:rPr>
              <a:t>3. Repeated Recommendation</a:t>
            </a:r>
          </a:p>
        </p:txBody>
      </p:sp>
      <p:sp>
        <p:nvSpPr>
          <p:cNvPr id="2" name="文本框 1">
            <a:extLst>
              <a:ext uri="{FF2B5EF4-FFF2-40B4-BE49-F238E27FC236}">
                <a16:creationId xmlns:a16="http://schemas.microsoft.com/office/drawing/2014/main" id="{16EAB3C7-7EAA-421E-917A-4A2A84B53987}"/>
              </a:ext>
            </a:extLst>
          </p:cNvPr>
          <p:cNvSpPr txBox="1"/>
          <p:nvPr/>
        </p:nvSpPr>
        <p:spPr>
          <a:xfrm>
            <a:off x="695322" y="1787742"/>
            <a:ext cx="10756871" cy="707886"/>
          </a:xfrm>
          <a:prstGeom prst="rect">
            <a:avLst/>
          </a:prstGeom>
          <a:noFill/>
        </p:spPr>
        <p:txBody>
          <a:bodyPr wrap="square" rtlCol="0">
            <a:spAutoFit/>
          </a:bodyPr>
          <a:lstStyle/>
          <a:p>
            <a:r>
              <a:rPr lang="en-US" altLang="zh-CN" sz="2000" dirty="0"/>
              <a:t>In some application domains, recommending items that the user already knows or has purchased in the past can be meaningful</a:t>
            </a:r>
            <a:endParaRPr lang="zh-CN" altLang="en-US" sz="2000" dirty="0"/>
          </a:p>
        </p:txBody>
      </p:sp>
      <p:sp>
        <p:nvSpPr>
          <p:cNvPr id="13" name="矩形 12">
            <a:extLst>
              <a:ext uri="{FF2B5EF4-FFF2-40B4-BE49-F238E27FC236}">
                <a16:creationId xmlns:a16="http://schemas.microsoft.com/office/drawing/2014/main" id="{E9AD492A-A2E7-44D0-B5F8-5C2ACBC4C6E0}"/>
              </a:ext>
            </a:extLst>
          </p:cNvPr>
          <p:cNvSpPr/>
          <p:nvPr/>
        </p:nvSpPr>
        <p:spPr>
          <a:xfrm>
            <a:off x="695322" y="2894931"/>
            <a:ext cx="8608476" cy="461665"/>
          </a:xfrm>
          <a:prstGeom prst="rect">
            <a:avLst/>
          </a:prstGeom>
          <a:solidFill>
            <a:schemeClr val="accent1"/>
          </a:solidFill>
        </p:spPr>
        <p:txBody>
          <a:bodyPr wrap="square">
            <a:spAutoFit/>
          </a:bodyPr>
          <a:lstStyle/>
          <a:p>
            <a:r>
              <a:rPr lang="en-US" altLang="zh-CN" sz="2400" b="1" dirty="0">
                <a:solidFill>
                  <a:schemeClr val="bg1"/>
                </a:solidFill>
              </a:rPr>
              <a:t>3.1 Identifying repeated user behavior patterns</a:t>
            </a:r>
          </a:p>
        </p:txBody>
      </p:sp>
      <p:sp>
        <p:nvSpPr>
          <p:cNvPr id="17" name="文本框 16">
            <a:extLst>
              <a:ext uri="{FF2B5EF4-FFF2-40B4-BE49-F238E27FC236}">
                <a16:creationId xmlns:a16="http://schemas.microsoft.com/office/drawing/2014/main" id="{11B01C99-0A7D-407B-BB2C-0F475F6EABBE}"/>
              </a:ext>
            </a:extLst>
          </p:cNvPr>
          <p:cNvSpPr txBox="1"/>
          <p:nvPr/>
        </p:nvSpPr>
        <p:spPr>
          <a:xfrm>
            <a:off x="695322" y="3755900"/>
            <a:ext cx="10106028" cy="707886"/>
          </a:xfrm>
          <a:prstGeom prst="rect">
            <a:avLst/>
          </a:prstGeom>
          <a:noFill/>
        </p:spPr>
        <p:txBody>
          <a:bodyPr wrap="square">
            <a:spAutoFit/>
          </a:bodyPr>
          <a:lstStyle/>
          <a:p>
            <a:r>
              <a:rPr lang="en-US" altLang="zh-CN" sz="2000" dirty="0"/>
              <a:t>Past interaction logs can be used by sequence- aware recommenders to identify patterns of repeated user behavior</a:t>
            </a:r>
            <a:endParaRPr lang="zh-CN" altLang="en-US" sz="2000" dirty="0"/>
          </a:p>
        </p:txBody>
      </p:sp>
      <p:sp>
        <p:nvSpPr>
          <p:cNvPr id="18" name="矩形 17">
            <a:extLst>
              <a:ext uri="{FF2B5EF4-FFF2-40B4-BE49-F238E27FC236}">
                <a16:creationId xmlns:a16="http://schemas.microsoft.com/office/drawing/2014/main" id="{D69DD637-6A36-47A8-9D97-4113E7DCBA07}"/>
              </a:ext>
            </a:extLst>
          </p:cNvPr>
          <p:cNvSpPr/>
          <p:nvPr/>
        </p:nvSpPr>
        <p:spPr>
          <a:xfrm>
            <a:off x="695320" y="4863090"/>
            <a:ext cx="8075817" cy="461665"/>
          </a:xfrm>
          <a:prstGeom prst="rect">
            <a:avLst/>
          </a:prstGeom>
          <a:solidFill>
            <a:schemeClr val="accent1"/>
          </a:solidFill>
        </p:spPr>
        <p:txBody>
          <a:bodyPr wrap="square">
            <a:spAutoFit/>
          </a:bodyPr>
          <a:lstStyle/>
          <a:p>
            <a:r>
              <a:rPr lang="en-US" altLang="zh-CN" sz="2400" b="1" dirty="0">
                <a:solidFill>
                  <a:schemeClr val="bg1"/>
                </a:solidFill>
              </a:rPr>
              <a:t>3.2 Repeated recommendations as reminders</a:t>
            </a:r>
          </a:p>
        </p:txBody>
      </p:sp>
      <p:sp>
        <p:nvSpPr>
          <p:cNvPr id="19" name="文本框 18">
            <a:extLst>
              <a:ext uri="{FF2B5EF4-FFF2-40B4-BE49-F238E27FC236}">
                <a16:creationId xmlns:a16="http://schemas.microsoft.com/office/drawing/2014/main" id="{9F4CA684-33D0-40B1-9847-2766A79C10F7}"/>
              </a:ext>
            </a:extLst>
          </p:cNvPr>
          <p:cNvSpPr txBox="1"/>
          <p:nvPr/>
        </p:nvSpPr>
        <p:spPr>
          <a:xfrm>
            <a:off x="695320" y="5724058"/>
            <a:ext cx="10463910" cy="400110"/>
          </a:xfrm>
          <a:prstGeom prst="rect">
            <a:avLst/>
          </a:prstGeom>
          <a:noFill/>
        </p:spPr>
        <p:txBody>
          <a:bodyPr wrap="square">
            <a:spAutoFit/>
          </a:bodyPr>
          <a:lstStyle/>
          <a:p>
            <a:r>
              <a:rPr lang="en-US" altLang="zh-CN" sz="2000" dirty="0"/>
              <a:t>Remind users of things they found interesting in the past</a:t>
            </a:r>
            <a:endParaRPr lang="zh-CN" altLang="en-US" sz="2000" dirty="0"/>
          </a:p>
        </p:txBody>
      </p:sp>
      <p:cxnSp>
        <p:nvCxnSpPr>
          <p:cNvPr id="5" name="直接箭头连接符 4">
            <a:extLst>
              <a:ext uri="{FF2B5EF4-FFF2-40B4-BE49-F238E27FC236}">
                <a16:creationId xmlns:a16="http://schemas.microsoft.com/office/drawing/2014/main" id="{2F2763CF-7824-4CF6-A2CA-1F8922F5738F}"/>
              </a:ext>
            </a:extLst>
          </p:cNvPr>
          <p:cNvCxnSpPr/>
          <p:nvPr/>
        </p:nvCxnSpPr>
        <p:spPr>
          <a:xfrm>
            <a:off x="6267635" y="4314548"/>
            <a:ext cx="577048" cy="1492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文本框 6">
            <a:extLst>
              <a:ext uri="{FF2B5EF4-FFF2-40B4-BE49-F238E27FC236}">
                <a16:creationId xmlns:a16="http://schemas.microsoft.com/office/drawing/2014/main" id="{56E6A8FF-8975-494A-A583-DE4C1006967D}"/>
              </a:ext>
            </a:extLst>
          </p:cNvPr>
          <p:cNvSpPr txBox="1"/>
          <p:nvPr/>
        </p:nvSpPr>
        <p:spPr>
          <a:xfrm>
            <a:off x="5335479" y="4402231"/>
            <a:ext cx="5237826" cy="369332"/>
          </a:xfrm>
          <a:prstGeom prst="rect">
            <a:avLst/>
          </a:prstGeom>
          <a:noFill/>
        </p:spPr>
        <p:txBody>
          <a:bodyPr wrap="square" rtlCol="0">
            <a:spAutoFit/>
          </a:bodyPr>
          <a:lstStyle/>
          <a:p>
            <a:r>
              <a:rPr lang="en-US" altLang="zh-CN" dirty="0"/>
              <a:t>Consumables; individual users; community</a:t>
            </a:r>
            <a:endParaRPr lang="zh-CN" altLang="en-US" dirty="0"/>
          </a:p>
        </p:txBody>
      </p:sp>
      <p:cxnSp>
        <p:nvCxnSpPr>
          <p:cNvPr id="9" name="直接箭头连接符 8">
            <a:extLst>
              <a:ext uri="{FF2B5EF4-FFF2-40B4-BE49-F238E27FC236}">
                <a16:creationId xmlns:a16="http://schemas.microsoft.com/office/drawing/2014/main" id="{4E84CDF8-DD1A-44C1-A579-BAFA83332FA3}"/>
              </a:ext>
            </a:extLst>
          </p:cNvPr>
          <p:cNvCxnSpPr/>
          <p:nvPr/>
        </p:nvCxnSpPr>
        <p:spPr>
          <a:xfrm flipH="1">
            <a:off x="7341833" y="6124168"/>
            <a:ext cx="443884" cy="2812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文本框 9">
            <a:extLst>
              <a:ext uri="{FF2B5EF4-FFF2-40B4-BE49-F238E27FC236}">
                <a16:creationId xmlns:a16="http://schemas.microsoft.com/office/drawing/2014/main" id="{A38CCC41-ABB0-4392-982F-46C94CB095B9}"/>
              </a:ext>
            </a:extLst>
          </p:cNvPr>
          <p:cNvSpPr txBox="1"/>
          <p:nvPr/>
        </p:nvSpPr>
        <p:spPr>
          <a:xfrm>
            <a:off x="6844683" y="6338805"/>
            <a:ext cx="3474131" cy="369332"/>
          </a:xfrm>
          <a:prstGeom prst="rect">
            <a:avLst/>
          </a:prstGeom>
          <a:noFill/>
        </p:spPr>
        <p:txBody>
          <a:bodyPr wrap="square" rtlCol="0">
            <a:spAutoFit/>
          </a:bodyPr>
          <a:lstStyle/>
          <a:p>
            <a:r>
              <a:rPr lang="en-US" altLang="zh-CN" dirty="0"/>
              <a:t>Proper time</a:t>
            </a:r>
            <a:endParaRPr lang="zh-CN" altLang="en-US" dirty="0"/>
          </a:p>
        </p:txBody>
      </p:sp>
    </p:spTree>
    <p:extLst>
      <p:ext uri="{BB962C8B-B14F-4D97-AF65-F5344CB8AC3E}">
        <p14:creationId xmlns:p14="http://schemas.microsoft.com/office/powerpoint/2010/main" val="178295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16</a:t>
            </a:fld>
            <a:endParaRPr lang="zh-CN" altLang="en-US" dirty="0"/>
          </a:p>
        </p:txBody>
      </p:sp>
      <p:sp>
        <p:nvSpPr>
          <p:cNvPr id="6" name="矩形 5"/>
          <p:cNvSpPr/>
          <p:nvPr/>
        </p:nvSpPr>
        <p:spPr>
          <a:xfrm>
            <a:off x="695322" y="926774"/>
            <a:ext cx="11218511" cy="830997"/>
          </a:xfrm>
          <a:prstGeom prst="rect">
            <a:avLst/>
          </a:prstGeom>
          <a:solidFill>
            <a:schemeClr val="accent1"/>
          </a:solidFill>
        </p:spPr>
        <p:txBody>
          <a:bodyPr wrap="square">
            <a:spAutoFit/>
          </a:bodyPr>
          <a:lstStyle/>
          <a:p>
            <a:r>
              <a:rPr lang="en-US" altLang="zh-CN" sz="2400" b="1" dirty="0">
                <a:solidFill>
                  <a:schemeClr val="bg1"/>
                </a:solidFill>
              </a:rPr>
              <a:t>4. Consideration of Order Constraints and Observed Sequential Patterns</a:t>
            </a:r>
          </a:p>
        </p:txBody>
      </p:sp>
      <p:sp>
        <p:nvSpPr>
          <p:cNvPr id="2" name="文本框 1">
            <a:extLst>
              <a:ext uri="{FF2B5EF4-FFF2-40B4-BE49-F238E27FC236}">
                <a16:creationId xmlns:a16="http://schemas.microsoft.com/office/drawing/2014/main" id="{16EAB3C7-7EAA-421E-917A-4A2A84B53987}"/>
              </a:ext>
            </a:extLst>
          </p:cNvPr>
          <p:cNvSpPr txBox="1"/>
          <p:nvPr/>
        </p:nvSpPr>
        <p:spPr>
          <a:xfrm>
            <a:off x="695322" y="2187237"/>
            <a:ext cx="10756871" cy="1015663"/>
          </a:xfrm>
          <a:prstGeom prst="rect">
            <a:avLst/>
          </a:prstGeom>
          <a:noFill/>
        </p:spPr>
        <p:txBody>
          <a:bodyPr wrap="square" rtlCol="0">
            <a:spAutoFit/>
          </a:bodyPr>
          <a:lstStyle/>
          <a:p>
            <a:r>
              <a:rPr lang="en-US" altLang="zh-CN" sz="2000" dirty="0"/>
              <a:t>Besides the identification of sequential patterns from past data to select and rank items, an additional task for the recommender is to ensure that such strict and weak order constraints are respected in the resulting lists</a:t>
            </a:r>
            <a:endParaRPr lang="zh-CN" altLang="en-US" sz="2000" dirty="0"/>
          </a:p>
        </p:txBody>
      </p:sp>
      <p:cxnSp>
        <p:nvCxnSpPr>
          <p:cNvPr id="8" name="直接箭头连接符 7">
            <a:extLst>
              <a:ext uri="{FF2B5EF4-FFF2-40B4-BE49-F238E27FC236}">
                <a16:creationId xmlns:a16="http://schemas.microsoft.com/office/drawing/2014/main" id="{AF2FD237-7E5E-4391-B3BB-43B12D917AEB}"/>
              </a:ext>
            </a:extLst>
          </p:cNvPr>
          <p:cNvCxnSpPr/>
          <p:nvPr/>
        </p:nvCxnSpPr>
        <p:spPr>
          <a:xfrm flipH="1">
            <a:off x="2947386" y="3302493"/>
            <a:ext cx="896645" cy="10031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文本框 11">
            <a:extLst>
              <a:ext uri="{FF2B5EF4-FFF2-40B4-BE49-F238E27FC236}">
                <a16:creationId xmlns:a16="http://schemas.microsoft.com/office/drawing/2014/main" id="{09721D39-1114-475D-9B3B-998D96CB9104}"/>
              </a:ext>
            </a:extLst>
          </p:cNvPr>
          <p:cNvSpPr txBox="1"/>
          <p:nvPr/>
        </p:nvSpPr>
        <p:spPr>
          <a:xfrm>
            <a:off x="1793288" y="4367814"/>
            <a:ext cx="3089429" cy="369332"/>
          </a:xfrm>
          <a:prstGeom prst="rect">
            <a:avLst/>
          </a:prstGeom>
          <a:noFill/>
        </p:spPr>
        <p:txBody>
          <a:bodyPr wrap="square" rtlCol="0">
            <a:spAutoFit/>
          </a:bodyPr>
          <a:lstStyle/>
          <a:p>
            <a:r>
              <a:rPr lang="en-US" altLang="zh-CN" dirty="0"/>
              <a:t>Learning courses; movie</a:t>
            </a:r>
            <a:endParaRPr lang="zh-CN" altLang="en-US" dirty="0"/>
          </a:p>
        </p:txBody>
      </p:sp>
    </p:spTree>
    <p:extLst>
      <p:ext uri="{BB962C8B-B14F-4D97-AF65-F5344CB8AC3E}">
        <p14:creationId xmlns:p14="http://schemas.microsoft.com/office/powerpoint/2010/main" val="32247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17</a:t>
            </a:fld>
            <a:endParaRPr lang="zh-CN" altLang="en-US" dirty="0"/>
          </a:p>
        </p:txBody>
      </p:sp>
      <p:sp>
        <p:nvSpPr>
          <p:cNvPr id="6" name="矩形 5"/>
          <p:cNvSpPr/>
          <p:nvPr/>
        </p:nvSpPr>
        <p:spPr>
          <a:xfrm>
            <a:off x="695322" y="926774"/>
            <a:ext cx="11218511" cy="461665"/>
          </a:xfrm>
          <a:prstGeom prst="rect">
            <a:avLst/>
          </a:prstGeom>
          <a:solidFill>
            <a:schemeClr val="accent1"/>
          </a:solidFill>
        </p:spPr>
        <p:txBody>
          <a:bodyPr wrap="square">
            <a:spAutoFit/>
          </a:bodyPr>
          <a:lstStyle/>
          <a:p>
            <a:r>
              <a:rPr lang="en-US" altLang="zh-CN" sz="2400" b="1" dirty="0">
                <a:solidFill>
                  <a:schemeClr val="bg1"/>
                </a:solidFill>
              </a:rPr>
              <a:t>ALGORITHMS FOR SEQUENCE-AWARE RECOMMENDER SYSTEMS</a:t>
            </a:r>
          </a:p>
        </p:txBody>
      </p:sp>
      <p:sp>
        <p:nvSpPr>
          <p:cNvPr id="3" name="文本框 2">
            <a:extLst>
              <a:ext uri="{FF2B5EF4-FFF2-40B4-BE49-F238E27FC236}">
                <a16:creationId xmlns:a16="http://schemas.microsoft.com/office/drawing/2014/main" id="{ADE59861-558C-42AC-8BF7-7702D9B5CCA2}"/>
              </a:ext>
            </a:extLst>
          </p:cNvPr>
          <p:cNvSpPr txBox="1"/>
          <p:nvPr/>
        </p:nvSpPr>
        <p:spPr>
          <a:xfrm>
            <a:off x="763480" y="2041864"/>
            <a:ext cx="11150353" cy="2862322"/>
          </a:xfrm>
          <a:prstGeom prst="rect">
            <a:avLst/>
          </a:prstGeom>
          <a:noFill/>
        </p:spPr>
        <p:txBody>
          <a:bodyPr wrap="square" rtlCol="0">
            <a:spAutoFit/>
          </a:bodyPr>
          <a:lstStyle/>
          <a:p>
            <a:pPr marL="342900" indent="-342900">
              <a:buAutoNum type="arabicPeriod"/>
            </a:pPr>
            <a:r>
              <a:rPr lang="en-US" altLang="zh-CN" dirty="0"/>
              <a:t>Sequence Learning</a:t>
            </a:r>
          </a:p>
          <a:p>
            <a:pPr marL="800100" lvl="1" indent="-342900">
              <a:buAutoNum type="arabicPeriod"/>
            </a:pPr>
            <a:r>
              <a:rPr lang="en-US" altLang="zh-CN" dirty="0"/>
              <a:t>Frequent Pattern Mining (FPM)</a:t>
            </a:r>
          </a:p>
          <a:p>
            <a:pPr marL="800100" lvl="1" indent="-342900">
              <a:buAutoNum type="arabicPeriod"/>
            </a:pPr>
            <a:r>
              <a:rPr lang="en-US" altLang="zh-CN" dirty="0"/>
              <a:t>Sequence modeling</a:t>
            </a:r>
          </a:p>
          <a:p>
            <a:pPr marL="800100" lvl="1" indent="-342900">
              <a:buAutoNum type="arabicPeriod"/>
            </a:pPr>
            <a:r>
              <a:rPr lang="en-US" altLang="zh-CN" dirty="0"/>
              <a:t>Distributed Item Representations</a:t>
            </a:r>
          </a:p>
          <a:p>
            <a:pPr marL="800100" lvl="1" indent="-342900">
              <a:buAutoNum type="arabicPeriod"/>
            </a:pPr>
            <a:r>
              <a:rPr lang="en-US" altLang="zh-CN" dirty="0"/>
              <a:t>Supervised Learning with Sliding Windows</a:t>
            </a:r>
          </a:p>
          <a:p>
            <a:pPr marL="342900" indent="-342900">
              <a:buAutoNum type="arabicPeriod"/>
            </a:pPr>
            <a:r>
              <a:rPr lang="en-US" altLang="zh-CN" dirty="0"/>
              <a:t>Sequence-aware Matrix Factorization</a:t>
            </a:r>
          </a:p>
          <a:p>
            <a:pPr marL="342900" indent="-342900">
              <a:buAutoNum type="arabicPeriod"/>
            </a:pPr>
            <a:r>
              <a:rPr lang="en-US" altLang="zh-CN" dirty="0"/>
              <a:t>Hybrid methods</a:t>
            </a:r>
          </a:p>
          <a:p>
            <a:pPr marL="342900" indent="-342900">
              <a:buAutoNum type="arabicPeriod"/>
            </a:pPr>
            <a:r>
              <a:rPr lang="en-US" altLang="zh-CN" dirty="0"/>
              <a:t>Other methods</a:t>
            </a:r>
          </a:p>
          <a:p>
            <a:pPr marL="800100" lvl="1" indent="-342900">
              <a:buAutoNum type="arabicPeriod"/>
            </a:pPr>
            <a:r>
              <a:rPr lang="en-US" altLang="zh-CN" dirty="0"/>
              <a:t>Graph-based methods</a:t>
            </a:r>
          </a:p>
          <a:p>
            <a:pPr marL="800100" lvl="1" indent="-342900">
              <a:buAutoNum type="arabicPeriod"/>
            </a:pPr>
            <a:r>
              <a:rPr lang="en-US" altLang="zh-CN" dirty="0"/>
              <a:t>Discrete optimization methods</a:t>
            </a:r>
          </a:p>
        </p:txBody>
      </p:sp>
    </p:spTree>
    <p:extLst>
      <p:ext uri="{BB962C8B-B14F-4D97-AF65-F5344CB8AC3E}">
        <p14:creationId xmlns:p14="http://schemas.microsoft.com/office/powerpoint/2010/main" val="28275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THREE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算法描述</a:t>
              </a:r>
              <a:endParaRPr lang="en-US" altLang="zh-CN"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3697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Algorithm Description——Twin network(Next Item)</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19</a:t>
            </a:fld>
            <a:endParaRPr lang="zh-CN" altLang="en-US" dirty="0"/>
          </a:p>
        </p:txBody>
      </p:sp>
      <p:grpSp>
        <p:nvGrpSpPr>
          <p:cNvPr id="2" name="组合 1"/>
          <p:cNvGrpSpPr/>
          <p:nvPr/>
        </p:nvGrpSpPr>
        <p:grpSpPr>
          <a:xfrm>
            <a:off x="695325" y="1013859"/>
            <a:ext cx="10814504" cy="461665"/>
            <a:chOff x="695325" y="1013859"/>
            <a:chExt cx="10814504" cy="461665"/>
          </a:xfrm>
        </p:grpSpPr>
        <p:sp>
          <p:nvSpPr>
            <p:cNvPr id="7" name="矩形 6"/>
            <p:cNvSpPr/>
            <p:nvPr/>
          </p:nvSpPr>
          <p:spPr>
            <a:xfrm>
              <a:off x="695325" y="1013859"/>
              <a:ext cx="5687776" cy="461665"/>
            </a:xfrm>
            <a:prstGeom prst="rect">
              <a:avLst/>
            </a:prstGeom>
            <a:solidFill>
              <a:schemeClr val="accent1"/>
            </a:solidFill>
          </p:spPr>
          <p:txBody>
            <a:bodyPr wrap="none">
              <a:spAutoFit/>
            </a:bodyPr>
            <a:lstStyle/>
            <a:p>
              <a:r>
                <a:rPr lang="en-US" altLang="zh-CN" sz="2400" b="1" dirty="0">
                  <a:solidFill>
                    <a:schemeClr val="bg1"/>
                  </a:solidFill>
                </a:rPr>
                <a:t>Definition about sequence data</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95325" y="3800392"/>
            <a:ext cx="10814504" cy="461665"/>
            <a:chOff x="695325" y="3800392"/>
            <a:chExt cx="10814504" cy="461665"/>
          </a:xfrm>
        </p:grpSpPr>
        <p:sp>
          <p:nvSpPr>
            <p:cNvPr id="10" name="矩形 9"/>
            <p:cNvSpPr/>
            <p:nvPr/>
          </p:nvSpPr>
          <p:spPr>
            <a:xfrm>
              <a:off x="695325" y="3800392"/>
              <a:ext cx="10221068" cy="461665"/>
            </a:xfrm>
            <a:prstGeom prst="rect">
              <a:avLst/>
            </a:prstGeom>
            <a:solidFill>
              <a:schemeClr val="accent1"/>
            </a:solidFill>
          </p:spPr>
          <p:txBody>
            <a:bodyPr wrap="none">
              <a:spAutoFit/>
            </a:bodyPr>
            <a:lstStyle/>
            <a:p>
              <a:r>
                <a:rPr lang="en-US" altLang="zh-CN" sz="2400" b="1" dirty="0">
                  <a:solidFill>
                    <a:schemeClr val="bg1"/>
                  </a:solidFill>
                </a:rPr>
                <a:t>Example representations of target and support sequences</a:t>
              </a:r>
              <a:endParaRPr lang="zh-CN" altLang="en-US" sz="2400" b="1" dirty="0">
                <a:solidFill>
                  <a:schemeClr val="bg1"/>
                </a:solidFill>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CB46F164-4453-4BEE-A0BB-B549677D8DFD}"/>
              </a:ext>
            </a:extLst>
          </p:cNvPr>
          <p:cNvPicPr>
            <a:picLocks noChangeAspect="1"/>
          </p:cNvPicPr>
          <p:nvPr/>
        </p:nvPicPr>
        <p:blipFill>
          <a:blip r:embed="rId2"/>
          <a:stretch>
            <a:fillRect/>
          </a:stretch>
        </p:blipFill>
        <p:spPr>
          <a:xfrm>
            <a:off x="2631990" y="1749556"/>
            <a:ext cx="2724150" cy="409575"/>
          </a:xfrm>
          <a:prstGeom prst="rect">
            <a:avLst/>
          </a:prstGeom>
        </p:spPr>
      </p:pic>
      <p:sp>
        <p:nvSpPr>
          <p:cNvPr id="15" name="文本框 14">
            <a:extLst>
              <a:ext uri="{FF2B5EF4-FFF2-40B4-BE49-F238E27FC236}">
                <a16:creationId xmlns:a16="http://schemas.microsoft.com/office/drawing/2014/main" id="{5915FAF3-F8DC-4D97-8AB8-628B3FF6F0E4}"/>
              </a:ext>
            </a:extLst>
          </p:cNvPr>
          <p:cNvSpPr txBox="1"/>
          <p:nvPr/>
        </p:nvSpPr>
        <p:spPr>
          <a:xfrm>
            <a:off x="907622" y="1768531"/>
            <a:ext cx="2361460" cy="371626"/>
          </a:xfrm>
          <a:prstGeom prst="rect">
            <a:avLst/>
          </a:prstGeom>
          <a:noFill/>
        </p:spPr>
        <p:txBody>
          <a:bodyPr wrap="square" rtlCol="0">
            <a:spAutoFit/>
          </a:bodyPr>
          <a:lstStyle/>
          <a:p>
            <a:r>
              <a:rPr lang="en-US" altLang="zh-CN" dirty="0"/>
              <a:t>Set of</a:t>
            </a:r>
            <a:r>
              <a:rPr lang="zh-CN" altLang="en-US" dirty="0"/>
              <a:t> </a:t>
            </a:r>
            <a:r>
              <a:rPr lang="en-US" altLang="zh-CN" dirty="0"/>
              <a:t>items</a:t>
            </a:r>
            <a:endParaRPr lang="zh-CN" altLang="en-US" dirty="0"/>
          </a:p>
        </p:txBody>
      </p:sp>
      <p:sp>
        <p:nvSpPr>
          <p:cNvPr id="16" name="文本框 15">
            <a:extLst>
              <a:ext uri="{FF2B5EF4-FFF2-40B4-BE49-F238E27FC236}">
                <a16:creationId xmlns:a16="http://schemas.microsoft.com/office/drawing/2014/main" id="{CFDB216E-A7A5-4D38-ADB2-677A5C9BEF30}"/>
              </a:ext>
            </a:extLst>
          </p:cNvPr>
          <p:cNvSpPr txBox="1"/>
          <p:nvPr/>
        </p:nvSpPr>
        <p:spPr>
          <a:xfrm>
            <a:off x="5628442" y="1752524"/>
            <a:ext cx="5256440" cy="369332"/>
          </a:xfrm>
          <a:prstGeom prst="rect">
            <a:avLst/>
          </a:prstGeom>
          <a:noFill/>
        </p:spPr>
        <p:txBody>
          <a:bodyPr wrap="square" rtlCol="0">
            <a:spAutoFit/>
          </a:bodyPr>
          <a:lstStyle/>
          <a:p>
            <a:r>
              <a:rPr lang="en-US" altLang="zh-CN" dirty="0"/>
              <a:t>a basket of items “adopted” at time step t</a:t>
            </a:r>
            <a:endParaRPr lang="zh-CN" altLang="en-US" dirty="0"/>
          </a:p>
        </p:txBody>
      </p:sp>
      <p:pic>
        <p:nvPicPr>
          <p:cNvPr id="17" name="图片 16">
            <a:extLst>
              <a:ext uri="{FF2B5EF4-FFF2-40B4-BE49-F238E27FC236}">
                <a16:creationId xmlns:a16="http://schemas.microsoft.com/office/drawing/2014/main" id="{CD536A0A-24D2-4636-8B94-C4BFF1585B84}"/>
              </a:ext>
            </a:extLst>
          </p:cNvPr>
          <p:cNvPicPr>
            <a:picLocks noChangeAspect="1"/>
          </p:cNvPicPr>
          <p:nvPr/>
        </p:nvPicPr>
        <p:blipFill>
          <a:blip r:embed="rId3"/>
          <a:stretch>
            <a:fillRect/>
          </a:stretch>
        </p:blipFill>
        <p:spPr>
          <a:xfrm>
            <a:off x="10766698" y="1771119"/>
            <a:ext cx="962025" cy="314325"/>
          </a:xfrm>
          <a:prstGeom prst="rect">
            <a:avLst/>
          </a:prstGeom>
        </p:spPr>
      </p:pic>
      <p:pic>
        <p:nvPicPr>
          <p:cNvPr id="18" name="图片 17">
            <a:extLst>
              <a:ext uri="{FF2B5EF4-FFF2-40B4-BE49-F238E27FC236}">
                <a16:creationId xmlns:a16="http://schemas.microsoft.com/office/drawing/2014/main" id="{7C5813B2-0497-4257-8C14-0A3729A15EED}"/>
              </a:ext>
            </a:extLst>
          </p:cNvPr>
          <p:cNvPicPr>
            <a:picLocks noChangeAspect="1"/>
          </p:cNvPicPr>
          <p:nvPr/>
        </p:nvPicPr>
        <p:blipFill>
          <a:blip r:embed="rId4"/>
          <a:stretch>
            <a:fillRect/>
          </a:stretch>
        </p:blipFill>
        <p:spPr>
          <a:xfrm>
            <a:off x="7337698" y="2601226"/>
            <a:ext cx="4391025" cy="390525"/>
          </a:xfrm>
          <a:prstGeom prst="rect">
            <a:avLst/>
          </a:prstGeom>
        </p:spPr>
      </p:pic>
      <p:cxnSp>
        <p:nvCxnSpPr>
          <p:cNvPr id="20" name="直接箭头连接符 19">
            <a:extLst>
              <a:ext uri="{FF2B5EF4-FFF2-40B4-BE49-F238E27FC236}">
                <a16:creationId xmlns:a16="http://schemas.microsoft.com/office/drawing/2014/main" id="{E4662581-9000-4151-BF26-296133608C25}"/>
              </a:ext>
            </a:extLst>
          </p:cNvPr>
          <p:cNvCxnSpPr/>
          <p:nvPr/>
        </p:nvCxnSpPr>
        <p:spPr>
          <a:xfrm flipH="1">
            <a:off x="9969623" y="2085444"/>
            <a:ext cx="915259" cy="5104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文本框 20">
            <a:extLst>
              <a:ext uri="{FF2B5EF4-FFF2-40B4-BE49-F238E27FC236}">
                <a16:creationId xmlns:a16="http://schemas.microsoft.com/office/drawing/2014/main" id="{D67FBB8A-4C66-40DE-BF32-3C285CF43CA1}"/>
              </a:ext>
            </a:extLst>
          </p:cNvPr>
          <p:cNvSpPr txBox="1"/>
          <p:nvPr/>
        </p:nvSpPr>
        <p:spPr>
          <a:xfrm>
            <a:off x="5473083" y="2590830"/>
            <a:ext cx="2583401" cy="369332"/>
          </a:xfrm>
          <a:prstGeom prst="rect">
            <a:avLst/>
          </a:prstGeom>
          <a:noFill/>
        </p:spPr>
        <p:txBody>
          <a:bodyPr wrap="square" rtlCol="0">
            <a:spAutoFit/>
          </a:bodyPr>
          <a:lstStyle/>
          <a:p>
            <a:r>
              <a:rPr lang="en-US" altLang="zh-CN" dirty="0"/>
              <a:t>Basket vectors</a:t>
            </a:r>
            <a:endParaRPr lang="zh-CN" altLang="en-US" dirty="0"/>
          </a:p>
        </p:txBody>
      </p:sp>
      <p:pic>
        <p:nvPicPr>
          <p:cNvPr id="22" name="图片 21">
            <a:extLst>
              <a:ext uri="{FF2B5EF4-FFF2-40B4-BE49-F238E27FC236}">
                <a16:creationId xmlns:a16="http://schemas.microsoft.com/office/drawing/2014/main" id="{46C29D50-3FD9-44B8-8D3F-6AC8B7B56D65}"/>
              </a:ext>
            </a:extLst>
          </p:cNvPr>
          <p:cNvPicPr>
            <a:picLocks noChangeAspect="1"/>
          </p:cNvPicPr>
          <p:nvPr/>
        </p:nvPicPr>
        <p:blipFill>
          <a:blip r:embed="rId5"/>
          <a:stretch>
            <a:fillRect/>
          </a:stretch>
        </p:blipFill>
        <p:spPr>
          <a:xfrm>
            <a:off x="2554457" y="2504229"/>
            <a:ext cx="2476500" cy="428625"/>
          </a:xfrm>
          <a:prstGeom prst="rect">
            <a:avLst/>
          </a:prstGeom>
        </p:spPr>
      </p:pic>
      <p:sp>
        <p:nvSpPr>
          <p:cNvPr id="23" name="文本框 22">
            <a:extLst>
              <a:ext uri="{FF2B5EF4-FFF2-40B4-BE49-F238E27FC236}">
                <a16:creationId xmlns:a16="http://schemas.microsoft.com/office/drawing/2014/main" id="{DAE71EFA-493F-41EC-A631-D50BBB268D1D}"/>
              </a:ext>
            </a:extLst>
          </p:cNvPr>
          <p:cNvSpPr txBox="1"/>
          <p:nvPr/>
        </p:nvSpPr>
        <p:spPr>
          <a:xfrm>
            <a:off x="907622" y="2499458"/>
            <a:ext cx="1415772" cy="369332"/>
          </a:xfrm>
          <a:prstGeom prst="rect">
            <a:avLst/>
          </a:prstGeom>
          <a:noFill/>
        </p:spPr>
        <p:txBody>
          <a:bodyPr wrap="square" rtlCol="0">
            <a:spAutoFit/>
          </a:bodyPr>
          <a:lstStyle/>
          <a:p>
            <a:r>
              <a:rPr lang="en-US" altLang="zh-CN" dirty="0"/>
              <a:t>Data</a:t>
            </a:r>
            <a:endParaRPr lang="zh-CN" altLang="en-US" dirty="0"/>
          </a:p>
        </p:txBody>
      </p:sp>
      <p:cxnSp>
        <p:nvCxnSpPr>
          <p:cNvPr id="25" name="直接箭头连接符 24">
            <a:extLst>
              <a:ext uri="{FF2B5EF4-FFF2-40B4-BE49-F238E27FC236}">
                <a16:creationId xmlns:a16="http://schemas.microsoft.com/office/drawing/2014/main" id="{AFCC2FD9-374C-48FC-A16D-367D6FED7180}"/>
              </a:ext>
            </a:extLst>
          </p:cNvPr>
          <p:cNvCxnSpPr/>
          <p:nvPr/>
        </p:nvCxnSpPr>
        <p:spPr>
          <a:xfrm flipH="1">
            <a:off x="3480047" y="2796488"/>
            <a:ext cx="186431" cy="4083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文本框 25">
            <a:extLst>
              <a:ext uri="{FF2B5EF4-FFF2-40B4-BE49-F238E27FC236}">
                <a16:creationId xmlns:a16="http://schemas.microsoft.com/office/drawing/2014/main" id="{CF481C09-75C2-4279-9BBC-FECC615A9D63}"/>
              </a:ext>
            </a:extLst>
          </p:cNvPr>
          <p:cNvSpPr txBox="1"/>
          <p:nvPr/>
        </p:nvSpPr>
        <p:spPr>
          <a:xfrm>
            <a:off x="2018764" y="3110291"/>
            <a:ext cx="2083572" cy="369332"/>
          </a:xfrm>
          <a:prstGeom prst="rect">
            <a:avLst/>
          </a:prstGeom>
          <a:noFill/>
        </p:spPr>
        <p:txBody>
          <a:bodyPr wrap="square" rtlCol="0">
            <a:spAutoFit/>
          </a:bodyPr>
          <a:lstStyle/>
          <a:p>
            <a:r>
              <a:rPr lang="en-US" altLang="zh-CN" dirty="0"/>
              <a:t>Target sequence</a:t>
            </a:r>
            <a:endParaRPr lang="zh-CN" altLang="en-US" dirty="0"/>
          </a:p>
        </p:txBody>
      </p:sp>
      <p:cxnSp>
        <p:nvCxnSpPr>
          <p:cNvPr id="28" name="直接箭头连接符 27">
            <a:extLst>
              <a:ext uri="{FF2B5EF4-FFF2-40B4-BE49-F238E27FC236}">
                <a16:creationId xmlns:a16="http://schemas.microsoft.com/office/drawing/2014/main" id="{50DE52F7-F08F-4A1C-BDC6-E8B6B0443D6D}"/>
              </a:ext>
            </a:extLst>
          </p:cNvPr>
          <p:cNvCxnSpPr/>
          <p:nvPr/>
        </p:nvCxnSpPr>
        <p:spPr>
          <a:xfrm>
            <a:off x="4101483" y="2884181"/>
            <a:ext cx="594804" cy="2515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文本框 28">
            <a:extLst>
              <a:ext uri="{FF2B5EF4-FFF2-40B4-BE49-F238E27FC236}">
                <a16:creationId xmlns:a16="http://schemas.microsoft.com/office/drawing/2014/main" id="{E2409348-99A6-4185-A306-E3172027478E}"/>
              </a:ext>
            </a:extLst>
          </p:cNvPr>
          <p:cNvSpPr txBox="1"/>
          <p:nvPr/>
        </p:nvSpPr>
        <p:spPr>
          <a:xfrm>
            <a:off x="4155190" y="3116960"/>
            <a:ext cx="2401899" cy="369332"/>
          </a:xfrm>
          <a:prstGeom prst="rect">
            <a:avLst/>
          </a:prstGeom>
          <a:noFill/>
        </p:spPr>
        <p:txBody>
          <a:bodyPr wrap="square" rtlCol="0">
            <a:spAutoFit/>
          </a:bodyPr>
          <a:lstStyle/>
          <a:p>
            <a:r>
              <a:rPr lang="en-US" altLang="zh-CN" dirty="0"/>
              <a:t>Support sequence</a:t>
            </a:r>
            <a:endParaRPr lang="zh-CN" altLang="en-US" dirty="0"/>
          </a:p>
        </p:txBody>
      </p:sp>
      <p:pic>
        <p:nvPicPr>
          <p:cNvPr id="30" name="图片 29">
            <a:extLst>
              <a:ext uri="{FF2B5EF4-FFF2-40B4-BE49-F238E27FC236}">
                <a16:creationId xmlns:a16="http://schemas.microsoft.com/office/drawing/2014/main" id="{34C7666B-FC5C-47B1-8AE3-98A7B01DEAB6}"/>
              </a:ext>
            </a:extLst>
          </p:cNvPr>
          <p:cNvPicPr>
            <a:picLocks noChangeAspect="1"/>
          </p:cNvPicPr>
          <p:nvPr/>
        </p:nvPicPr>
        <p:blipFill>
          <a:blip r:embed="rId6"/>
          <a:stretch>
            <a:fillRect/>
          </a:stretch>
        </p:blipFill>
        <p:spPr>
          <a:xfrm>
            <a:off x="2875717" y="4284538"/>
            <a:ext cx="5505450" cy="2486025"/>
          </a:xfrm>
          <a:prstGeom prst="rect">
            <a:avLst/>
          </a:prstGeom>
        </p:spPr>
      </p:pic>
    </p:spTree>
    <p:extLst>
      <p:ext uri="{BB962C8B-B14F-4D97-AF65-F5344CB8AC3E}">
        <p14:creationId xmlns:p14="http://schemas.microsoft.com/office/powerpoint/2010/main" val="302356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96086" y="2593674"/>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3909356" y="1428698"/>
            <a:ext cx="3398314" cy="865184"/>
            <a:chOff x="3909356" y="1666934"/>
            <a:chExt cx="3398314" cy="865184"/>
          </a:xfrm>
        </p:grpSpPr>
        <p:grpSp>
          <p:nvGrpSpPr>
            <p:cNvPr id="42" name="组合 41"/>
            <p:cNvGrpSpPr/>
            <p:nvPr/>
          </p:nvGrpSpPr>
          <p:grpSpPr>
            <a:xfrm>
              <a:off x="4912812" y="1666934"/>
              <a:ext cx="2394858" cy="865184"/>
              <a:chOff x="4818742" y="1356667"/>
              <a:chExt cx="2394858" cy="865184"/>
            </a:xfrm>
          </p:grpSpPr>
          <p:sp>
            <p:nvSpPr>
              <p:cNvPr id="19" name="文本框 18"/>
              <p:cNvSpPr txBox="1"/>
              <p:nvPr/>
            </p:nvSpPr>
            <p:spPr>
              <a:xfrm>
                <a:off x="4818742" y="1356667"/>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20" name="文本框 19"/>
              <p:cNvSpPr txBox="1"/>
              <p:nvPr/>
            </p:nvSpPr>
            <p:spPr>
              <a:xfrm>
                <a:off x="4818742" y="1852519"/>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Research Background</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8098970" y="1428698"/>
            <a:ext cx="3416755" cy="830997"/>
            <a:chOff x="8098970" y="1684028"/>
            <a:chExt cx="3416755" cy="830997"/>
          </a:xfrm>
        </p:grpSpPr>
        <p:grpSp>
          <p:nvGrpSpPr>
            <p:cNvPr id="41" name="组合 40"/>
            <p:cNvGrpSpPr/>
            <p:nvPr/>
          </p:nvGrpSpPr>
          <p:grpSpPr>
            <a:xfrm>
              <a:off x="9120867" y="1684028"/>
              <a:ext cx="2394858" cy="830997"/>
              <a:chOff x="9042399" y="1373760"/>
              <a:chExt cx="2394858" cy="830997"/>
            </a:xfrm>
          </p:grpSpPr>
          <p:sp>
            <p:nvSpPr>
              <p:cNvPr id="13" name="文本框 12"/>
              <p:cNvSpPr txBox="1"/>
              <p:nvPr/>
            </p:nvSpPr>
            <p:spPr>
              <a:xfrm>
                <a:off x="9042399" y="137376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15" name="文本框 14"/>
              <p:cNvSpPr txBox="1"/>
              <p:nvPr/>
            </p:nvSpPr>
            <p:spPr>
              <a:xfrm>
                <a:off x="9042399" y="183542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Basic Conception</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4" name="组合 63"/>
            <p:cNvGrpSpPr/>
            <p:nvPr/>
          </p:nvGrpSpPr>
          <p:grpSpPr>
            <a:xfrm>
              <a:off x="8098970" y="1685526"/>
              <a:ext cx="899886" cy="828000"/>
              <a:chOff x="8098970" y="1685526"/>
              <a:chExt cx="899886" cy="828000"/>
            </a:xfrm>
          </p:grpSpPr>
          <p:sp>
            <p:nvSpPr>
              <p:cNvPr id="11" name="文本框 10"/>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3" name="矩形 3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873413" y="4475195"/>
            <a:ext cx="3434257" cy="861775"/>
            <a:chOff x="3873413" y="3187016"/>
            <a:chExt cx="3434257" cy="861775"/>
          </a:xfrm>
        </p:grpSpPr>
        <p:grpSp>
          <p:nvGrpSpPr>
            <p:cNvPr id="54" name="组合 53"/>
            <p:cNvGrpSpPr/>
            <p:nvPr/>
          </p:nvGrpSpPr>
          <p:grpSpPr>
            <a:xfrm>
              <a:off x="4912812" y="3187016"/>
              <a:ext cx="2394858" cy="861775"/>
              <a:chOff x="4818742" y="3526390"/>
              <a:chExt cx="2394858" cy="861775"/>
            </a:xfrm>
          </p:grpSpPr>
          <p:sp>
            <p:nvSpPr>
              <p:cNvPr id="55" name="文本框 54"/>
              <p:cNvSpPr txBox="1"/>
              <p:nvPr/>
            </p:nvSpPr>
            <p:spPr>
              <a:xfrm>
                <a:off x="4818742"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算法描述</a:t>
                </a:r>
              </a:p>
            </p:txBody>
          </p:sp>
          <p:sp>
            <p:nvSpPr>
              <p:cNvPr id="56" name="文本框 55"/>
              <p:cNvSpPr txBox="1"/>
              <p:nvPr/>
            </p:nvSpPr>
            <p:spPr>
              <a:xfrm>
                <a:off x="4818742" y="4018833"/>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Algorithm Description</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gr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2" name="组合 71"/>
          <p:cNvGrpSpPr/>
          <p:nvPr/>
        </p:nvGrpSpPr>
        <p:grpSpPr>
          <a:xfrm>
            <a:off x="8098970" y="4475195"/>
            <a:ext cx="3416755" cy="830997"/>
            <a:chOff x="8098970" y="3202405"/>
            <a:chExt cx="3416755" cy="830997"/>
          </a:xfrm>
        </p:grpSpPr>
        <p:grpSp>
          <p:nvGrpSpPr>
            <p:cNvPr id="59" name="组合 58"/>
            <p:cNvGrpSpPr/>
            <p:nvPr/>
          </p:nvGrpSpPr>
          <p:grpSpPr>
            <a:xfrm>
              <a:off x="9120867" y="3202405"/>
              <a:ext cx="2394858" cy="830997"/>
              <a:chOff x="9042399" y="3526390"/>
              <a:chExt cx="2394858" cy="830997"/>
            </a:xfrm>
          </p:grpSpPr>
          <p:sp>
            <p:nvSpPr>
              <p:cNvPr id="60" name="文本框 59"/>
              <p:cNvSpPr txBox="1"/>
              <p:nvPr/>
            </p:nvSpPr>
            <p:spPr>
              <a:xfrm>
                <a:off x="9042399" y="3526390"/>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参考文献</a:t>
                </a:r>
              </a:p>
            </p:txBody>
          </p:sp>
          <p:sp>
            <p:nvSpPr>
              <p:cNvPr id="61" name="文本框 60"/>
              <p:cNvSpPr txBox="1"/>
              <p:nvPr/>
            </p:nvSpPr>
            <p:spPr>
              <a:xfrm>
                <a:off x="9042399" y="3988055"/>
                <a:ext cx="2394858" cy="369332"/>
              </a:xfrm>
              <a:prstGeom prst="rect">
                <a:avLst/>
              </a:prstGeom>
              <a:noFill/>
            </p:spPr>
            <p:txBody>
              <a:bodyPr wrap="square" rtlCol="0">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References</a:t>
                </a:r>
                <a:endParaRPr lang="zh-CN" altLang="en-US"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5" name="组合 64"/>
            <p:cNvGrpSpPr/>
            <p:nvPr/>
          </p:nvGrpSpPr>
          <p:grpSpPr>
            <a:xfrm>
              <a:off x="8098970" y="3203903"/>
              <a:ext cx="899886" cy="828000"/>
              <a:chOff x="8098970" y="3203903"/>
              <a:chExt cx="899886" cy="828000"/>
            </a:xfrm>
          </p:grpSpPr>
          <p:sp>
            <p:nvSpPr>
              <p:cNvPr id="62" name="文本框 61"/>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701338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14:presetBounceEnd="40000">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14:bounceEnd="40000">
                                          <p:cBhvr additive="base">
                                            <p:cTn id="10"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14:presetBounceEnd="40000">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14:bounceEnd="40000">
                                          <p:cBhvr additive="base">
                                            <p:cTn id="14"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40000">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14:bounceEnd="40000">
                                          <p:cBhvr additive="base">
                                            <p:cTn id="18" dur="50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14:presetBounceEnd="40000">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14:bounceEnd="40000">
                                          <p:cBhvr additive="base">
                                            <p:cTn id="22" dur="5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 presetClass="entr" presetSubtype="2" fill="hold" nodeType="withEffect">
                                      <p:stCondLst>
                                        <p:cond delay="300"/>
                                      </p:stCondLst>
                                      <p:childTnLst>
                                        <p:set>
                                          <p:cBhvr>
                                            <p:cTn id="9" dur="1" fill="hold">
                                              <p:stCondLst>
                                                <p:cond delay="0"/>
                                              </p:stCondLst>
                                            </p:cTn>
                                            <p:tgtEl>
                                              <p:spTgt spid="70"/>
                                            </p:tgtEl>
                                            <p:attrNameLst>
                                              <p:attrName>style.visibility</p:attrName>
                                            </p:attrNameLst>
                                          </p:cBhvr>
                                          <p:to>
                                            <p:strVal val="visible"/>
                                          </p:to>
                                        </p:set>
                                        <p:anim calcmode="lin" valueType="num">
                                          <p:cBhvr additive="base">
                                            <p:cTn id="10" dur="500" fill="hold"/>
                                            <p:tgtEl>
                                              <p:spTgt spid="70"/>
                                            </p:tgtEl>
                                            <p:attrNameLst>
                                              <p:attrName>ppt_x</p:attrName>
                                            </p:attrNameLst>
                                          </p:cBhvr>
                                          <p:tavLst>
                                            <p:tav tm="0">
                                              <p:val>
                                                <p:strVal val="1+#ppt_w/2"/>
                                              </p:val>
                                            </p:tav>
                                            <p:tav tm="100000">
                                              <p:val>
                                                <p:strVal val="#ppt_x"/>
                                              </p:val>
                                            </p:tav>
                                          </p:tavLst>
                                        </p:anim>
                                        <p:anim calcmode="lin" valueType="num">
                                          <p:cBhvr additive="base">
                                            <p:cTn id="11" dur="500" fill="hold"/>
                                            <p:tgtEl>
                                              <p:spTgt spid="70"/>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71"/>
                                            </p:tgtEl>
                                            <p:attrNameLst>
                                              <p:attrName>style.visibility</p:attrName>
                                            </p:attrNameLst>
                                          </p:cBhvr>
                                          <p:to>
                                            <p:strVal val="visible"/>
                                          </p:to>
                                        </p:set>
                                        <p:anim calcmode="lin" valueType="num">
                                          <p:cBhvr additive="base">
                                            <p:cTn id="14" dur="500" fill="hold"/>
                                            <p:tgtEl>
                                              <p:spTgt spid="71"/>
                                            </p:tgtEl>
                                            <p:attrNameLst>
                                              <p:attrName>ppt_x</p:attrName>
                                            </p:attrNameLst>
                                          </p:cBhvr>
                                          <p:tavLst>
                                            <p:tav tm="0">
                                              <p:val>
                                                <p:strVal val="1+#ppt_w/2"/>
                                              </p:val>
                                            </p:tav>
                                            <p:tav tm="100000">
                                              <p:val>
                                                <p:strVal val="#ppt_x"/>
                                              </p:val>
                                            </p:tav>
                                          </p:tavLst>
                                        </p:anim>
                                        <p:anim calcmode="lin" valueType="num">
                                          <p:cBhvr additive="base">
                                            <p:cTn id="15" dur="500" fill="hold"/>
                                            <p:tgtEl>
                                              <p:spTgt spid="7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90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1+#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1200"/>
                                      </p:stCondLst>
                                      <p:childTnLst>
                                        <p:set>
                                          <p:cBhvr>
                                            <p:cTn id="21" dur="1" fill="hold">
                                              <p:stCondLst>
                                                <p:cond delay="0"/>
                                              </p:stCondLst>
                                            </p:cTn>
                                            <p:tgtEl>
                                              <p:spTgt spid="72"/>
                                            </p:tgtEl>
                                            <p:attrNameLst>
                                              <p:attrName>style.visibility</p:attrName>
                                            </p:attrNameLst>
                                          </p:cBhvr>
                                          <p:to>
                                            <p:strVal val="visible"/>
                                          </p:to>
                                        </p:set>
                                        <p:anim calcmode="lin" valueType="num">
                                          <p:cBhvr additive="base">
                                            <p:cTn id="22" dur="500" fill="hold"/>
                                            <p:tgtEl>
                                              <p:spTgt spid="72"/>
                                            </p:tgtEl>
                                            <p:attrNameLst>
                                              <p:attrName>ppt_x</p:attrName>
                                            </p:attrNameLst>
                                          </p:cBhvr>
                                          <p:tavLst>
                                            <p:tav tm="0">
                                              <p:val>
                                                <p:strVal val="1+#ppt_w/2"/>
                                              </p:val>
                                            </p:tav>
                                            <p:tav tm="100000">
                                              <p:val>
                                                <p:strVal val="#ppt_x"/>
                                              </p:val>
                                            </p:tav>
                                          </p:tavLst>
                                        </p:anim>
                                        <p:anim calcmode="lin" valueType="num">
                                          <p:cBhvr additive="base">
                                            <p:cTn id="23" dur="500" fill="hold"/>
                                            <p:tgtEl>
                                              <p:spTgt spid="7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500"/>
                                      </p:stCondLst>
                                      <p:childTnLst>
                                        <p:set>
                                          <p:cBhvr>
                                            <p:cTn id="25" dur="1" fill="hold">
                                              <p:stCondLst>
                                                <p:cond delay="0"/>
                                              </p:stCondLst>
                                            </p:cTn>
                                            <p:tgtEl>
                                              <p:spTgt spid="75"/>
                                            </p:tgtEl>
                                            <p:attrNameLst>
                                              <p:attrName>style.visibility</p:attrName>
                                            </p:attrNameLst>
                                          </p:cBhvr>
                                          <p:to>
                                            <p:strVal val="visible"/>
                                          </p:to>
                                        </p:set>
                                        <p:anim calcmode="lin" valueType="num">
                                          <p:cBhvr additive="base">
                                            <p:cTn id="26" dur="500" fill="hold"/>
                                            <p:tgtEl>
                                              <p:spTgt spid="75"/>
                                            </p:tgtEl>
                                            <p:attrNameLst>
                                              <p:attrName>ppt_x</p:attrName>
                                            </p:attrNameLst>
                                          </p:cBhvr>
                                          <p:tavLst>
                                            <p:tav tm="0">
                                              <p:val>
                                                <p:strVal val="1+#ppt_w/2"/>
                                              </p:val>
                                            </p:tav>
                                            <p:tav tm="100000">
                                              <p:val>
                                                <p:strVal val="#ppt_x"/>
                                              </p:val>
                                            </p:tav>
                                          </p:tavLst>
                                        </p:anim>
                                        <p:anim calcmode="lin" valueType="num">
                                          <p:cBhvr additive="base">
                                            <p:cTn id="27" dur="500" fill="hold"/>
                                            <p:tgtEl>
                                              <p:spTgt spid="7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500" fill="hold"/>
                                            <p:tgtEl>
                                              <p:spTgt spid="74"/>
                                            </p:tgtEl>
                                            <p:attrNameLst>
                                              <p:attrName>ppt_x</p:attrName>
                                            </p:attrNameLst>
                                          </p:cBhvr>
                                          <p:tavLst>
                                            <p:tav tm="0">
                                              <p:val>
                                                <p:strVal val="1+#ppt_w/2"/>
                                              </p:val>
                                            </p:tav>
                                            <p:tav tm="100000">
                                              <p:val>
                                                <p:strVal val="#ppt_x"/>
                                              </p:val>
                                            </p:tav>
                                          </p:tavLst>
                                        </p:anim>
                                        <p:anim calcmode="lin" valueType="num">
                                          <p:cBhvr additive="base">
                                            <p:cTn id="31"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D5B1B50-1C02-4069-9AA2-6AF24BD535A3}"/>
              </a:ext>
            </a:extLst>
          </p:cNvPr>
          <p:cNvPicPr>
            <a:picLocks noChangeAspect="1"/>
          </p:cNvPicPr>
          <p:nvPr/>
        </p:nvPicPr>
        <p:blipFill>
          <a:blip r:embed="rId2"/>
          <a:stretch>
            <a:fillRect/>
          </a:stretch>
        </p:blipFill>
        <p:spPr>
          <a:xfrm>
            <a:off x="0" y="1428750"/>
            <a:ext cx="3381375" cy="5429250"/>
          </a:xfrm>
          <a:prstGeom prst="rect">
            <a:avLst/>
          </a:prstGeom>
        </p:spPr>
      </p:pic>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Algorithm Description——Twin network</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20</a:t>
            </a:fld>
            <a:endParaRPr lang="zh-CN" altLang="en-US" dirty="0"/>
          </a:p>
        </p:txBody>
      </p:sp>
      <p:grpSp>
        <p:nvGrpSpPr>
          <p:cNvPr id="2" name="组合 1"/>
          <p:cNvGrpSpPr/>
          <p:nvPr/>
        </p:nvGrpSpPr>
        <p:grpSpPr>
          <a:xfrm>
            <a:off x="695325" y="1013859"/>
            <a:ext cx="10814504" cy="461665"/>
            <a:chOff x="695325" y="1013859"/>
            <a:chExt cx="10814504" cy="461665"/>
          </a:xfrm>
        </p:grpSpPr>
        <p:sp>
          <p:nvSpPr>
            <p:cNvPr id="7" name="矩形 6"/>
            <p:cNvSpPr/>
            <p:nvPr/>
          </p:nvSpPr>
          <p:spPr>
            <a:xfrm>
              <a:off x="695325" y="1013859"/>
              <a:ext cx="6792244" cy="461665"/>
            </a:xfrm>
            <a:prstGeom prst="rect">
              <a:avLst/>
            </a:prstGeom>
            <a:solidFill>
              <a:schemeClr val="accent1"/>
            </a:solidFill>
          </p:spPr>
          <p:txBody>
            <a:bodyPr wrap="none">
              <a:spAutoFit/>
            </a:bodyPr>
            <a:lstStyle/>
            <a:p>
              <a:r>
                <a:rPr lang="en-US" altLang="zh-CN" sz="2400" b="1" dirty="0">
                  <a:solidFill>
                    <a:schemeClr val="bg1"/>
                  </a:solidFill>
                </a:rPr>
                <a:t>CBS with Siamese Networks (CBS-SN)</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a:extLst>
              <a:ext uri="{FF2B5EF4-FFF2-40B4-BE49-F238E27FC236}">
                <a16:creationId xmlns:a16="http://schemas.microsoft.com/office/drawing/2014/main" id="{78217376-0901-40DE-A70C-384D088C861D}"/>
              </a:ext>
            </a:extLst>
          </p:cNvPr>
          <p:cNvCxnSpPr>
            <a:cxnSpLocks/>
          </p:cNvCxnSpPr>
          <p:nvPr/>
        </p:nvCxnSpPr>
        <p:spPr>
          <a:xfrm>
            <a:off x="3604334" y="1589103"/>
            <a:ext cx="0" cy="5268897"/>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BAD9AC4A-EDA8-4148-BCEB-9EB6D5E950A0}"/>
              </a:ext>
            </a:extLst>
          </p:cNvPr>
          <p:cNvCxnSpPr/>
          <p:nvPr/>
        </p:nvCxnSpPr>
        <p:spPr>
          <a:xfrm>
            <a:off x="2077375" y="4998128"/>
            <a:ext cx="225492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文本框 26">
            <a:extLst>
              <a:ext uri="{FF2B5EF4-FFF2-40B4-BE49-F238E27FC236}">
                <a16:creationId xmlns:a16="http://schemas.microsoft.com/office/drawing/2014/main" id="{0FA1BE51-AFAC-44E6-904E-9922883AD3A2}"/>
              </a:ext>
            </a:extLst>
          </p:cNvPr>
          <p:cNvSpPr txBox="1"/>
          <p:nvPr/>
        </p:nvSpPr>
        <p:spPr>
          <a:xfrm>
            <a:off x="4332303" y="4813462"/>
            <a:ext cx="2035949" cy="369332"/>
          </a:xfrm>
          <a:prstGeom prst="rect">
            <a:avLst/>
          </a:prstGeom>
          <a:noFill/>
        </p:spPr>
        <p:txBody>
          <a:bodyPr wrap="square" rtlCol="0">
            <a:spAutoFit/>
          </a:bodyPr>
          <a:lstStyle/>
          <a:p>
            <a:r>
              <a:rPr lang="en-US" altLang="zh-CN" dirty="0"/>
              <a:t>Basket encoder</a:t>
            </a:r>
            <a:endParaRPr lang="zh-CN" altLang="en-US" dirty="0"/>
          </a:p>
        </p:txBody>
      </p:sp>
      <p:pic>
        <p:nvPicPr>
          <p:cNvPr id="31" name="图片 30">
            <a:extLst>
              <a:ext uri="{FF2B5EF4-FFF2-40B4-BE49-F238E27FC236}">
                <a16:creationId xmlns:a16="http://schemas.microsoft.com/office/drawing/2014/main" id="{F514C012-66EB-401A-99D0-8B3A8D36328E}"/>
              </a:ext>
            </a:extLst>
          </p:cNvPr>
          <p:cNvPicPr>
            <a:picLocks noChangeAspect="1"/>
          </p:cNvPicPr>
          <p:nvPr/>
        </p:nvPicPr>
        <p:blipFill>
          <a:blip r:embed="rId3"/>
          <a:stretch>
            <a:fillRect/>
          </a:stretch>
        </p:blipFill>
        <p:spPr>
          <a:xfrm>
            <a:off x="6458869" y="5382476"/>
            <a:ext cx="2057400" cy="428625"/>
          </a:xfrm>
          <a:prstGeom prst="rect">
            <a:avLst/>
          </a:prstGeom>
        </p:spPr>
      </p:pic>
      <p:cxnSp>
        <p:nvCxnSpPr>
          <p:cNvPr id="33" name="直接箭头连接符 32">
            <a:extLst>
              <a:ext uri="{FF2B5EF4-FFF2-40B4-BE49-F238E27FC236}">
                <a16:creationId xmlns:a16="http://schemas.microsoft.com/office/drawing/2014/main" id="{1A1CEA4F-5B4F-4D08-BDCB-9B0967FA7E57}"/>
              </a:ext>
            </a:extLst>
          </p:cNvPr>
          <p:cNvCxnSpPr/>
          <p:nvPr/>
        </p:nvCxnSpPr>
        <p:spPr>
          <a:xfrm flipH="1">
            <a:off x="6368252" y="5743852"/>
            <a:ext cx="210101" cy="2485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文本框 33">
            <a:extLst>
              <a:ext uri="{FF2B5EF4-FFF2-40B4-BE49-F238E27FC236}">
                <a16:creationId xmlns:a16="http://schemas.microsoft.com/office/drawing/2014/main" id="{9C771D6B-97F5-49EA-8772-320A7A4B239B}"/>
              </a:ext>
            </a:extLst>
          </p:cNvPr>
          <p:cNvSpPr txBox="1"/>
          <p:nvPr/>
        </p:nvSpPr>
        <p:spPr>
          <a:xfrm>
            <a:off x="4509856" y="5941669"/>
            <a:ext cx="4758431" cy="646331"/>
          </a:xfrm>
          <a:prstGeom prst="rect">
            <a:avLst/>
          </a:prstGeom>
          <a:noFill/>
        </p:spPr>
        <p:txBody>
          <a:bodyPr wrap="square" rtlCol="0">
            <a:spAutoFit/>
          </a:bodyPr>
          <a:lstStyle/>
          <a:p>
            <a:r>
              <a:rPr lang="en-US" altLang="zh-CN" dirty="0"/>
              <a:t>map a basket’s binary vector </a:t>
            </a:r>
            <a:r>
              <a:rPr lang="en-US" altLang="zh-CN" dirty="0" err="1"/>
              <a:t>Xt</a:t>
            </a:r>
            <a:r>
              <a:rPr lang="en-US" altLang="zh-CN" dirty="0"/>
              <a:t> into its hidden representation </a:t>
            </a:r>
            <a:r>
              <a:rPr lang="en-US" altLang="zh-CN" dirty="0" err="1"/>
              <a:t>bt</a:t>
            </a:r>
            <a:endParaRPr lang="zh-CN" altLang="en-US" dirty="0"/>
          </a:p>
        </p:txBody>
      </p:sp>
      <p:pic>
        <p:nvPicPr>
          <p:cNvPr id="35" name="图片 34">
            <a:extLst>
              <a:ext uri="{FF2B5EF4-FFF2-40B4-BE49-F238E27FC236}">
                <a16:creationId xmlns:a16="http://schemas.microsoft.com/office/drawing/2014/main" id="{A97B6722-923B-4CEF-8E71-FFA65F7045C2}"/>
              </a:ext>
            </a:extLst>
          </p:cNvPr>
          <p:cNvPicPr>
            <a:picLocks noChangeAspect="1"/>
          </p:cNvPicPr>
          <p:nvPr/>
        </p:nvPicPr>
        <p:blipFill>
          <a:blip r:embed="rId4"/>
          <a:stretch>
            <a:fillRect/>
          </a:stretch>
        </p:blipFill>
        <p:spPr>
          <a:xfrm>
            <a:off x="6102577" y="4222348"/>
            <a:ext cx="2990850" cy="371475"/>
          </a:xfrm>
          <a:prstGeom prst="rect">
            <a:avLst/>
          </a:prstGeom>
        </p:spPr>
      </p:pic>
      <p:cxnSp>
        <p:nvCxnSpPr>
          <p:cNvPr id="39" name="直接箭头连接符 38">
            <a:extLst>
              <a:ext uri="{FF2B5EF4-FFF2-40B4-BE49-F238E27FC236}">
                <a16:creationId xmlns:a16="http://schemas.microsoft.com/office/drawing/2014/main" id="{FC728CCB-0AE6-4175-BBB9-4F5C86BCD9CF}"/>
              </a:ext>
            </a:extLst>
          </p:cNvPr>
          <p:cNvCxnSpPr/>
          <p:nvPr/>
        </p:nvCxnSpPr>
        <p:spPr>
          <a:xfrm>
            <a:off x="2450237" y="3888419"/>
            <a:ext cx="188206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 name="文本框 39">
            <a:extLst>
              <a:ext uri="{FF2B5EF4-FFF2-40B4-BE49-F238E27FC236}">
                <a16:creationId xmlns:a16="http://schemas.microsoft.com/office/drawing/2014/main" id="{E5ECC9C1-D8DA-4722-80B4-5E2ECAA36CDB}"/>
              </a:ext>
            </a:extLst>
          </p:cNvPr>
          <p:cNvSpPr txBox="1"/>
          <p:nvPr/>
        </p:nvSpPr>
        <p:spPr>
          <a:xfrm>
            <a:off x="4332302" y="3658060"/>
            <a:ext cx="2254928" cy="369332"/>
          </a:xfrm>
          <a:prstGeom prst="rect">
            <a:avLst/>
          </a:prstGeom>
          <a:noFill/>
        </p:spPr>
        <p:txBody>
          <a:bodyPr wrap="square" rtlCol="0">
            <a:spAutoFit/>
          </a:bodyPr>
          <a:lstStyle/>
          <a:p>
            <a:r>
              <a:rPr lang="en-US" altLang="zh-CN" dirty="0"/>
              <a:t>recurrent encoder</a:t>
            </a:r>
            <a:endParaRPr lang="zh-CN" altLang="en-US" dirty="0"/>
          </a:p>
        </p:txBody>
      </p:sp>
      <p:cxnSp>
        <p:nvCxnSpPr>
          <p:cNvPr id="42" name="直接箭头连接符 41">
            <a:extLst>
              <a:ext uri="{FF2B5EF4-FFF2-40B4-BE49-F238E27FC236}">
                <a16:creationId xmlns:a16="http://schemas.microsoft.com/office/drawing/2014/main" id="{8AF23A49-9CBD-4524-923B-4FD24B421E94}"/>
              </a:ext>
            </a:extLst>
          </p:cNvPr>
          <p:cNvCxnSpPr/>
          <p:nvPr/>
        </p:nvCxnSpPr>
        <p:spPr>
          <a:xfrm>
            <a:off x="2077375" y="2627790"/>
            <a:ext cx="225492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A945C664-6B60-4B58-9BA2-51CC20190846}"/>
              </a:ext>
            </a:extLst>
          </p:cNvPr>
          <p:cNvSpPr txBox="1"/>
          <p:nvPr/>
        </p:nvSpPr>
        <p:spPr>
          <a:xfrm>
            <a:off x="4332303" y="2454038"/>
            <a:ext cx="2254927" cy="369332"/>
          </a:xfrm>
          <a:prstGeom prst="rect">
            <a:avLst/>
          </a:prstGeom>
          <a:noFill/>
        </p:spPr>
        <p:txBody>
          <a:bodyPr wrap="square" rtlCol="0">
            <a:spAutoFit/>
          </a:bodyPr>
          <a:lstStyle/>
          <a:p>
            <a:r>
              <a:rPr lang="en-US" altLang="zh-CN" dirty="0"/>
              <a:t>Aggregation layer</a:t>
            </a:r>
            <a:endParaRPr lang="zh-CN" altLang="en-US" dirty="0"/>
          </a:p>
        </p:txBody>
      </p:sp>
      <p:pic>
        <p:nvPicPr>
          <p:cNvPr id="44" name="图片 43">
            <a:extLst>
              <a:ext uri="{FF2B5EF4-FFF2-40B4-BE49-F238E27FC236}">
                <a16:creationId xmlns:a16="http://schemas.microsoft.com/office/drawing/2014/main" id="{007B69AF-A6AF-45B1-A897-F6484E710B82}"/>
              </a:ext>
            </a:extLst>
          </p:cNvPr>
          <p:cNvPicPr>
            <a:picLocks noChangeAspect="1"/>
          </p:cNvPicPr>
          <p:nvPr/>
        </p:nvPicPr>
        <p:blipFill>
          <a:blip r:embed="rId5"/>
          <a:stretch>
            <a:fillRect/>
          </a:stretch>
        </p:blipFill>
        <p:spPr>
          <a:xfrm>
            <a:off x="6959826" y="1768769"/>
            <a:ext cx="2133600" cy="409575"/>
          </a:xfrm>
          <a:prstGeom prst="rect">
            <a:avLst/>
          </a:prstGeom>
        </p:spPr>
      </p:pic>
      <p:pic>
        <p:nvPicPr>
          <p:cNvPr id="45" name="图片 44">
            <a:extLst>
              <a:ext uri="{FF2B5EF4-FFF2-40B4-BE49-F238E27FC236}">
                <a16:creationId xmlns:a16="http://schemas.microsoft.com/office/drawing/2014/main" id="{3C50169E-0525-456D-B26D-0ED984905AA5}"/>
              </a:ext>
            </a:extLst>
          </p:cNvPr>
          <p:cNvPicPr>
            <a:picLocks noChangeAspect="1"/>
          </p:cNvPicPr>
          <p:nvPr/>
        </p:nvPicPr>
        <p:blipFill>
          <a:blip r:embed="rId6"/>
          <a:stretch>
            <a:fillRect/>
          </a:stretch>
        </p:blipFill>
        <p:spPr>
          <a:xfrm>
            <a:off x="6959826" y="2241336"/>
            <a:ext cx="1790700" cy="400050"/>
          </a:xfrm>
          <a:prstGeom prst="rect">
            <a:avLst/>
          </a:prstGeom>
        </p:spPr>
      </p:pic>
      <p:pic>
        <p:nvPicPr>
          <p:cNvPr id="46" name="图片 45">
            <a:extLst>
              <a:ext uri="{FF2B5EF4-FFF2-40B4-BE49-F238E27FC236}">
                <a16:creationId xmlns:a16="http://schemas.microsoft.com/office/drawing/2014/main" id="{1E2BF4B6-DE10-4912-9037-5B5FC47562AF}"/>
              </a:ext>
            </a:extLst>
          </p:cNvPr>
          <p:cNvPicPr>
            <a:picLocks noChangeAspect="1"/>
          </p:cNvPicPr>
          <p:nvPr/>
        </p:nvPicPr>
        <p:blipFill>
          <a:blip r:embed="rId7"/>
          <a:stretch>
            <a:fillRect/>
          </a:stretch>
        </p:blipFill>
        <p:spPr>
          <a:xfrm>
            <a:off x="6959826" y="2809820"/>
            <a:ext cx="1352550" cy="390525"/>
          </a:xfrm>
          <a:prstGeom prst="rect">
            <a:avLst/>
          </a:prstGeom>
        </p:spPr>
      </p:pic>
      <p:cxnSp>
        <p:nvCxnSpPr>
          <p:cNvPr id="48" name="直接箭头连接符 47">
            <a:extLst>
              <a:ext uri="{FF2B5EF4-FFF2-40B4-BE49-F238E27FC236}">
                <a16:creationId xmlns:a16="http://schemas.microsoft.com/office/drawing/2014/main" id="{3D800FBD-6567-4656-93D4-8FAF89B665F2}"/>
              </a:ext>
            </a:extLst>
          </p:cNvPr>
          <p:cNvCxnSpPr>
            <a:stCxn id="46" idx="2"/>
          </p:cNvCxnSpPr>
          <p:nvPr/>
        </p:nvCxnSpPr>
        <p:spPr>
          <a:xfrm>
            <a:off x="7636101" y="3200345"/>
            <a:ext cx="664520" cy="35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DF4DB6EB-0D35-4949-BB9A-8EAE331931F8}"/>
              </a:ext>
            </a:extLst>
          </p:cNvPr>
          <p:cNvSpPr txBox="1"/>
          <p:nvPr/>
        </p:nvSpPr>
        <p:spPr>
          <a:xfrm>
            <a:off x="8293308" y="3363759"/>
            <a:ext cx="2325683" cy="369332"/>
          </a:xfrm>
          <a:prstGeom prst="rect">
            <a:avLst/>
          </a:prstGeom>
          <a:noFill/>
        </p:spPr>
        <p:txBody>
          <a:bodyPr wrap="square" rtlCol="0">
            <a:spAutoFit/>
          </a:bodyPr>
          <a:lstStyle/>
          <a:p>
            <a:r>
              <a:rPr lang="en-US" altLang="zh-CN" dirty="0" err="1"/>
              <a:t>Softmax</a:t>
            </a:r>
            <a:r>
              <a:rPr lang="en-US" altLang="zh-CN" dirty="0"/>
              <a:t> function</a:t>
            </a:r>
            <a:endParaRPr lang="zh-CN" altLang="en-US" dirty="0"/>
          </a:p>
        </p:txBody>
      </p:sp>
      <p:sp>
        <p:nvSpPr>
          <p:cNvPr id="51" name="文本框 50">
            <a:extLst>
              <a:ext uri="{FF2B5EF4-FFF2-40B4-BE49-F238E27FC236}">
                <a16:creationId xmlns:a16="http://schemas.microsoft.com/office/drawing/2014/main" id="{E2A31CB3-16B2-4BA2-9B3D-06CB2CE3C5B5}"/>
              </a:ext>
            </a:extLst>
          </p:cNvPr>
          <p:cNvSpPr txBox="1"/>
          <p:nvPr/>
        </p:nvSpPr>
        <p:spPr>
          <a:xfrm>
            <a:off x="9268287" y="2124720"/>
            <a:ext cx="2876365" cy="646331"/>
          </a:xfrm>
          <a:prstGeom prst="rect">
            <a:avLst/>
          </a:prstGeom>
          <a:noFill/>
        </p:spPr>
        <p:txBody>
          <a:bodyPr wrap="square" rtlCol="0">
            <a:spAutoFit/>
          </a:bodyPr>
          <a:lstStyle/>
          <a:p>
            <a:r>
              <a:rPr lang="en-US" altLang="zh-CN" dirty="0"/>
              <a:t>CBS(Contemporaneous Basket Sequences)</a:t>
            </a:r>
            <a:endParaRPr lang="zh-CN" altLang="en-US" dirty="0"/>
          </a:p>
        </p:txBody>
      </p:sp>
    </p:spTree>
    <p:extLst>
      <p:ext uri="{BB962C8B-B14F-4D97-AF65-F5344CB8AC3E}">
        <p14:creationId xmlns:p14="http://schemas.microsoft.com/office/powerpoint/2010/main" val="132887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3F072D-8D7B-4E59-BC37-B9F8FBAB9E65}"/>
              </a:ext>
            </a:extLst>
          </p:cNvPr>
          <p:cNvPicPr>
            <a:picLocks noChangeAspect="1"/>
          </p:cNvPicPr>
          <p:nvPr/>
        </p:nvPicPr>
        <p:blipFill>
          <a:blip r:embed="rId2"/>
          <a:stretch>
            <a:fillRect/>
          </a:stretch>
        </p:blipFill>
        <p:spPr>
          <a:xfrm>
            <a:off x="0" y="1438275"/>
            <a:ext cx="3895725" cy="5419725"/>
          </a:xfrm>
          <a:prstGeom prst="rect">
            <a:avLst/>
          </a:prstGeom>
        </p:spPr>
      </p:pic>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Algorithm Description——Twin network</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21</a:t>
            </a:fld>
            <a:endParaRPr lang="zh-CN" altLang="en-US" dirty="0"/>
          </a:p>
        </p:txBody>
      </p:sp>
      <p:grpSp>
        <p:nvGrpSpPr>
          <p:cNvPr id="2" name="组合 1"/>
          <p:cNvGrpSpPr/>
          <p:nvPr/>
        </p:nvGrpSpPr>
        <p:grpSpPr>
          <a:xfrm>
            <a:off x="695325" y="1013859"/>
            <a:ext cx="10814504" cy="461665"/>
            <a:chOff x="695325" y="1013859"/>
            <a:chExt cx="10814504" cy="461665"/>
          </a:xfrm>
        </p:grpSpPr>
        <p:sp>
          <p:nvSpPr>
            <p:cNvPr id="7" name="矩形 6"/>
            <p:cNvSpPr/>
            <p:nvPr/>
          </p:nvSpPr>
          <p:spPr>
            <a:xfrm>
              <a:off x="695325" y="1013859"/>
              <a:ext cx="9219190" cy="461665"/>
            </a:xfrm>
            <a:prstGeom prst="rect">
              <a:avLst/>
            </a:prstGeom>
            <a:solidFill>
              <a:schemeClr val="accent1"/>
            </a:solidFill>
          </p:spPr>
          <p:txBody>
            <a:bodyPr wrap="none">
              <a:spAutoFit/>
            </a:bodyPr>
            <a:lstStyle/>
            <a:p>
              <a:r>
                <a:rPr lang="en-US" altLang="zh-CN" sz="2400" b="1" dirty="0">
                  <a:solidFill>
                    <a:schemeClr val="bg1"/>
                  </a:solidFill>
                </a:rPr>
                <a:t>CBS with Concordant Fraternal Networks (CBS-CFN)</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a:extLst>
              <a:ext uri="{FF2B5EF4-FFF2-40B4-BE49-F238E27FC236}">
                <a16:creationId xmlns:a16="http://schemas.microsoft.com/office/drawing/2014/main" id="{78217376-0901-40DE-A70C-384D088C861D}"/>
              </a:ext>
            </a:extLst>
          </p:cNvPr>
          <p:cNvCxnSpPr>
            <a:cxnSpLocks/>
          </p:cNvCxnSpPr>
          <p:nvPr/>
        </p:nvCxnSpPr>
        <p:spPr>
          <a:xfrm>
            <a:off x="3895725" y="1589103"/>
            <a:ext cx="0" cy="5268897"/>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箭头连接符 8">
            <a:extLst>
              <a:ext uri="{FF2B5EF4-FFF2-40B4-BE49-F238E27FC236}">
                <a16:creationId xmlns:a16="http://schemas.microsoft.com/office/drawing/2014/main" id="{5E6D27EB-9B0A-4C11-8157-2BBCA3840633}"/>
              </a:ext>
            </a:extLst>
          </p:cNvPr>
          <p:cNvCxnSpPr/>
          <p:nvPr/>
        </p:nvCxnSpPr>
        <p:spPr>
          <a:xfrm flipV="1">
            <a:off x="1455938" y="2565449"/>
            <a:ext cx="4074850" cy="11363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直接箭头连接符 11">
            <a:extLst>
              <a:ext uri="{FF2B5EF4-FFF2-40B4-BE49-F238E27FC236}">
                <a16:creationId xmlns:a16="http://schemas.microsoft.com/office/drawing/2014/main" id="{BF6C99A7-F86D-41FA-A386-184575117948}"/>
              </a:ext>
            </a:extLst>
          </p:cNvPr>
          <p:cNvCxnSpPr/>
          <p:nvPr/>
        </p:nvCxnSpPr>
        <p:spPr>
          <a:xfrm flipV="1">
            <a:off x="3266983" y="2610035"/>
            <a:ext cx="2263805" cy="9885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5FF84063-CFCF-42AB-AA5B-A9118FB3BA6E}"/>
              </a:ext>
            </a:extLst>
          </p:cNvPr>
          <p:cNvSpPr txBox="1"/>
          <p:nvPr/>
        </p:nvSpPr>
        <p:spPr>
          <a:xfrm>
            <a:off x="5530788" y="2299317"/>
            <a:ext cx="4527609" cy="369332"/>
          </a:xfrm>
          <a:prstGeom prst="rect">
            <a:avLst/>
          </a:prstGeom>
          <a:noFill/>
        </p:spPr>
        <p:txBody>
          <a:bodyPr wrap="square" rtlCol="0">
            <a:spAutoFit/>
          </a:bodyPr>
          <a:lstStyle/>
          <a:p>
            <a:r>
              <a:rPr lang="en-US" altLang="zh-CN" dirty="0"/>
              <a:t>Different weights</a:t>
            </a:r>
            <a:endParaRPr lang="zh-CN" altLang="en-US" dirty="0"/>
          </a:p>
        </p:txBody>
      </p:sp>
      <p:sp>
        <p:nvSpPr>
          <p:cNvPr id="15" name="文本框 14">
            <a:extLst>
              <a:ext uri="{FF2B5EF4-FFF2-40B4-BE49-F238E27FC236}">
                <a16:creationId xmlns:a16="http://schemas.microsoft.com/office/drawing/2014/main" id="{8B449A99-29F5-46D2-B1D5-2449F0ED845A}"/>
              </a:ext>
            </a:extLst>
          </p:cNvPr>
          <p:cNvSpPr txBox="1"/>
          <p:nvPr/>
        </p:nvSpPr>
        <p:spPr>
          <a:xfrm>
            <a:off x="5407795" y="3825842"/>
            <a:ext cx="4767309" cy="646331"/>
          </a:xfrm>
          <a:prstGeom prst="rect">
            <a:avLst/>
          </a:prstGeom>
          <a:noFill/>
        </p:spPr>
        <p:txBody>
          <a:bodyPr wrap="square" rtlCol="0">
            <a:spAutoFit/>
          </a:bodyPr>
          <a:lstStyle/>
          <a:p>
            <a:r>
              <a:rPr lang="en-US" altLang="zh-CN" dirty="0"/>
              <a:t>Click is low-cost while purchase require a larger commitment of resources</a:t>
            </a:r>
            <a:endParaRPr lang="zh-CN" altLang="en-US" dirty="0"/>
          </a:p>
        </p:txBody>
      </p:sp>
      <p:pic>
        <p:nvPicPr>
          <p:cNvPr id="16" name="图片 15">
            <a:extLst>
              <a:ext uri="{FF2B5EF4-FFF2-40B4-BE49-F238E27FC236}">
                <a16:creationId xmlns:a16="http://schemas.microsoft.com/office/drawing/2014/main" id="{033D1C72-9F0D-4C09-A4E6-2F3734202641}"/>
              </a:ext>
            </a:extLst>
          </p:cNvPr>
          <p:cNvPicPr>
            <a:picLocks noChangeAspect="1"/>
          </p:cNvPicPr>
          <p:nvPr/>
        </p:nvPicPr>
        <p:blipFill>
          <a:blip r:embed="rId3"/>
          <a:stretch>
            <a:fillRect/>
          </a:stretch>
        </p:blipFill>
        <p:spPr>
          <a:xfrm>
            <a:off x="5530788" y="3028191"/>
            <a:ext cx="2943225" cy="495300"/>
          </a:xfrm>
          <a:prstGeom prst="rect">
            <a:avLst/>
          </a:prstGeom>
        </p:spPr>
      </p:pic>
    </p:spTree>
    <p:extLst>
      <p:ext uri="{BB962C8B-B14F-4D97-AF65-F5344CB8AC3E}">
        <p14:creationId xmlns:p14="http://schemas.microsoft.com/office/powerpoint/2010/main" val="203700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A4602E6-3980-41DB-9665-260686AAE95F}"/>
              </a:ext>
            </a:extLst>
          </p:cNvPr>
          <p:cNvPicPr>
            <a:picLocks noChangeAspect="1"/>
          </p:cNvPicPr>
          <p:nvPr/>
        </p:nvPicPr>
        <p:blipFill>
          <a:blip r:embed="rId2"/>
          <a:stretch>
            <a:fillRect/>
          </a:stretch>
        </p:blipFill>
        <p:spPr>
          <a:xfrm>
            <a:off x="323758" y="1924919"/>
            <a:ext cx="3086100" cy="4448175"/>
          </a:xfrm>
          <a:prstGeom prst="rect">
            <a:avLst/>
          </a:prstGeom>
        </p:spPr>
      </p:pic>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Algorithm Description——Twin network</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22</a:t>
            </a:fld>
            <a:endParaRPr lang="zh-CN" altLang="en-US" dirty="0"/>
          </a:p>
        </p:txBody>
      </p:sp>
      <p:grpSp>
        <p:nvGrpSpPr>
          <p:cNvPr id="2" name="组合 1"/>
          <p:cNvGrpSpPr/>
          <p:nvPr/>
        </p:nvGrpSpPr>
        <p:grpSpPr>
          <a:xfrm>
            <a:off x="695325" y="1013859"/>
            <a:ext cx="10814504" cy="461665"/>
            <a:chOff x="695325" y="1013859"/>
            <a:chExt cx="10814504" cy="461665"/>
          </a:xfrm>
        </p:grpSpPr>
        <p:sp>
          <p:nvSpPr>
            <p:cNvPr id="7" name="矩形 6"/>
            <p:cNvSpPr/>
            <p:nvPr/>
          </p:nvSpPr>
          <p:spPr>
            <a:xfrm>
              <a:off x="695325" y="1013859"/>
              <a:ext cx="9219190" cy="461665"/>
            </a:xfrm>
            <a:prstGeom prst="rect">
              <a:avLst/>
            </a:prstGeom>
            <a:solidFill>
              <a:schemeClr val="accent1"/>
            </a:solidFill>
          </p:spPr>
          <p:txBody>
            <a:bodyPr wrap="none">
              <a:spAutoFit/>
            </a:bodyPr>
            <a:lstStyle/>
            <a:p>
              <a:r>
                <a:rPr lang="en-US" altLang="zh-CN" sz="2400" b="1" dirty="0">
                  <a:solidFill>
                    <a:schemeClr val="bg1"/>
                  </a:solidFill>
                </a:rPr>
                <a:t>CBS with Discordant Fraternal Networks (CBS-DFN)</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a:extLst>
              <a:ext uri="{FF2B5EF4-FFF2-40B4-BE49-F238E27FC236}">
                <a16:creationId xmlns:a16="http://schemas.microsoft.com/office/drawing/2014/main" id="{78217376-0901-40DE-A70C-384D088C861D}"/>
              </a:ext>
            </a:extLst>
          </p:cNvPr>
          <p:cNvCxnSpPr>
            <a:cxnSpLocks/>
          </p:cNvCxnSpPr>
          <p:nvPr/>
        </p:nvCxnSpPr>
        <p:spPr>
          <a:xfrm>
            <a:off x="3895725" y="1589103"/>
            <a:ext cx="0" cy="5268897"/>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箭头连接符 8">
            <a:extLst>
              <a:ext uri="{FF2B5EF4-FFF2-40B4-BE49-F238E27FC236}">
                <a16:creationId xmlns:a16="http://schemas.microsoft.com/office/drawing/2014/main" id="{5E6D27EB-9B0A-4C11-8157-2BBCA3840633}"/>
              </a:ext>
            </a:extLst>
          </p:cNvPr>
          <p:cNvCxnSpPr/>
          <p:nvPr/>
        </p:nvCxnSpPr>
        <p:spPr>
          <a:xfrm flipV="1">
            <a:off x="1455938" y="2565449"/>
            <a:ext cx="4074850" cy="113634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5FF84063-CFCF-42AB-AA5B-A9118FB3BA6E}"/>
              </a:ext>
            </a:extLst>
          </p:cNvPr>
          <p:cNvSpPr txBox="1"/>
          <p:nvPr/>
        </p:nvSpPr>
        <p:spPr>
          <a:xfrm>
            <a:off x="5530788" y="2299316"/>
            <a:ext cx="5007002" cy="646331"/>
          </a:xfrm>
          <a:prstGeom prst="rect">
            <a:avLst/>
          </a:prstGeom>
          <a:noFill/>
        </p:spPr>
        <p:txBody>
          <a:bodyPr wrap="square" rtlCol="0">
            <a:spAutoFit/>
          </a:bodyPr>
          <a:lstStyle/>
          <a:p>
            <a:r>
              <a:rPr lang="en-US" altLang="zh-CN" dirty="0"/>
              <a:t>Browsing and clicking may have longer-term dependency than purchases</a:t>
            </a:r>
            <a:endParaRPr lang="zh-CN" altLang="en-US" dirty="0"/>
          </a:p>
        </p:txBody>
      </p:sp>
      <p:pic>
        <p:nvPicPr>
          <p:cNvPr id="8" name="图片 7">
            <a:extLst>
              <a:ext uri="{FF2B5EF4-FFF2-40B4-BE49-F238E27FC236}">
                <a16:creationId xmlns:a16="http://schemas.microsoft.com/office/drawing/2014/main" id="{F56CB810-C7A1-4F46-A8CD-04F7502C010C}"/>
              </a:ext>
            </a:extLst>
          </p:cNvPr>
          <p:cNvPicPr>
            <a:picLocks noChangeAspect="1"/>
          </p:cNvPicPr>
          <p:nvPr/>
        </p:nvPicPr>
        <p:blipFill>
          <a:blip r:embed="rId3"/>
          <a:stretch>
            <a:fillRect/>
          </a:stretch>
        </p:blipFill>
        <p:spPr>
          <a:xfrm>
            <a:off x="5530788" y="3347075"/>
            <a:ext cx="2924175" cy="438150"/>
          </a:xfrm>
          <a:prstGeom prst="rect">
            <a:avLst/>
          </a:prstGeom>
        </p:spPr>
      </p:pic>
    </p:spTree>
    <p:extLst>
      <p:ext uri="{BB962C8B-B14F-4D97-AF65-F5344CB8AC3E}">
        <p14:creationId xmlns:p14="http://schemas.microsoft.com/office/powerpoint/2010/main" val="16349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954107"/>
          </a:xfrm>
          <a:prstGeom prst="rect">
            <a:avLst/>
          </a:prstGeom>
          <a:noFill/>
        </p:spPr>
        <p:txBody>
          <a:bodyPr wrap="square" rtlCol="0">
            <a:spAutoFit/>
          </a:bodyPr>
          <a:lstStyle/>
          <a:p>
            <a:r>
              <a:rPr lang="en-US" altLang="zh-CN" sz="2800" b="1" dirty="0">
                <a:latin typeface="微软雅黑" panose="020B0503020204020204" pitchFamily="34" charset="-122"/>
              </a:rPr>
              <a:t>Algorithm Description——Personalized top-N sequential recommendation via CNN</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23</a:t>
            </a:fld>
            <a:endParaRPr lang="zh-CN" altLang="en-US" dirty="0"/>
          </a:p>
        </p:txBody>
      </p:sp>
      <p:grpSp>
        <p:nvGrpSpPr>
          <p:cNvPr id="2" name="组合 1"/>
          <p:cNvGrpSpPr/>
          <p:nvPr/>
        </p:nvGrpSpPr>
        <p:grpSpPr>
          <a:xfrm>
            <a:off x="695325" y="1426179"/>
            <a:ext cx="10814504" cy="461665"/>
            <a:chOff x="695325" y="1013859"/>
            <a:chExt cx="10814504" cy="461665"/>
          </a:xfrm>
        </p:grpSpPr>
        <p:sp>
          <p:nvSpPr>
            <p:cNvPr id="7" name="矩形 6"/>
            <p:cNvSpPr/>
            <p:nvPr/>
          </p:nvSpPr>
          <p:spPr>
            <a:xfrm>
              <a:off x="695325" y="1013859"/>
              <a:ext cx="4798108" cy="461665"/>
            </a:xfrm>
            <a:prstGeom prst="rect">
              <a:avLst/>
            </a:prstGeom>
            <a:solidFill>
              <a:schemeClr val="accent1"/>
            </a:solidFill>
          </p:spPr>
          <p:txBody>
            <a:bodyPr wrap="none">
              <a:spAutoFit/>
            </a:bodyPr>
            <a:lstStyle/>
            <a:p>
              <a:r>
                <a:rPr lang="en-US" altLang="zh-CN" sz="2400" b="1" dirty="0">
                  <a:solidFill>
                    <a:schemeClr val="bg1"/>
                  </a:solidFill>
                </a:rPr>
                <a:t>Definition about Algorithm</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95325" y="3800392"/>
            <a:ext cx="10814504" cy="461665"/>
            <a:chOff x="695325" y="3800392"/>
            <a:chExt cx="10814504" cy="461665"/>
          </a:xfrm>
        </p:grpSpPr>
        <p:sp>
          <p:nvSpPr>
            <p:cNvPr id="10" name="矩形 9"/>
            <p:cNvSpPr/>
            <p:nvPr/>
          </p:nvSpPr>
          <p:spPr>
            <a:xfrm>
              <a:off x="695325" y="3800392"/>
              <a:ext cx="10653879" cy="461665"/>
            </a:xfrm>
            <a:prstGeom prst="rect">
              <a:avLst/>
            </a:prstGeom>
            <a:solidFill>
              <a:schemeClr val="accent1"/>
            </a:solidFill>
          </p:spPr>
          <p:txBody>
            <a:bodyPr wrap="none">
              <a:spAutoFit/>
            </a:bodyPr>
            <a:lstStyle/>
            <a:p>
              <a:r>
                <a:rPr lang="en-US" altLang="zh-CN" sz="2400" b="1" dirty="0" err="1">
                  <a:solidFill>
                    <a:schemeClr val="bg1"/>
                  </a:solidFill>
                </a:rPr>
                <a:t>ConvolutionAl</a:t>
              </a:r>
              <a:r>
                <a:rPr lang="en-US" altLang="zh-CN" sz="2400" b="1" dirty="0">
                  <a:solidFill>
                    <a:schemeClr val="bg1"/>
                  </a:solidFill>
                </a:rPr>
                <a:t> Sequence Embedding Recommendation Model</a:t>
              </a:r>
              <a:endParaRPr lang="zh-CN" altLang="en-US" sz="2400" b="1" dirty="0">
                <a:solidFill>
                  <a:schemeClr val="bg1"/>
                </a:solidFill>
              </a:endParaRPr>
            </a:p>
          </p:txBody>
        </p:sp>
        <p:cxnSp>
          <p:nvCxnSpPr>
            <p:cNvPr id="12" name="直接连接符 11"/>
            <p:cNvCxnSpPr/>
            <p:nvPr/>
          </p:nvCxnSpPr>
          <p:spPr>
            <a:xfrm>
              <a:off x="695325" y="4262057"/>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CCFA6062-B78E-424C-8E98-B982EE2699EA}"/>
              </a:ext>
            </a:extLst>
          </p:cNvPr>
          <p:cNvPicPr>
            <a:picLocks noChangeAspect="1"/>
          </p:cNvPicPr>
          <p:nvPr/>
        </p:nvPicPr>
        <p:blipFill>
          <a:blip r:embed="rId2"/>
          <a:stretch>
            <a:fillRect/>
          </a:stretch>
        </p:blipFill>
        <p:spPr>
          <a:xfrm>
            <a:off x="2751569" y="2139959"/>
            <a:ext cx="2409825" cy="419100"/>
          </a:xfrm>
          <a:prstGeom prst="rect">
            <a:avLst/>
          </a:prstGeom>
        </p:spPr>
      </p:pic>
      <p:sp>
        <p:nvSpPr>
          <p:cNvPr id="9" name="文本框 8">
            <a:extLst>
              <a:ext uri="{FF2B5EF4-FFF2-40B4-BE49-F238E27FC236}">
                <a16:creationId xmlns:a16="http://schemas.microsoft.com/office/drawing/2014/main" id="{72E0005E-F3D4-4141-9AF2-2E0B0DC221B5}"/>
              </a:ext>
            </a:extLst>
          </p:cNvPr>
          <p:cNvSpPr txBox="1"/>
          <p:nvPr/>
        </p:nvSpPr>
        <p:spPr>
          <a:xfrm>
            <a:off x="878889" y="2189727"/>
            <a:ext cx="1571348" cy="369332"/>
          </a:xfrm>
          <a:prstGeom prst="rect">
            <a:avLst/>
          </a:prstGeom>
          <a:noFill/>
        </p:spPr>
        <p:txBody>
          <a:bodyPr wrap="square" rtlCol="0">
            <a:spAutoFit/>
          </a:bodyPr>
          <a:lstStyle/>
          <a:p>
            <a:r>
              <a:rPr lang="en-US" altLang="zh-CN" dirty="0"/>
              <a:t>Set of users</a:t>
            </a:r>
            <a:endParaRPr lang="zh-CN" altLang="en-US" dirty="0"/>
          </a:p>
        </p:txBody>
      </p:sp>
      <p:pic>
        <p:nvPicPr>
          <p:cNvPr id="13" name="图片 12">
            <a:extLst>
              <a:ext uri="{FF2B5EF4-FFF2-40B4-BE49-F238E27FC236}">
                <a16:creationId xmlns:a16="http://schemas.microsoft.com/office/drawing/2014/main" id="{57A0A870-66F3-4903-99AC-C963493AD3F7}"/>
              </a:ext>
            </a:extLst>
          </p:cNvPr>
          <p:cNvPicPr>
            <a:picLocks noChangeAspect="1"/>
          </p:cNvPicPr>
          <p:nvPr/>
        </p:nvPicPr>
        <p:blipFill>
          <a:blip r:embed="rId3"/>
          <a:stretch>
            <a:fillRect/>
          </a:stretch>
        </p:blipFill>
        <p:spPr>
          <a:xfrm>
            <a:off x="8566628" y="2216159"/>
            <a:ext cx="2143125" cy="342900"/>
          </a:xfrm>
          <a:prstGeom prst="rect">
            <a:avLst/>
          </a:prstGeom>
        </p:spPr>
      </p:pic>
      <p:sp>
        <p:nvSpPr>
          <p:cNvPr id="14" name="文本框 13">
            <a:extLst>
              <a:ext uri="{FF2B5EF4-FFF2-40B4-BE49-F238E27FC236}">
                <a16:creationId xmlns:a16="http://schemas.microsoft.com/office/drawing/2014/main" id="{112AF912-225E-4E9C-AD1E-3403D4841073}"/>
              </a:ext>
            </a:extLst>
          </p:cNvPr>
          <p:cNvSpPr txBox="1"/>
          <p:nvPr/>
        </p:nvSpPr>
        <p:spPr>
          <a:xfrm>
            <a:off x="6072972" y="2189727"/>
            <a:ext cx="2308195" cy="369331"/>
          </a:xfrm>
          <a:prstGeom prst="rect">
            <a:avLst/>
          </a:prstGeom>
          <a:noFill/>
        </p:spPr>
        <p:txBody>
          <a:bodyPr wrap="square" rtlCol="0">
            <a:spAutoFit/>
          </a:bodyPr>
          <a:lstStyle/>
          <a:p>
            <a:r>
              <a:rPr lang="en-US" altLang="zh-CN" dirty="0"/>
              <a:t>Universe of items</a:t>
            </a:r>
            <a:endParaRPr lang="zh-CN" altLang="en-US" dirty="0"/>
          </a:p>
        </p:txBody>
      </p:sp>
      <p:pic>
        <p:nvPicPr>
          <p:cNvPr id="19" name="图片 18">
            <a:extLst>
              <a:ext uri="{FF2B5EF4-FFF2-40B4-BE49-F238E27FC236}">
                <a16:creationId xmlns:a16="http://schemas.microsoft.com/office/drawing/2014/main" id="{B3440494-D33A-472A-A8C3-3E789E82A0F0}"/>
              </a:ext>
            </a:extLst>
          </p:cNvPr>
          <p:cNvPicPr>
            <a:picLocks noChangeAspect="1"/>
          </p:cNvPicPr>
          <p:nvPr/>
        </p:nvPicPr>
        <p:blipFill>
          <a:blip r:embed="rId4"/>
          <a:stretch>
            <a:fillRect/>
          </a:stretch>
        </p:blipFill>
        <p:spPr>
          <a:xfrm>
            <a:off x="4451828" y="2891062"/>
            <a:ext cx="4114800" cy="390525"/>
          </a:xfrm>
          <a:prstGeom prst="rect">
            <a:avLst/>
          </a:prstGeom>
        </p:spPr>
      </p:pic>
      <p:sp>
        <p:nvSpPr>
          <p:cNvPr id="24" name="文本框 23">
            <a:extLst>
              <a:ext uri="{FF2B5EF4-FFF2-40B4-BE49-F238E27FC236}">
                <a16:creationId xmlns:a16="http://schemas.microsoft.com/office/drawing/2014/main" id="{459A15E3-9B2D-4424-B1CD-57A7570E4027}"/>
              </a:ext>
            </a:extLst>
          </p:cNvPr>
          <p:cNvSpPr txBox="1"/>
          <p:nvPr/>
        </p:nvSpPr>
        <p:spPr>
          <a:xfrm>
            <a:off x="878889" y="2857207"/>
            <a:ext cx="3187084" cy="369332"/>
          </a:xfrm>
          <a:prstGeom prst="rect">
            <a:avLst/>
          </a:prstGeom>
          <a:noFill/>
        </p:spPr>
        <p:txBody>
          <a:bodyPr wrap="square" rtlCol="0">
            <a:spAutoFit/>
          </a:bodyPr>
          <a:lstStyle/>
          <a:p>
            <a:r>
              <a:rPr lang="en-US" altLang="zh-CN" dirty="0"/>
              <a:t>Set of items about user u</a:t>
            </a:r>
            <a:endParaRPr lang="zh-CN" altLang="en-US" dirty="0"/>
          </a:p>
        </p:txBody>
      </p:sp>
      <p:sp>
        <p:nvSpPr>
          <p:cNvPr id="31" name="文本框 30">
            <a:extLst>
              <a:ext uri="{FF2B5EF4-FFF2-40B4-BE49-F238E27FC236}">
                <a16:creationId xmlns:a16="http://schemas.microsoft.com/office/drawing/2014/main" id="{DB90BD99-DC5A-46F8-B957-74E5000CDC83}"/>
              </a:ext>
            </a:extLst>
          </p:cNvPr>
          <p:cNvSpPr txBox="1"/>
          <p:nvPr/>
        </p:nvSpPr>
        <p:spPr>
          <a:xfrm>
            <a:off x="1305017" y="5469549"/>
            <a:ext cx="9117367" cy="369332"/>
          </a:xfrm>
          <a:prstGeom prst="rect">
            <a:avLst/>
          </a:prstGeom>
          <a:noFill/>
        </p:spPr>
        <p:txBody>
          <a:bodyPr wrap="square" rtlCol="0">
            <a:spAutoFit/>
          </a:bodyPr>
          <a:lstStyle/>
          <a:p>
            <a:r>
              <a:rPr lang="en-US" altLang="zh-CN" dirty="0"/>
              <a:t>1.Embedding look-up     2. Convolutional Layers     3. Fully-connected Layers</a:t>
            </a:r>
            <a:endParaRPr lang="zh-CN" altLang="en-US" dirty="0"/>
          </a:p>
        </p:txBody>
      </p:sp>
      <p:cxnSp>
        <p:nvCxnSpPr>
          <p:cNvPr id="33" name="直接箭头连接符 32">
            <a:extLst>
              <a:ext uri="{FF2B5EF4-FFF2-40B4-BE49-F238E27FC236}">
                <a16:creationId xmlns:a16="http://schemas.microsoft.com/office/drawing/2014/main" id="{63DD33D0-AE6B-4927-9C63-0941DBCB3D4A}"/>
              </a:ext>
            </a:extLst>
          </p:cNvPr>
          <p:cNvCxnSpPr/>
          <p:nvPr/>
        </p:nvCxnSpPr>
        <p:spPr>
          <a:xfrm flipH="1">
            <a:off x="3710866" y="4284804"/>
            <a:ext cx="2095130" cy="3493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文本框 33">
            <a:extLst>
              <a:ext uri="{FF2B5EF4-FFF2-40B4-BE49-F238E27FC236}">
                <a16:creationId xmlns:a16="http://schemas.microsoft.com/office/drawing/2014/main" id="{B3D854A4-0EFB-4446-A701-72F1E001510C}"/>
              </a:ext>
            </a:extLst>
          </p:cNvPr>
          <p:cNvSpPr txBox="1"/>
          <p:nvPr/>
        </p:nvSpPr>
        <p:spPr>
          <a:xfrm>
            <a:off x="3094379" y="4523597"/>
            <a:ext cx="4429958" cy="369332"/>
          </a:xfrm>
          <a:prstGeom prst="rect">
            <a:avLst/>
          </a:prstGeom>
          <a:noFill/>
        </p:spPr>
        <p:txBody>
          <a:bodyPr wrap="square" rtlCol="0">
            <a:spAutoFit/>
          </a:bodyPr>
          <a:lstStyle/>
          <a:p>
            <a:r>
              <a:rPr lang="en-US" altLang="zh-CN" dirty="0"/>
              <a:t>Caser</a:t>
            </a:r>
            <a:endParaRPr lang="zh-CN" altLang="en-US" dirty="0"/>
          </a:p>
        </p:txBody>
      </p:sp>
    </p:spTree>
    <p:extLst>
      <p:ext uri="{BB962C8B-B14F-4D97-AF65-F5344CB8AC3E}">
        <p14:creationId xmlns:p14="http://schemas.microsoft.com/office/powerpoint/2010/main" val="99065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954107"/>
          </a:xfrm>
          <a:prstGeom prst="rect">
            <a:avLst/>
          </a:prstGeom>
          <a:noFill/>
        </p:spPr>
        <p:txBody>
          <a:bodyPr wrap="square" rtlCol="0">
            <a:spAutoFit/>
          </a:bodyPr>
          <a:lstStyle/>
          <a:p>
            <a:r>
              <a:rPr lang="en-US" altLang="zh-CN" sz="2800" b="1" dirty="0">
                <a:latin typeface="微软雅黑" panose="020B0503020204020204" pitchFamily="34" charset="-122"/>
              </a:rPr>
              <a:t>Algorithm Description——Personalized top-N sequential recommendation via CNN</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24</a:t>
            </a:fld>
            <a:endParaRPr lang="zh-CN" altLang="en-US" dirty="0"/>
          </a:p>
        </p:txBody>
      </p:sp>
      <p:grpSp>
        <p:nvGrpSpPr>
          <p:cNvPr id="2" name="组合 1"/>
          <p:cNvGrpSpPr/>
          <p:nvPr/>
        </p:nvGrpSpPr>
        <p:grpSpPr>
          <a:xfrm>
            <a:off x="695325" y="1426179"/>
            <a:ext cx="10814504" cy="461665"/>
            <a:chOff x="695325" y="1013859"/>
            <a:chExt cx="10814504" cy="461665"/>
          </a:xfrm>
        </p:grpSpPr>
        <p:sp>
          <p:nvSpPr>
            <p:cNvPr id="7" name="矩形 6"/>
            <p:cNvSpPr/>
            <p:nvPr/>
          </p:nvSpPr>
          <p:spPr>
            <a:xfrm>
              <a:off x="695325" y="1013859"/>
              <a:ext cx="6094938" cy="461665"/>
            </a:xfrm>
            <a:prstGeom prst="rect">
              <a:avLst/>
            </a:prstGeom>
            <a:solidFill>
              <a:schemeClr val="accent1"/>
            </a:solidFill>
          </p:spPr>
          <p:txBody>
            <a:bodyPr wrap="none">
              <a:spAutoFit/>
            </a:bodyPr>
            <a:lstStyle/>
            <a:p>
              <a:r>
                <a:rPr lang="en-US" altLang="zh-CN" sz="2400" b="1" dirty="0">
                  <a:solidFill>
                    <a:schemeClr val="bg1"/>
                  </a:solidFill>
                </a:rPr>
                <a:t>The network architecture of Caser</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FE8B4F9C-0965-49D0-B4C6-5191715A3B2B}"/>
              </a:ext>
            </a:extLst>
          </p:cNvPr>
          <p:cNvPicPr>
            <a:picLocks noChangeAspect="1"/>
          </p:cNvPicPr>
          <p:nvPr/>
        </p:nvPicPr>
        <p:blipFill>
          <a:blip r:embed="rId2"/>
          <a:stretch>
            <a:fillRect/>
          </a:stretch>
        </p:blipFill>
        <p:spPr>
          <a:xfrm>
            <a:off x="775224" y="1948565"/>
            <a:ext cx="10106026" cy="4909435"/>
          </a:xfrm>
          <a:prstGeom prst="rect">
            <a:avLst/>
          </a:prstGeom>
        </p:spPr>
      </p:pic>
    </p:spTree>
    <p:extLst>
      <p:ext uri="{BB962C8B-B14F-4D97-AF65-F5344CB8AC3E}">
        <p14:creationId xmlns:p14="http://schemas.microsoft.com/office/powerpoint/2010/main" val="249684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954107"/>
          </a:xfrm>
          <a:prstGeom prst="rect">
            <a:avLst/>
          </a:prstGeom>
          <a:noFill/>
        </p:spPr>
        <p:txBody>
          <a:bodyPr wrap="square" rtlCol="0">
            <a:spAutoFit/>
          </a:bodyPr>
          <a:lstStyle/>
          <a:p>
            <a:r>
              <a:rPr lang="en-US" altLang="zh-CN" sz="2800" b="1" dirty="0">
                <a:latin typeface="微软雅黑" panose="020B0503020204020204" pitchFamily="34" charset="-122"/>
              </a:rPr>
              <a:t>Algorithm Description——Personalized top-N sequential recommendation via CNN</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25</a:t>
            </a:fld>
            <a:endParaRPr lang="zh-CN" altLang="en-US" dirty="0"/>
          </a:p>
        </p:txBody>
      </p:sp>
      <p:grpSp>
        <p:nvGrpSpPr>
          <p:cNvPr id="2" name="组合 1"/>
          <p:cNvGrpSpPr/>
          <p:nvPr/>
        </p:nvGrpSpPr>
        <p:grpSpPr>
          <a:xfrm>
            <a:off x="695325" y="1426179"/>
            <a:ext cx="10814504" cy="461665"/>
            <a:chOff x="695325" y="1013859"/>
            <a:chExt cx="10814504" cy="461665"/>
          </a:xfrm>
        </p:grpSpPr>
        <p:sp>
          <p:nvSpPr>
            <p:cNvPr id="7" name="矩形 6"/>
            <p:cNvSpPr/>
            <p:nvPr/>
          </p:nvSpPr>
          <p:spPr>
            <a:xfrm>
              <a:off x="695325" y="1013859"/>
              <a:ext cx="3623108" cy="461665"/>
            </a:xfrm>
            <a:prstGeom prst="rect">
              <a:avLst/>
            </a:prstGeom>
            <a:solidFill>
              <a:schemeClr val="accent1"/>
            </a:solidFill>
          </p:spPr>
          <p:txBody>
            <a:bodyPr wrap="none">
              <a:spAutoFit/>
            </a:bodyPr>
            <a:lstStyle/>
            <a:p>
              <a:r>
                <a:rPr lang="en-US" altLang="zh-CN" sz="2400" b="1" dirty="0">
                  <a:solidFill>
                    <a:schemeClr val="bg1"/>
                  </a:solidFill>
                </a:rPr>
                <a:t>Embedding Look-up</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E0852986-E6B3-4B6F-82E2-5B82B7411F3C}"/>
              </a:ext>
            </a:extLst>
          </p:cNvPr>
          <p:cNvPicPr>
            <a:picLocks noChangeAspect="1"/>
          </p:cNvPicPr>
          <p:nvPr/>
        </p:nvPicPr>
        <p:blipFill>
          <a:blip r:embed="rId2"/>
          <a:stretch>
            <a:fillRect/>
          </a:stretch>
        </p:blipFill>
        <p:spPr>
          <a:xfrm>
            <a:off x="1587716" y="2349509"/>
            <a:ext cx="1838325" cy="1428750"/>
          </a:xfrm>
          <a:prstGeom prst="rect">
            <a:avLst/>
          </a:prstGeom>
        </p:spPr>
      </p:pic>
      <p:pic>
        <p:nvPicPr>
          <p:cNvPr id="8" name="图片 7">
            <a:extLst>
              <a:ext uri="{FF2B5EF4-FFF2-40B4-BE49-F238E27FC236}">
                <a16:creationId xmlns:a16="http://schemas.microsoft.com/office/drawing/2014/main" id="{191DA74E-3778-4078-AF00-D4761BCD3C7A}"/>
              </a:ext>
            </a:extLst>
          </p:cNvPr>
          <p:cNvPicPr>
            <a:picLocks noChangeAspect="1"/>
          </p:cNvPicPr>
          <p:nvPr/>
        </p:nvPicPr>
        <p:blipFill>
          <a:blip r:embed="rId3"/>
          <a:stretch>
            <a:fillRect/>
          </a:stretch>
        </p:blipFill>
        <p:spPr>
          <a:xfrm>
            <a:off x="4094595" y="2916246"/>
            <a:ext cx="447675" cy="295275"/>
          </a:xfrm>
          <a:prstGeom prst="rect">
            <a:avLst/>
          </a:prstGeom>
        </p:spPr>
      </p:pic>
      <p:pic>
        <p:nvPicPr>
          <p:cNvPr id="9" name="图片 8">
            <a:extLst>
              <a:ext uri="{FF2B5EF4-FFF2-40B4-BE49-F238E27FC236}">
                <a16:creationId xmlns:a16="http://schemas.microsoft.com/office/drawing/2014/main" id="{E1ECFDC7-B958-43A0-8E28-BB71EFA16891}"/>
              </a:ext>
            </a:extLst>
          </p:cNvPr>
          <p:cNvPicPr>
            <a:picLocks noChangeAspect="1"/>
          </p:cNvPicPr>
          <p:nvPr/>
        </p:nvPicPr>
        <p:blipFill>
          <a:blip r:embed="rId4"/>
          <a:stretch>
            <a:fillRect/>
          </a:stretch>
        </p:blipFill>
        <p:spPr>
          <a:xfrm>
            <a:off x="4542270" y="2963871"/>
            <a:ext cx="285750" cy="247650"/>
          </a:xfrm>
          <a:prstGeom prst="rect">
            <a:avLst/>
          </a:prstGeom>
        </p:spPr>
      </p:pic>
    </p:spTree>
    <p:extLst>
      <p:ext uri="{BB962C8B-B14F-4D97-AF65-F5344CB8AC3E}">
        <p14:creationId xmlns:p14="http://schemas.microsoft.com/office/powerpoint/2010/main" val="22608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954107"/>
          </a:xfrm>
          <a:prstGeom prst="rect">
            <a:avLst/>
          </a:prstGeom>
          <a:noFill/>
        </p:spPr>
        <p:txBody>
          <a:bodyPr wrap="square" rtlCol="0">
            <a:spAutoFit/>
          </a:bodyPr>
          <a:lstStyle/>
          <a:p>
            <a:r>
              <a:rPr lang="en-US" altLang="zh-CN" sz="2800" b="1" dirty="0">
                <a:latin typeface="微软雅黑" panose="020B0503020204020204" pitchFamily="34" charset="-122"/>
              </a:rPr>
              <a:t>Algorithm Description——Personalized top-N sequential recommendation via CNN</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26</a:t>
            </a:fld>
            <a:endParaRPr lang="zh-CN" altLang="en-US" dirty="0"/>
          </a:p>
        </p:txBody>
      </p:sp>
      <p:grpSp>
        <p:nvGrpSpPr>
          <p:cNvPr id="2" name="组合 1"/>
          <p:cNvGrpSpPr/>
          <p:nvPr/>
        </p:nvGrpSpPr>
        <p:grpSpPr>
          <a:xfrm>
            <a:off x="695325" y="1426179"/>
            <a:ext cx="10814504" cy="461665"/>
            <a:chOff x="695325" y="1013859"/>
            <a:chExt cx="10814504" cy="461665"/>
          </a:xfrm>
        </p:grpSpPr>
        <p:sp>
          <p:nvSpPr>
            <p:cNvPr id="7" name="矩形 6"/>
            <p:cNvSpPr/>
            <p:nvPr/>
          </p:nvSpPr>
          <p:spPr>
            <a:xfrm>
              <a:off x="695325" y="1013859"/>
              <a:ext cx="5710218" cy="461665"/>
            </a:xfrm>
            <a:prstGeom prst="rect">
              <a:avLst/>
            </a:prstGeom>
            <a:solidFill>
              <a:schemeClr val="accent1"/>
            </a:solidFill>
          </p:spPr>
          <p:txBody>
            <a:bodyPr wrap="none">
              <a:spAutoFit/>
            </a:bodyPr>
            <a:lstStyle/>
            <a:p>
              <a:r>
                <a:rPr lang="en-US" altLang="zh-CN" sz="2400" b="1" dirty="0">
                  <a:solidFill>
                    <a:schemeClr val="bg1"/>
                  </a:solidFill>
                </a:rPr>
                <a:t>Horizontal Convolutional Layer</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FA187904-8481-4FBE-A146-D1A7507A0159}"/>
              </a:ext>
            </a:extLst>
          </p:cNvPr>
          <p:cNvPicPr>
            <a:picLocks noChangeAspect="1"/>
          </p:cNvPicPr>
          <p:nvPr/>
        </p:nvPicPr>
        <p:blipFill>
          <a:blip r:embed="rId2"/>
          <a:stretch>
            <a:fillRect/>
          </a:stretch>
        </p:blipFill>
        <p:spPr>
          <a:xfrm>
            <a:off x="1638314" y="2300553"/>
            <a:ext cx="2190750" cy="466725"/>
          </a:xfrm>
          <a:prstGeom prst="rect">
            <a:avLst/>
          </a:prstGeom>
        </p:spPr>
      </p:pic>
      <p:pic>
        <p:nvPicPr>
          <p:cNvPr id="14" name="图片 13">
            <a:extLst>
              <a:ext uri="{FF2B5EF4-FFF2-40B4-BE49-F238E27FC236}">
                <a16:creationId xmlns:a16="http://schemas.microsoft.com/office/drawing/2014/main" id="{BC171719-C121-4F39-B2B4-970EFB35C653}"/>
              </a:ext>
            </a:extLst>
          </p:cNvPr>
          <p:cNvPicPr>
            <a:picLocks noChangeAspect="1"/>
          </p:cNvPicPr>
          <p:nvPr/>
        </p:nvPicPr>
        <p:blipFill>
          <a:blip r:embed="rId3"/>
          <a:stretch>
            <a:fillRect/>
          </a:stretch>
        </p:blipFill>
        <p:spPr>
          <a:xfrm>
            <a:off x="4971987" y="2368559"/>
            <a:ext cx="2247900" cy="533400"/>
          </a:xfrm>
          <a:prstGeom prst="rect">
            <a:avLst/>
          </a:prstGeom>
        </p:spPr>
      </p:pic>
      <p:pic>
        <p:nvPicPr>
          <p:cNvPr id="15" name="图片 14">
            <a:extLst>
              <a:ext uri="{FF2B5EF4-FFF2-40B4-BE49-F238E27FC236}">
                <a16:creationId xmlns:a16="http://schemas.microsoft.com/office/drawing/2014/main" id="{75BB5794-B878-445E-9FD8-445301A789C7}"/>
              </a:ext>
            </a:extLst>
          </p:cNvPr>
          <p:cNvPicPr>
            <a:picLocks noChangeAspect="1"/>
          </p:cNvPicPr>
          <p:nvPr/>
        </p:nvPicPr>
        <p:blipFill>
          <a:blip r:embed="rId4"/>
          <a:stretch>
            <a:fillRect/>
          </a:stretch>
        </p:blipFill>
        <p:spPr>
          <a:xfrm>
            <a:off x="8229646" y="2454284"/>
            <a:ext cx="3438525" cy="361950"/>
          </a:xfrm>
          <a:prstGeom prst="rect">
            <a:avLst/>
          </a:prstGeom>
        </p:spPr>
      </p:pic>
      <p:cxnSp>
        <p:nvCxnSpPr>
          <p:cNvPr id="17" name="直接箭头连接符 16">
            <a:extLst>
              <a:ext uri="{FF2B5EF4-FFF2-40B4-BE49-F238E27FC236}">
                <a16:creationId xmlns:a16="http://schemas.microsoft.com/office/drawing/2014/main" id="{6B91B77C-FFBA-4F82-80B1-BD04CE33F644}"/>
              </a:ext>
            </a:extLst>
          </p:cNvPr>
          <p:cNvCxnSpPr/>
          <p:nvPr/>
        </p:nvCxnSpPr>
        <p:spPr>
          <a:xfrm>
            <a:off x="3480047" y="2635259"/>
            <a:ext cx="195308" cy="445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356EBD80-9D45-4EB8-955A-6A2E9607D728}"/>
              </a:ext>
            </a:extLst>
          </p:cNvPr>
          <p:cNvSpPr txBox="1"/>
          <p:nvPr/>
        </p:nvSpPr>
        <p:spPr>
          <a:xfrm>
            <a:off x="2733689" y="3082330"/>
            <a:ext cx="2362094" cy="369332"/>
          </a:xfrm>
          <a:prstGeom prst="rect">
            <a:avLst/>
          </a:prstGeom>
          <a:noFill/>
        </p:spPr>
        <p:txBody>
          <a:bodyPr wrap="square" rtlCol="0">
            <a:spAutoFit/>
          </a:bodyPr>
          <a:lstStyle/>
          <a:p>
            <a:r>
              <a:rPr lang="en-US" altLang="zh-CN" dirty="0"/>
              <a:t>N horizontal filters</a:t>
            </a:r>
            <a:endParaRPr lang="zh-CN" altLang="en-US" dirty="0"/>
          </a:p>
        </p:txBody>
      </p:sp>
      <p:grpSp>
        <p:nvGrpSpPr>
          <p:cNvPr id="19" name="组合 18">
            <a:extLst>
              <a:ext uri="{FF2B5EF4-FFF2-40B4-BE49-F238E27FC236}">
                <a16:creationId xmlns:a16="http://schemas.microsoft.com/office/drawing/2014/main" id="{DB599812-5588-4F0D-A856-D57CE09167F5}"/>
              </a:ext>
            </a:extLst>
          </p:cNvPr>
          <p:cNvGrpSpPr/>
          <p:nvPr/>
        </p:nvGrpSpPr>
        <p:grpSpPr>
          <a:xfrm>
            <a:off x="695325" y="3792490"/>
            <a:ext cx="10814504" cy="461665"/>
            <a:chOff x="695325" y="1013859"/>
            <a:chExt cx="10814504" cy="461665"/>
          </a:xfrm>
        </p:grpSpPr>
        <p:sp>
          <p:nvSpPr>
            <p:cNvPr id="20" name="矩形 19">
              <a:extLst>
                <a:ext uri="{FF2B5EF4-FFF2-40B4-BE49-F238E27FC236}">
                  <a16:creationId xmlns:a16="http://schemas.microsoft.com/office/drawing/2014/main" id="{9B85D999-BF92-41C5-80A6-4003A0DE1410}"/>
                </a:ext>
              </a:extLst>
            </p:cNvPr>
            <p:cNvSpPr/>
            <p:nvPr/>
          </p:nvSpPr>
          <p:spPr>
            <a:xfrm>
              <a:off x="695325" y="1013859"/>
              <a:ext cx="5064207" cy="461665"/>
            </a:xfrm>
            <a:prstGeom prst="rect">
              <a:avLst/>
            </a:prstGeom>
            <a:solidFill>
              <a:schemeClr val="accent1"/>
            </a:solidFill>
          </p:spPr>
          <p:txBody>
            <a:bodyPr wrap="none">
              <a:spAutoFit/>
            </a:bodyPr>
            <a:lstStyle/>
            <a:p>
              <a:r>
                <a:rPr lang="en-US" altLang="zh-CN" sz="2400" b="1" dirty="0">
                  <a:solidFill>
                    <a:schemeClr val="bg1"/>
                  </a:solidFill>
                </a:rPr>
                <a:t>Vertical Convolutional Layer</a:t>
              </a:r>
              <a:endParaRPr lang="zh-CN" altLang="en-US" sz="2400" b="1" dirty="0">
                <a:solidFill>
                  <a:schemeClr val="bg1"/>
                </a:solidFill>
              </a:endParaRPr>
            </a:p>
          </p:txBody>
        </p:sp>
        <p:cxnSp>
          <p:nvCxnSpPr>
            <p:cNvPr id="21" name="直接连接符 20">
              <a:extLst>
                <a:ext uri="{FF2B5EF4-FFF2-40B4-BE49-F238E27FC236}">
                  <a16:creationId xmlns:a16="http://schemas.microsoft.com/office/drawing/2014/main" id="{CA9B56DA-E902-4B47-BF7B-7BB3F8BEDC64}"/>
                </a:ext>
              </a:extLst>
            </p:cNvPr>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2" name="图片 21">
            <a:extLst>
              <a:ext uri="{FF2B5EF4-FFF2-40B4-BE49-F238E27FC236}">
                <a16:creationId xmlns:a16="http://schemas.microsoft.com/office/drawing/2014/main" id="{7EBCE4FB-97B1-445D-AF82-D1B78B6EE721}"/>
              </a:ext>
            </a:extLst>
          </p:cNvPr>
          <p:cNvPicPr>
            <a:picLocks noChangeAspect="1"/>
          </p:cNvPicPr>
          <p:nvPr/>
        </p:nvPicPr>
        <p:blipFill>
          <a:blip r:embed="rId5"/>
          <a:stretch>
            <a:fillRect/>
          </a:stretch>
        </p:blipFill>
        <p:spPr>
          <a:xfrm>
            <a:off x="1590689" y="4703845"/>
            <a:ext cx="1143000" cy="371475"/>
          </a:xfrm>
          <a:prstGeom prst="rect">
            <a:avLst/>
          </a:prstGeom>
        </p:spPr>
      </p:pic>
      <p:pic>
        <p:nvPicPr>
          <p:cNvPr id="23" name="图片 22">
            <a:extLst>
              <a:ext uri="{FF2B5EF4-FFF2-40B4-BE49-F238E27FC236}">
                <a16:creationId xmlns:a16="http://schemas.microsoft.com/office/drawing/2014/main" id="{0F991E81-E20A-4E55-BA62-28558EDB8627}"/>
              </a:ext>
            </a:extLst>
          </p:cNvPr>
          <p:cNvPicPr>
            <a:picLocks noChangeAspect="1"/>
          </p:cNvPicPr>
          <p:nvPr/>
        </p:nvPicPr>
        <p:blipFill>
          <a:blip r:embed="rId6"/>
          <a:stretch>
            <a:fillRect/>
          </a:stretch>
        </p:blipFill>
        <p:spPr>
          <a:xfrm>
            <a:off x="4971987" y="4703845"/>
            <a:ext cx="1933575" cy="485775"/>
          </a:xfrm>
          <a:prstGeom prst="rect">
            <a:avLst/>
          </a:prstGeom>
        </p:spPr>
      </p:pic>
      <p:pic>
        <p:nvPicPr>
          <p:cNvPr id="24" name="图片 23">
            <a:extLst>
              <a:ext uri="{FF2B5EF4-FFF2-40B4-BE49-F238E27FC236}">
                <a16:creationId xmlns:a16="http://schemas.microsoft.com/office/drawing/2014/main" id="{3A60E1DC-E1C3-4C9C-9FB9-72CE113D98B5}"/>
              </a:ext>
            </a:extLst>
          </p:cNvPr>
          <p:cNvPicPr>
            <a:picLocks noChangeAspect="1"/>
          </p:cNvPicPr>
          <p:nvPr/>
        </p:nvPicPr>
        <p:blipFill>
          <a:blip r:embed="rId7"/>
          <a:stretch>
            <a:fillRect/>
          </a:stretch>
        </p:blipFill>
        <p:spPr>
          <a:xfrm>
            <a:off x="9101183" y="4632407"/>
            <a:ext cx="1695450" cy="514350"/>
          </a:xfrm>
          <a:prstGeom prst="rect">
            <a:avLst/>
          </a:prstGeom>
        </p:spPr>
      </p:pic>
      <p:cxnSp>
        <p:nvCxnSpPr>
          <p:cNvPr id="26" name="直接箭头连接符 25">
            <a:extLst>
              <a:ext uri="{FF2B5EF4-FFF2-40B4-BE49-F238E27FC236}">
                <a16:creationId xmlns:a16="http://schemas.microsoft.com/office/drawing/2014/main" id="{CC08C61D-F831-4067-AC3D-2524075A1DFE}"/>
              </a:ext>
            </a:extLst>
          </p:cNvPr>
          <p:cNvCxnSpPr/>
          <p:nvPr/>
        </p:nvCxnSpPr>
        <p:spPr>
          <a:xfrm flipH="1">
            <a:off x="1420427" y="5072622"/>
            <a:ext cx="217887" cy="3250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文本框 26">
            <a:extLst>
              <a:ext uri="{FF2B5EF4-FFF2-40B4-BE49-F238E27FC236}">
                <a16:creationId xmlns:a16="http://schemas.microsoft.com/office/drawing/2014/main" id="{CF5A0BE5-5289-4ABA-9C95-24CEFEE32A9D}"/>
              </a:ext>
            </a:extLst>
          </p:cNvPr>
          <p:cNvSpPr txBox="1"/>
          <p:nvPr/>
        </p:nvSpPr>
        <p:spPr>
          <a:xfrm>
            <a:off x="695323" y="5339273"/>
            <a:ext cx="2038365" cy="369332"/>
          </a:xfrm>
          <a:prstGeom prst="rect">
            <a:avLst/>
          </a:prstGeom>
          <a:noFill/>
        </p:spPr>
        <p:txBody>
          <a:bodyPr wrap="square" rtlCol="0">
            <a:spAutoFit/>
          </a:bodyPr>
          <a:lstStyle/>
          <a:p>
            <a:r>
              <a:rPr lang="en-US" altLang="zh-CN" dirty="0"/>
              <a:t>N vertical filters</a:t>
            </a:r>
            <a:endParaRPr lang="zh-CN" altLang="en-US" dirty="0"/>
          </a:p>
        </p:txBody>
      </p:sp>
    </p:spTree>
    <p:extLst>
      <p:ext uri="{BB962C8B-B14F-4D97-AF65-F5344CB8AC3E}">
        <p14:creationId xmlns:p14="http://schemas.microsoft.com/office/powerpoint/2010/main" val="325429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DF333F3A-D634-4DF0-92B9-57359A2011AA}"/>
              </a:ext>
            </a:extLst>
          </p:cNvPr>
          <p:cNvPicPr>
            <a:picLocks noChangeAspect="1"/>
          </p:cNvPicPr>
          <p:nvPr/>
        </p:nvPicPr>
        <p:blipFill>
          <a:blip r:embed="rId2"/>
          <a:stretch>
            <a:fillRect/>
          </a:stretch>
        </p:blipFill>
        <p:spPr>
          <a:xfrm>
            <a:off x="6789571" y="1931863"/>
            <a:ext cx="3467100" cy="4838700"/>
          </a:xfrm>
          <a:prstGeom prst="rect">
            <a:avLst/>
          </a:prstGeom>
        </p:spPr>
      </p:pic>
      <p:sp>
        <p:nvSpPr>
          <p:cNvPr id="11" name="文本框 10"/>
          <p:cNvSpPr txBox="1"/>
          <p:nvPr/>
        </p:nvSpPr>
        <p:spPr>
          <a:xfrm>
            <a:off x="695324" y="287665"/>
            <a:ext cx="10801351" cy="954107"/>
          </a:xfrm>
          <a:prstGeom prst="rect">
            <a:avLst/>
          </a:prstGeom>
          <a:noFill/>
        </p:spPr>
        <p:txBody>
          <a:bodyPr wrap="square" rtlCol="0">
            <a:spAutoFit/>
          </a:bodyPr>
          <a:lstStyle/>
          <a:p>
            <a:r>
              <a:rPr lang="en-US" altLang="zh-CN" sz="2800" b="1" dirty="0">
                <a:latin typeface="微软雅黑" panose="020B0503020204020204" pitchFamily="34" charset="-122"/>
              </a:rPr>
              <a:t>Algorithm Description——Personalized top-N sequential recommendation via CNN</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27</a:t>
            </a:fld>
            <a:endParaRPr lang="zh-CN" altLang="en-US" dirty="0"/>
          </a:p>
        </p:txBody>
      </p:sp>
      <p:grpSp>
        <p:nvGrpSpPr>
          <p:cNvPr id="2" name="组合 1"/>
          <p:cNvGrpSpPr/>
          <p:nvPr/>
        </p:nvGrpSpPr>
        <p:grpSpPr>
          <a:xfrm>
            <a:off x="695325" y="1426179"/>
            <a:ext cx="10814504" cy="461665"/>
            <a:chOff x="695325" y="1013859"/>
            <a:chExt cx="10814504" cy="461665"/>
          </a:xfrm>
        </p:grpSpPr>
        <p:sp>
          <p:nvSpPr>
            <p:cNvPr id="7" name="矩形 6"/>
            <p:cNvSpPr/>
            <p:nvPr/>
          </p:nvSpPr>
          <p:spPr>
            <a:xfrm>
              <a:off x="695325" y="1013859"/>
              <a:ext cx="4188967" cy="461665"/>
            </a:xfrm>
            <a:prstGeom prst="rect">
              <a:avLst/>
            </a:prstGeom>
            <a:solidFill>
              <a:schemeClr val="accent1"/>
            </a:solidFill>
          </p:spPr>
          <p:txBody>
            <a:bodyPr wrap="none">
              <a:spAutoFit/>
            </a:bodyPr>
            <a:lstStyle/>
            <a:p>
              <a:r>
                <a:rPr lang="en-US" altLang="zh-CN" sz="2400" b="1" dirty="0">
                  <a:solidFill>
                    <a:schemeClr val="bg1"/>
                  </a:solidFill>
                </a:rPr>
                <a:t>Fully-connected Layers</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04A28F22-642C-4692-B00E-EFC8842A9C8C}"/>
              </a:ext>
            </a:extLst>
          </p:cNvPr>
          <p:cNvPicPr>
            <a:picLocks noChangeAspect="1"/>
          </p:cNvPicPr>
          <p:nvPr/>
        </p:nvPicPr>
        <p:blipFill>
          <a:blip r:embed="rId3"/>
          <a:stretch>
            <a:fillRect/>
          </a:stretch>
        </p:blipFill>
        <p:spPr>
          <a:xfrm>
            <a:off x="1963768" y="2847975"/>
            <a:ext cx="1819275" cy="581025"/>
          </a:xfrm>
          <a:prstGeom prst="rect">
            <a:avLst/>
          </a:prstGeom>
        </p:spPr>
      </p:pic>
      <p:pic>
        <p:nvPicPr>
          <p:cNvPr id="10" name="图片 9">
            <a:extLst>
              <a:ext uri="{FF2B5EF4-FFF2-40B4-BE49-F238E27FC236}">
                <a16:creationId xmlns:a16="http://schemas.microsoft.com/office/drawing/2014/main" id="{8705C9EE-120D-4C37-86A2-C413EFC617DC}"/>
              </a:ext>
            </a:extLst>
          </p:cNvPr>
          <p:cNvPicPr>
            <a:picLocks noChangeAspect="1"/>
          </p:cNvPicPr>
          <p:nvPr/>
        </p:nvPicPr>
        <p:blipFill>
          <a:blip r:embed="rId4"/>
          <a:stretch>
            <a:fillRect/>
          </a:stretch>
        </p:blipFill>
        <p:spPr>
          <a:xfrm>
            <a:off x="1754217" y="3989311"/>
            <a:ext cx="2238375" cy="638175"/>
          </a:xfrm>
          <a:prstGeom prst="rect">
            <a:avLst/>
          </a:prstGeom>
        </p:spPr>
      </p:pic>
    </p:spTree>
    <p:extLst>
      <p:ext uri="{BB962C8B-B14F-4D97-AF65-F5344CB8AC3E}">
        <p14:creationId xmlns:p14="http://schemas.microsoft.com/office/powerpoint/2010/main" val="426970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954107"/>
          </a:xfrm>
          <a:prstGeom prst="rect">
            <a:avLst/>
          </a:prstGeom>
          <a:noFill/>
        </p:spPr>
        <p:txBody>
          <a:bodyPr wrap="square" rtlCol="0">
            <a:spAutoFit/>
          </a:bodyPr>
          <a:lstStyle/>
          <a:p>
            <a:r>
              <a:rPr lang="en-US" altLang="zh-CN" sz="2800" b="1" dirty="0">
                <a:latin typeface="微软雅黑" panose="020B0503020204020204" pitchFamily="34" charset="-122"/>
              </a:rPr>
              <a:t>Algorithm Description——Exploiting music play sequence for music recommendation</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28</a:t>
            </a:fld>
            <a:endParaRPr lang="zh-CN" altLang="en-US" dirty="0"/>
          </a:p>
        </p:txBody>
      </p:sp>
      <p:grpSp>
        <p:nvGrpSpPr>
          <p:cNvPr id="2" name="组合 1"/>
          <p:cNvGrpSpPr/>
          <p:nvPr/>
        </p:nvGrpSpPr>
        <p:grpSpPr>
          <a:xfrm>
            <a:off x="695325" y="1426179"/>
            <a:ext cx="10814504" cy="461665"/>
            <a:chOff x="695325" y="1013859"/>
            <a:chExt cx="10814504" cy="461665"/>
          </a:xfrm>
        </p:grpSpPr>
        <p:sp>
          <p:nvSpPr>
            <p:cNvPr id="7" name="矩形 6"/>
            <p:cNvSpPr/>
            <p:nvPr/>
          </p:nvSpPr>
          <p:spPr>
            <a:xfrm>
              <a:off x="695325" y="1013859"/>
              <a:ext cx="2560316" cy="461665"/>
            </a:xfrm>
            <a:prstGeom prst="rect">
              <a:avLst/>
            </a:prstGeom>
            <a:solidFill>
              <a:schemeClr val="accent1"/>
            </a:solidFill>
          </p:spPr>
          <p:txBody>
            <a:bodyPr wrap="none">
              <a:spAutoFit/>
            </a:bodyPr>
            <a:lstStyle/>
            <a:p>
              <a:r>
                <a:rPr lang="en-US" altLang="zh-CN" sz="2400" b="1" dirty="0">
                  <a:solidFill>
                    <a:schemeClr val="bg1"/>
                  </a:solidFill>
                </a:rPr>
                <a:t>Loss Function</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46F1FC16-9973-463D-B051-52A05EFADC5B}"/>
              </a:ext>
            </a:extLst>
          </p:cNvPr>
          <p:cNvPicPr>
            <a:picLocks noChangeAspect="1"/>
          </p:cNvPicPr>
          <p:nvPr/>
        </p:nvPicPr>
        <p:blipFill>
          <a:blip r:embed="rId2"/>
          <a:stretch>
            <a:fillRect/>
          </a:stretch>
        </p:blipFill>
        <p:spPr>
          <a:xfrm>
            <a:off x="4126139" y="2349510"/>
            <a:ext cx="3952875" cy="676275"/>
          </a:xfrm>
          <a:prstGeom prst="rect">
            <a:avLst/>
          </a:prstGeom>
        </p:spPr>
      </p:pic>
      <p:cxnSp>
        <p:nvCxnSpPr>
          <p:cNvPr id="9" name="直接箭头连接符 8">
            <a:extLst>
              <a:ext uri="{FF2B5EF4-FFF2-40B4-BE49-F238E27FC236}">
                <a16:creationId xmlns:a16="http://schemas.microsoft.com/office/drawing/2014/main" id="{D31E4920-F892-4F5C-81C3-96DD1AF918CC}"/>
              </a:ext>
            </a:extLst>
          </p:cNvPr>
          <p:cNvCxnSpPr/>
          <p:nvPr/>
        </p:nvCxnSpPr>
        <p:spPr>
          <a:xfrm flipH="1">
            <a:off x="4660777" y="3000652"/>
            <a:ext cx="363984" cy="4283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文本框 12">
            <a:extLst>
              <a:ext uri="{FF2B5EF4-FFF2-40B4-BE49-F238E27FC236}">
                <a16:creationId xmlns:a16="http://schemas.microsoft.com/office/drawing/2014/main" id="{350CAD99-E5E0-41A5-9B08-244549CA2278}"/>
              </a:ext>
            </a:extLst>
          </p:cNvPr>
          <p:cNvSpPr txBox="1"/>
          <p:nvPr/>
        </p:nvSpPr>
        <p:spPr>
          <a:xfrm>
            <a:off x="3255641" y="3409771"/>
            <a:ext cx="3480048" cy="369332"/>
          </a:xfrm>
          <a:prstGeom prst="rect">
            <a:avLst/>
          </a:prstGeom>
          <a:noFill/>
        </p:spPr>
        <p:txBody>
          <a:bodyPr wrap="square" rtlCol="0">
            <a:spAutoFit/>
          </a:bodyPr>
          <a:lstStyle/>
          <a:p>
            <a:r>
              <a:rPr lang="en-US" altLang="zh-CN" dirty="0"/>
              <a:t>Set of music play sequence</a:t>
            </a:r>
            <a:endParaRPr lang="zh-CN" altLang="en-US" dirty="0"/>
          </a:p>
        </p:txBody>
      </p:sp>
      <p:cxnSp>
        <p:nvCxnSpPr>
          <p:cNvPr id="15" name="直接箭头连接符 14">
            <a:extLst>
              <a:ext uri="{FF2B5EF4-FFF2-40B4-BE49-F238E27FC236}">
                <a16:creationId xmlns:a16="http://schemas.microsoft.com/office/drawing/2014/main" id="{7E73AD43-A97C-4372-B966-F22C47DECDDB}"/>
              </a:ext>
            </a:extLst>
          </p:cNvPr>
          <p:cNvCxnSpPr/>
          <p:nvPr/>
        </p:nvCxnSpPr>
        <p:spPr>
          <a:xfrm>
            <a:off x="7608163" y="2687647"/>
            <a:ext cx="958788" cy="7998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文本框 15">
            <a:extLst>
              <a:ext uri="{FF2B5EF4-FFF2-40B4-BE49-F238E27FC236}">
                <a16:creationId xmlns:a16="http://schemas.microsoft.com/office/drawing/2014/main" id="{7A3E591D-DF74-4535-932F-F5E2E1A96A22}"/>
              </a:ext>
            </a:extLst>
          </p:cNvPr>
          <p:cNvSpPr txBox="1"/>
          <p:nvPr/>
        </p:nvSpPr>
        <p:spPr>
          <a:xfrm>
            <a:off x="7022237" y="3594437"/>
            <a:ext cx="4873841" cy="923330"/>
          </a:xfrm>
          <a:prstGeom prst="rect">
            <a:avLst/>
          </a:prstGeom>
          <a:noFill/>
        </p:spPr>
        <p:txBody>
          <a:bodyPr wrap="square" rtlCol="0">
            <a:spAutoFit/>
          </a:bodyPr>
          <a:lstStyle/>
          <a:p>
            <a:r>
              <a:rPr lang="en-US" altLang="zh-CN" dirty="0"/>
              <a:t>P(</a:t>
            </a:r>
            <a:r>
              <a:rPr lang="en-US" altLang="zh-CN" dirty="0" err="1"/>
              <a:t>si+j|si</a:t>
            </a:r>
            <a:r>
              <a:rPr lang="en-US" altLang="zh-CN" dirty="0"/>
              <a:t>) denotes the probability of observing a neighboring song </a:t>
            </a:r>
            <a:r>
              <a:rPr lang="en-US" altLang="zh-CN" dirty="0" err="1"/>
              <a:t>si+j</a:t>
            </a:r>
            <a:r>
              <a:rPr lang="en-US" altLang="zh-CN" dirty="0"/>
              <a:t> given the current song </a:t>
            </a:r>
            <a:r>
              <a:rPr lang="en-US" altLang="zh-CN" dirty="0" err="1"/>
              <a:t>si</a:t>
            </a:r>
            <a:endParaRPr lang="zh-CN" altLang="en-US" dirty="0"/>
          </a:p>
        </p:txBody>
      </p:sp>
    </p:spTree>
    <p:extLst>
      <p:ext uri="{BB962C8B-B14F-4D97-AF65-F5344CB8AC3E}">
        <p14:creationId xmlns:p14="http://schemas.microsoft.com/office/powerpoint/2010/main" val="116664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954107"/>
          </a:xfrm>
          <a:prstGeom prst="rect">
            <a:avLst/>
          </a:prstGeom>
          <a:noFill/>
        </p:spPr>
        <p:txBody>
          <a:bodyPr wrap="square" rtlCol="0">
            <a:spAutoFit/>
          </a:bodyPr>
          <a:lstStyle/>
          <a:p>
            <a:r>
              <a:rPr lang="en-US" altLang="zh-CN" sz="2800" b="1" dirty="0">
                <a:latin typeface="微软雅黑" panose="020B0503020204020204" pitchFamily="34" charset="-122"/>
              </a:rPr>
              <a:t>Algorithm Description——Exploiting music play sequence for music recommendation</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29</a:t>
            </a:fld>
            <a:endParaRPr lang="zh-CN" altLang="en-US" dirty="0"/>
          </a:p>
        </p:txBody>
      </p:sp>
      <p:grpSp>
        <p:nvGrpSpPr>
          <p:cNvPr id="2" name="组合 1"/>
          <p:cNvGrpSpPr/>
          <p:nvPr/>
        </p:nvGrpSpPr>
        <p:grpSpPr>
          <a:xfrm>
            <a:off x="695325" y="1426179"/>
            <a:ext cx="10814504" cy="461665"/>
            <a:chOff x="695325" y="1013859"/>
            <a:chExt cx="10814504" cy="461665"/>
          </a:xfrm>
        </p:grpSpPr>
        <p:sp>
          <p:nvSpPr>
            <p:cNvPr id="7" name="矩形 6"/>
            <p:cNvSpPr/>
            <p:nvPr/>
          </p:nvSpPr>
          <p:spPr>
            <a:xfrm>
              <a:off x="695325" y="1013859"/>
              <a:ext cx="2560316" cy="461665"/>
            </a:xfrm>
            <a:prstGeom prst="rect">
              <a:avLst/>
            </a:prstGeom>
            <a:solidFill>
              <a:schemeClr val="accent1"/>
            </a:solidFill>
          </p:spPr>
          <p:txBody>
            <a:bodyPr wrap="none">
              <a:spAutoFit/>
            </a:bodyPr>
            <a:lstStyle/>
            <a:p>
              <a:r>
                <a:rPr lang="en-US" altLang="zh-CN" sz="2400" b="1" dirty="0">
                  <a:solidFill>
                    <a:schemeClr val="bg1"/>
                  </a:solidFill>
                </a:rPr>
                <a:t>Loss Function</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46F1FC16-9973-463D-B051-52A05EFADC5B}"/>
              </a:ext>
            </a:extLst>
          </p:cNvPr>
          <p:cNvPicPr>
            <a:picLocks noChangeAspect="1"/>
          </p:cNvPicPr>
          <p:nvPr/>
        </p:nvPicPr>
        <p:blipFill>
          <a:blip r:embed="rId2"/>
          <a:stretch>
            <a:fillRect/>
          </a:stretch>
        </p:blipFill>
        <p:spPr>
          <a:xfrm>
            <a:off x="4126139" y="2349510"/>
            <a:ext cx="3952875" cy="676275"/>
          </a:xfrm>
          <a:prstGeom prst="rect">
            <a:avLst/>
          </a:prstGeom>
        </p:spPr>
      </p:pic>
      <p:cxnSp>
        <p:nvCxnSpPr>
          <p:cNvPr id="9" name="直接箭头连接符 8">
            <a:extLst>
              <a:ext uri="{FF2B5EF4-FFF2-40B4-BE49-F238E27FC236}">
                <a16:creationId xmlns:a16="http://schemas.microsoft.com/office/drawing/2014/main" id="{D31E4920-F892-4F5C-81C3-96DD1AF918CC}"/>
              </a:ext>
            </a:extLst>
          </p:cNvPr>
          <p:cNvCxnSpPr/>
          <p:nvPr/>
        </p:nvCxnSpPr>
        <p:spPr>
          <a:xfrm flipH="1">
            <a:off x="4660777" y="3000652"/>
            <a:ext cx="363984" cy="4283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文本框 12">
            <a:extLst>
              <a:ext uri="{FF2B5EF4-FFF2-40B4-BE49-F238E27FC236}">
                <a16:creationId xmlns:a16="http://schemas.microsoft.com/office/drawing/2014/main" id="{350CAD99-E5E0-41A5-9B08-244549CA2278}"/>
              </a:ext>
            </a:extLst>
          </p:cNvPr>
          <p:cNvSpPr txBox="1"/>
          <p:nvPr/>
        </p:nvSpPr>
        <p:spPr>
          <a:xfrm>
            <a:off x="3255641" y="3409771"/>
            <a:ext cx="3480048" cy="369332"/>
          </a:xfrm>
          <a:prstGeom prst="rect">
            <a:avLst/>
          </a:prstGeom>
          <a:noFill/>
        </p:spPr>
        <p:txBody>
          <a:bodyPr wrap="square" rtlCol="0">
            <a:spAutoFit/>
          </a:bodyPr>
          <a:lstStyle/>
          <a:p>
            <a:r>
              <a:rPr lang="en-US" altLang="zh-CN" dirty="0"/>
              <a:t>Set of music play sequence</a:t>
            </a:r>
            <a:endParaRPr lang="zh-CN" altLang="en-US" dirty="0"/>
          </a:p>
        </p:txBody>
      </p:sp>
      <p:cxnSp>
        <p:nvCxnSpPr>
          <p:cNvPr id="15" name="直接箭头连接符 14">
            <a:extLst>
              <a:ext uri="{FF2B5EF4-FFF2-40B4-BE49-F238E27FC236}">
                <a16:creationId xmlns:a16="http://schemas.microsoft.com/office/drawing/2014/main" id="{7E73AD43-A97C-4372-B966-F22C47DECDDB}"/>
              </a:ext>
            </a:extLst>
          </p:cNvPr>
          <p:cNvCxnSpPr/>
          <p:nvPr/>
        </p:nvCxnSpPr>
        <p:spPr>
          <a:xfrm>
            <a:off x="7608163" y="2687647"/>
            <a:ext cx="958788" cy="7998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文本框 15">
            <a:extLst>
              <a:ext uri="{FF2B5EF4-FFF2-40B4-BE49-F238E27FC236}">
                <a16:creationId xmlns:a16="http://schemas.microsoft.com/office/drawing/2014/main" id="{7A3E591D-DF74-4535-932F-F5E2E1A96A22}"/>
              </a:ext>
            </a:extLst>
          </p:cNvPr>
          <p:cNvSpPr txBox="1"/>
          <p:nvPr/>
        </p:nvSpPr>
        <p:spPr>
          <a:xfrm>
            <a:off x="7022237" y="3594437"/>
            <a:ext cx="4873841" cy="923330"/>
          </a:xfrm>
          <a:prstGeom prst="rect">
            <a:avLst/>
          </a:prstGeom>
          <a:noFill/>
        </p:spPr>
        <p:txBody>
          <a:bodyPr wrap="square" rtlCol="0">
            <a:spAutoFit/>
          </a:bodyPr>
          <a:lstStyle/>
          <a:p>
            <a:r>
              <a:rPr lang="en-US" altLang="zh-CN" dirty="0"/>
              <a:t>P(</a:t>
            </a:r>
            <a:r>
              <a:rPr lang="en-US" altLang="zh-CN" dirty="0" err="1"/>
              <a:t>si+j|si</a:t>
            </a:r>
            <a:r>
              <a:rPr lang="en-US" altLang="zh-CN" dirty="0"/>
              <a:t>) denotes the probability of observing a neighboring song </a:t>
            </a:r>
            <a:r>
              <a:rPr lang="en-US" altLang="zh-CN" dirty="0" err="1"/>
              <a:t>si+j</a:t>
            </a:r>
            <a:r>
              <a:rPr lang="en-US" altLang="zh-CN" dirty="0"/>
              <a:t> given the current song </a:t>
            </a:r>
            <a:r>
              <a:rPr lang="en-US" altLang="zh-CN" dirty="0" err="1"/>
              <a:t>si</a:t>
            </a:r>
            <a:endParaRPr lang="zh-CN" altLang="en-US" dirty="0"/>
          </a:p>
        </p:txBody>
      </p:sp>
      <p:pic>
        <p:nvPicPr>
          <p:cNvPr id="6" name="图片 5">
            <a:extLst>
              <a:ext uri="{FF2B5EF4-FFF2-40B4-BE49-F238E27FC236}">
                <a16:creationId xmlns:a16="http://schemas.microsoft.com/office/drawing/2014/main" id="{44E0B373-3B90-4FFF-9873-234D36FE0BCB}"/>
              </a:ext>
            </a:extLst>
          </p:cNvPr>
          <p:cNvPicPr>
            <a:picLocks noChangeAspect="1"/>
          </p:cNvPicPr>
          <p:nvPr/>
        </p:nvPicPr>
        <p:blipFill>
          <a:blip r:embed="rId3"/>
          <a:stretch>
            <a:fillRect/>
          </a:stretch>
        </p:blipFill>
        <p:spPr>
          <a:xfrm>
            <a:off x="4448174" y="4900979"/>
            <a:ext cx="3295650" cy="800100"/>
          </a:xfrm>
          <a:prstGeom prst="rect">
            <a:avLst/>
          </a:prstGeom>
        </p:spPr>
      </p:pic>
      <p:pic>
        <p:nvPicPr>
          <p:cNvPr id="10" name="图片 9">
            <a:extLst>
              <a:ext uri="{FF2B5EF4-FFF2-40B4-BE49-F238E27FC236}">
                <a16:creationId xmlns:a16="http://schemas.microsoft.com/office/drawing/2014/main" id="{7EBD43F3-EBE1-453A-A4AE-F59F8D7F7420}"/>
              </a:ext>
            </a:extLst>
          </p:cNvPr>
          <p:cNvPicPr>
            <a:picLocks noChangeAspect="1"/>
          </p:cNvPicPr>
          <p:nvPr/>
        </p:nvPicPr>
        <p:blipFill>
          <a:blip r:embed="rId4"/>
          <a:stretch>
            <a:fillRect/>
          </a:stretch>
        </p:blipFill>
        <p:spPr>
          <a:xfrm>
            <a:off x="1821587" y="6084291"/>
            <a:ext cx="5200650" cy="257175"/>
          </a:xfrm>
          <a:prstGeom prst="rect">
            <a:avLst/>
          </a:prstGeom>
        </p:spPr>
      </p:pic>
      <p:pic>
        <p:nvPicPr>
          <p:cNvPr id="12" name="图片 11">
            <a:extLst>
              <a:ext uri="{FF2B5EF4-FFF2-40B4-BE49-F238E27FC236}">
                <a16:creationId xmlns:a16="http://schemas.microsoft.com/office/drawing/2014/main" id="{B28594D9-EFA9-4DA0-B28C-7F83B58F91CB}"/>
              </a:ext>
            </a:extLst>
          </p:cNvPr>
          <p:cNvPicPr>
            <a:picLocks noChangeAspect="1"/>
          </p:cNvPicPr>
          <p:nvPr/>
        </p:nvPicPr>
        <p:blipFill>
          <a:blip r:embed="rId5"/>
          <a:stretch>
            <a:fillRect/>
          </a:stretch>
        </p:blipFill>
        <p:spPr>
          <a:xfrm>
            <a:off x="7031115" y="6077633"/>
            <a:ext cx="4305300" cy="247650"/>
          </a:xfrm>
          <a:prstGeom prst="rect">
            <a:avLst/>
          </a:prstGeom>
        </p:spPr>
      </p:pic>
    </p:spTree>
    <p:extLst>
      <p:ext uri="{BB962C8B-B14F-4D97-AF65-F5344CB8AC3E}">
        <p14:creationId xmlns:p14="http://schemas.microsoft.com/office/powerpoint/2010/main" val="328104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PART</a:t>
            </a:r>
          </a:p>
          <a:p>
            <a:pPr algn="ctr"/>
            <a:r>
              <a:rPr lang="en-US" altLang="zh-CN" sz="13800" b="1" dirty="0">
                <a:solidFill>
                  <a:schemeClr val="tx1">
                    <a:lumMod val="50000"/>
                    <a:lumOff val="50000"/>
                    <a:alpha val="23000"/>
                  </a:schemeClr>
                </a:solidFill>
                <a:latin typeface="微软雅黑" panose="020B0503020204020204" pitchFamily="34" charset="-122"/>
                <a:ea typeface="微软雅黑" panose="020B0503020204020204" pitchFamily="34" charset="-122"/>
              </a:rPr>
              <a:t>ONE</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ea typeface="微软雅黑" panose="020B0503020204020204" pitchFamily="34" charset="-122"/>
                </a:rPr>
                <a:t>研究</a:t>
              </a:r>
              <a:endParaRPr lang="en-US" altLang="zh-CN" sz="7200" b="1" dirty="0">
                <a:solidFill>
                  <a:schemeClr val="accent1"/>
                </a:solidFill>
                <a:latin typeface="微软雅黑" panose="020B0503020204020204" pitchFamily="34" charset="-122"/>
                <a:ea typeface="微软雅黑" panose="020B0503020204020204" pitchFamily="34" charset="-122"/>
              </a:endParaRPr>
            </a:p>
            <a:p>
              <a:pPr algn="ctr"/>
              <a:r>
                <a:rPr lang="zh-CN" altLang="en-US" sz="7200" b="1" dirty="0">
                  <a:solidFill>
                    <a:schemeClr val="accent1"/>
                  </a:solidFill>
                  <a:latin typeface="微软雅黑" panose="020B0503020204020204" pitchFamily="34" charset="-122"/>
                  <a:ea typeface="微软雅黑" panose="020B0503020204020204" pitchFamily="34" charset="-122"/>
                </a:rPr>
                <a:t>背景</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6898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954107"/>
          </a:xfrm>
          <a:prstGeom prst="rect">
            <a:avLst/>
          </a:prstGeom>
          <a:noFill/>
        </p:spPr>
        <p:txBody>
          <a:bodyPr wrap="square" rtlCol="0">
            <a:spAutoFit/>
          </a:bodyPr>
          <a:lstStyle/>
          <a:p>
            <a:r>
              <a:rPr lang="en-US" altLang="zh-CN" sz="2800" b="1" dirty="0">
                <a:latin typeface="微软雅黑" panose="020B0503020204020204" pitchFamily="34" charset="-122"/>
              </a:rPr>
              <a:t>Algorithm Description——Exploiting music play sequence for music recommendation</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30</a:t>
            </a:fld>
            <a:endParaRPr lang="zh-CN" altLang="en-US" dirty="0"/>
          </a:p>
        </p:txBody>
      </p:sp>
      <p:grpSp>
        <p:nvGrpSpPr>
          <p:cNvPr id="2" name="组合 1"/>
          <p:cNvGrpSpPr/>
          <p:nvPr/>
        </p:nvGrpSpPr>
        <p:grpSpPr>
          <a:xfrm>
            <a:off x="695325" y="1426179"/>
            <a:ext cx="10814504" cy="461665"/>
            <a:chOff x="695325" y="1013859"/>
            <a:chExt cx="10814504" cy="461665"/>
          </a:xfrm>
        </p:grpSpPr>
        <p:sp>
          <p:nvSpPr>
            <p:cNvPr id="7" name="矩形 6"/>
            <p:cNvSpPr/>
            <p:nvPr/>
          </p:nvSpPr>
          <p:spPr>
            <a:xfrm>
              <a:off x="695325" y="1013859"/>
              <a:ext cx="3424335" cy="461665"/>
            </a:xfrm>
            <a:prstGeom prst="rect">
              <a:avLst/>
            </a:prstGeom>
            <a:solidFill>
              <a:schemeClr val="accent1"/>
            </a:solidFill>
          </p:spPr>
          <p:txBody>
            <a:bodyPr wrap="none">
              <a:spAutoFit/>
            </a:bodyPr>
            <a:lstStyle/>
            <a:p>
              <a:r>
                <a:rPr lang="en-US" altLang="zh-CN" sz="2400" b="1" dirty="0">
                  <a:solidFill>
                    <a:schemeClr val="bg1"/>
                  </a:solidFill>
                </a:rPr>
                <a:t>Objective Function</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77B53B4B-D76E-468F-A77A-BC7056F01331}"/>
              </a:ext>
            </a:extLst>
          </p:cNvPr>
          <p:cNvPicPr>
            <a:picLocks noChangeAspect="1"/>
          </p:cNvPicPr>
          <p:nvPr/>
        </p:nvPicPr>
        <p:blipFill>
          <a:blip r:embed="rId2"/>
          <a:stretch>
            <a:fillRect/>
          </a:stretch>
        </p:blipFill>
        <p:spPr>
          <a:xfrm>
            <a:off x="3445102" y="2575911"/>
            <a:ext cx="5314950" cy="828675"/>
          </a:xfrm>
          <a:prstGeom prst="rect">
            <a:avLst/>
          </a:prstGeom>
        </p:spPr>
      </p:pic>
      <p:cxnSp>
        <p:nvCxnSpPr>
          <p:cNvPr id="10" name="直接箭头连接符 9">
            <a:extLst>
              <a:ext uri="{FF2B5EF4-FFF2-40B4-BE49-F238E27FC236}">
                <a16:creationId xmlns:a16="http://schemas.microsoft.com/office/drawing/2014/main" id="{44E605D6-567D-49EF-BD88-64181A54C4BC}"/>
              </a:ext>
            </a:extLst>
          </p:cNvPr>
          <p:cNvCxnSpPr/>
          <p:nvPr/>
        </p:nvCxnSpPr>
        <p:spPr>
          <a:xfrm>
            <a:off x="6818050" y="3086231"/>
            <a:ext cx="435006" cy="7755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文本框 11">
            <a:extLst>
              <a:ext uri="{FF2B5EF4-FFF2-40B4-BE49-F238E27FC236}">
                <a16:creationId xmlns:a16="http://schemas.microsoft.com/office/drawing/2014/main" id="{5EE9BE79-45F6-4984-B4CF-E87C4F0ED023}"/>
              </a:ext>
            </a:extLst>
          </p:cNvPr>
          <p:cNvSpPr txBox="1"/>
          <p:nvPr/>
        </p:nvSpPr>
        <p:spPr>
          <a:xfrm>
            <a:off x="6258756" y="3901782"/>
            <a:ext cx="4542593" cy="369332"/>
          </a:xfrm>
          <a:prstGeom prst="rect">
            <a:avLst/>
          </a:prstGeom>
          <a:noFill/>
        </p:spPr>
        <p:txBody>
          <a:bodyPr wrap="square" rtlCol="0">
            <a:spAutoFit/>
          </a:bodyPr>
          <a:lstStyle/>
          <a:p>
            <a:r>
              <a:rPr lang="en-US" altLang="zh-CN" dirty="0"/>
              <a:t>similarity between song </a:t>
            </a:r>
            <a:r>
              <a:rPr lang="en-US" altLang="zh-CN" dirty="0" err="1"/>
              <a:t>i</a:t>
            </a:r>
            <a:r>
              <a:rPr lang="en-US" altLang="zh-CN" dirty="0"/>
              <a:t> and song j</a:t>
            </a:r>
            <a:endParaRPr lang="zh-CN" altLang="en-US" dirty="0"/>
          </a:p>
        </p:txBody>
      </p:sp>
      <p:cxnSp>
        <p:nvCxnSpPr>
          <p:cNvPr id="17" name="直接箭头连接符 16">
            <a:extLst>
              <a:ext uri="{FF2B5EF4-FFF2-40B4-BE49-F238E27FC236}">
                <a16:creationId xmlns:a16="http://schemas.microsoft.com/office/drawing/2014/main" id="{F7667774-6217-4B96-938D-97A638E583BF}"/>
              </a:ext>
            </a:extLst>
          </p:cNvPr>
          <p:cNvCxnSpPr/>
          <p:nvPr/>
        </p:nvCxnSpPr>
        <p:spPr>
          <a:xfrm flipH="1">
            <a:off x="4767309" y="3086231"/>
            <a:ext cx="488272" cy="10773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a:extLst>
              <a:ext uri="{FF2B5EF4-FFF2-40B4-BE49-F238E27FC236}">
                <a16:creationId xmlns:a16="http://schemas.microsoft.com/office/drawing/2014/main" id="{A910056D-53FB-419F-A37E-E06CC9E94D9D}"/>
              </a:ext>
            </a:extLst>
          </p:cNvPr>
          <p:cNvCxnSpPr/>
          <p:nvPr/>
        </p:nvCxnSpPr>
        <p:spPr>
          <a:xfrm flipH="1">
            <a:off x="4129134" y="4580878"/>
            <a:ext cx="229802" cy="5770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文本框 21">
            <a:extLst>
              <a:ext uri="{FF2B5EF4-FFF2-40B4-BE49-F238E27FC236}">
                <a16:creationId xmlns:a16="http://schemas.microsoft.com/office/drawing/2014/main" id="{A852B0C7-2F5A-4621-88D5-FA60095A5828}"/>
              </a:ext>
            </a:extLst>
          </p:cNvPr>
          <p:cNvSpPr txBox="1"/>
          <p:nvPr/>
        </p:nvSpPr>
        <p:spPr>
          <a:xfrm>
            <a:off x="2109834" y="5062489"/>
            <a:ext cx="7531316" cy="369332"/>
          </a:xfrm>
          <a:prstGeom prst="rect">
            <a:avLst/>
          </a:prstGeom>
          <a:noFill/>
        </p:spPr>
        <p:txBody>
          <a:bodyPr wrap="square" rtlCol="0">
            <a:spAutoFit/>
          </a:bodyPr>
          <a:lstStyle/>
          <a:p>
            <a:r>
              <a:rPr lang="en-US" altLang="zh-CN" dirty="0"/>
              <a:t>predicts ratings for a user u on item I, µ is the average rating</a:t>
            </a:r>
            <a:endParaRPr lang="zh-CN" altLang="en-US" dirty="0"/>
          </a:p>
        </p:txBody>
      </p:sp>
      <p:pic>
        <p:nvPicPr>
          <p:cNvPr id="23" name="图片 22">
            <a:extLst>
              <a:ext uri="{FF2B5EF4-FFF2-40B4-BE49-F238E27FC236}">
                <a16:creationId xmlns:a16="http://schemas.microsoft.com/office/drawing/2014/main" id="{D45787FA-C8AD-4EBF-8256-DB651D61C75A}"/>
              </a:ext>
            </a:extLst>
          </p:cNvPr>
          <p:cNvPicPr>
            <a:picLocks noChangeAspect="1"/>
          </p:cNvPicPr>
          <p:nvPr/>
        </p:nvPicPr>
        <p:blipFill>
          <a:blip r:embed="rId3"/>
          <a:stretch>
            <a:fillRect/>
          </a:stretch>
        </p:blipFill>
        <p:spPr>
          <a:xfrm>
            <a:off x="3178402" y="5646633"/>
            <a:ext cx="5848350" cy="790575"/>
          </a:xfrm>
          <a:prstGeom prst="rect">
            <a:avLst/>
          </a:prstGeom>
        </p:spPr>
      </p:pic>
      <p:pic>
        <p:nvPicPr>
          <p:cNvPr id="24" name="图片 23">
            <a:extLst>
              <a:ext uri="{FF2B5EF4-FFF2-40B4-BE49-F238E27FC236}">
                <a16:creationId xmlns:a16="http://schemas.microsoft.com/office/drawing/2014/main" id="{CDC074CF-131B-4DBC-A146-B0FA40F82BE9}"/>
              </a:ext>
            </a:extLst>
          </p:cNvPr>
          <p:cNvPicPr>
            <a:picLocks noChangeAspect="1"/>
          </p:cNvPicPr>
          <p:nvPr/>
        </p:nvPicPr>
        <p:blipFill>
          <a:blip r:embed="rId4"/>
          <a:stretch>
            <a:fillRect/>
          </a:stretch>
        </p:blipFill>
        <p:spPr>
          <a:xfrm>
            <a:off x="3573170" y="4028726"/>
            <a:ext cx="2876550" cy="457200"/>
          </a:xfrm>
          <a:prstGeom prst="rect">
            <a:avLst/>
          </a:prstGeom>
        </p:spPr>
      </p:pic>
    </p:spTree>
    <p:extLst>
      <p:ext uri="{BB962C8B-B14F-4D97-AF65-F5344CB8AC3E}">
        <p14:creationId xmlns:p14="http://schemas.microsoft.com/office/powerpoint/2010/main" val="374808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954107"/>
          </a:xfrm>
          <a:prstGeom prst="rect">
            <a:avLst/>
          </a:prstGeom>
          <a:noFill/>
        </p:spPr>
        <p:txBody>
          <a:bodyPr wrap="square" rtlCol="0">
            <a:spAutoFit/>
          </a:bodyPr>
          <a:lstStyle/>
          <a:p>
            <a:r>
              <a:rPr lang="en-US" altLang="zh-CN" sz="2800" b="1" dirty="0">
                <a:latin typeface="微软雅黑" panose="020B0503020204020204" pitchFamily="34" charset="-122"/>
              </a:rPr>
              <a:t>Algorithm Description——Exploiting music play sequence for music recommendation</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31</a:t>
            </a:fld>
            <a:endParaRPr lang="zh-CN" altLang="en-US" dirty="0"/>
          </a:p>
        </p:txBody>
      </p:sp>
      <p:grpSp>
        <p:nvGrpSpPr>
          <p:cNvPr id="2" name="组合 1"/>
          <p:cNvGrpSpPr/>
          <p:nvPr/>
        </p:nvGrpSpPr>
        <p:grpSpPr>
          <a:xfrm>
            <a:off x="695325" y="1426179"/>
            <a:ext cx="10814504" cy="461665"/>
            <a:chOff x="695325" y="1013859"/>
            <a:chExt cx="10814504" cy="461665"/>
          </a:xfrm>
        </p:grpSpPr>
        <p:sp>
          <p:nvSpPr>
            <p:cNvPr id="7" name="矩形 6"/>
            <p:cNvSpPr/>
            <p:nvPr/>
          </p:nvSpPr>
          <p:spPr>
            <a:xfrm>
              <a:off x="695325" y="1013859"/>
              <a:ext cx="2403222" cy="461665"/>
            </a:xfrm>
            <a:prstGeom prst="rect">
              <a:avLst/>
            </a:prstGeom>
            <a:solidFill>
              <a:schemeClr val="accent1"/>
            </a:solidFill>
          </p:spPr>
          <p:txBody>
            <a:bodyPr wrap="none">
              <a:spAutoFit/>
            </a:bodyPr>
            <a:lstStyle/>
            <a:p>
              <a:r>
                <a:rPr lang="en-US" altLang="zh-CN" sz="2400" b="1" dirty="0">
                  <a:solidFill>
                    <a:schemeClr val="bg1"/>
                  </a:solidFill>
                </a:rPr>
                <a:t>Optimization</a:t>
              </a:r>
              <a:endParaRPr lang="zh-CN" altLang="en-US" sz="2400" b="1" dirty="0">
                <a:solidFill>
                  <a:schemeClr val="bg1"/>
                </a:solidFill>
              </a:endParaRPr>
            </a:p>
          </p:txBody>
        </p:sp>
        <p:cxnSp>
          <p:nvCxnSpPr>
            <p:cNvPr id="3" name="直接连接符 2"/>
            <p:cNvCxnSpPr/>
            <p:nvPr/>
          </p:nvCxnSpPr>
          <p:spPr>
            <a:xfrm>
              <a:off x="695325" y="1475524"/>
              <a:ext cx="1081450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3F1DDF35-EEA8-4E1A-BA91-69F965432273}"/>
              </a:ext>
            </a:extLst>
          </p:cNvPr>
          <p:cNvPicPr>
            <a:picLocks noChangeAspect="1"/>
          </p:cNvPicPr>
          <p:nvPr/>
        </p:nvPicPr>
        <p:blipFill>
          <a:blip r:embed="rId2"/>
          <a:stretch>
            <a:fillRect/>
          </a:stretch>
        </p:blipFill>
        <p:spPr>
          <a:xfrm>
            <a:off x="809624" y="2533916"/>
            <a:ext cx="5286375" cy="3105150"/>
          </a:xfrm>
          <a:prstGeom prst="rect">
            <a:avLst/>
          </a:prstGeom>
        </p:spPr>
      </p:pic>
    </p:spTree>
    <p:extLst>
      <p:ext uri="{BB962C8B-B14F-4D97-AF65-F5344CB8AC3E}">
        <p14:creationId xmlns:p14="http://schemas.microsoft.com/office/powerpoint/2010/main" val="150634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FOUR</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参考文献</a:t>
              </a:r>
              <a:endParaRPr lang="en-US" altLang="zh-CN" sz="7200" b="1" dirty="0">
                <a:solidFill>
                  <a:schemeClr val="accent1"/>
                </a:solidFill>
                <a:latin typeface="微软雅黑" panose="020B0503020204020204" pitchFamily="34" charset="-122"/>
              </a:endParaRP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2208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en-US" altLang="zh-CN" sz="2800" b="1" dirty="0">
                <a:latin typeface="微软雅黑" panose="020B0503020204020204" pitchFamily="34" charset="-122"/>
              </a:rPr>
              <a:t>References</a:t>
            </a:r>
            <a:endParaRPr lang="zh-CN" altLang="en-US" sz="2800" b="1" dirty="0">
              <a:latin typeface="微软雅黑" panose="020B0503020204020204" pitchFamily="34" charset="-122"/>
            </a:endParaRP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33</a:t>
            </a:fld>
            <a:endParaRPr lang="zh-CN" altLang="en-US" dirty="0"/>
          </a:p>
        </p:txBody>
      </p:sp>
      <p:sp>
        <p:nvSpPr>
          <p:cNvPr id="5" name="文本框 4">
            <a:extLst>
              <a:ext uri="{FF2B5EF4-FFF2-40B4-BE49-F238E27FC236}">
                <a16:creationId xmlns:a16="http://schemas.microsoft.com/office/drawing/2014/main" id="{D7CBD091-436D-42A8-8590-8CB1041A58E1}"/>
              </a:ext>
            </a:extLst>
          </p:cNvPr>
          <p:cNvSpPr txBox="1"/>
          <p:nvPr/>
        </p:nvSpPr>
        <p:spPr>
          <a:xfrm>
            <a:off x="1083076" y="1384917"/>
            <a:ext cx="9898602" cy="5632311"/>
          </a:xfrm>
          <a:prstGeom prst="rect">
            <a:avLst/>
          </a:prstGeom>
          <a:noFill/>
        </p:spPr>
        <p:txBody>
          <a:bodyPr wrap="square" rtlCol="0">
            <a:spAutoFit/>
          </a:bodyPr>
          <a:lstStyle/>
          <a:p>
            <a:r>
              <a:rPr lang="en-US" altLang="zh-CN" dirty="0"/>
              <a:t>[1] </a:t>
            </a:r>
            <a:r>
              <a:rPr lang="en-US" altLang="zh-CN" dirty="0">
                <a:hlinkClick r:id="rId2"/>
              </a:rPr>
              <a:t>https://zhuanlan.zhihu.com/p/27502172</a:t>
            </a:r>
            <a:endParaRPr lang="en-US" altLang="zh-CN" dirty="0"/>
          </a:p>
          <a:p>
            <a:endParaRPr lang="en-US" altLang="zh-CN" dirty="0"/>
          </a:p>
          <a:p>
            <a:r>
              <a:rPr lang="en-US" altLang="zh-CN" dirty="0"/>
              <a:t>[2]</a:t>
            </a:r>
            <a:r>
              <a:rPr lang="en-US" altLang="zh-CN" dirty="0">
                <a:effectLst/>
              </a:rPr>
              <a:t> </a:t>
            </a:r>
            <a:r>
              <a:rPr lang="en-US" altLang="zh-CN" dirty="0" err="1">
                <a:effectLst/>
              </a:rPr>
              <a:t>Quadrana</a:t>
            </a:r>
            <a:r>
              <a:rPr lang="en-US" altLang="zh-CN" dirty="0">
                <a:effectLst/>
              </a:rPr>
              <a:t>, M., </a:t>
            </a:r>
            <a:r>
              <a:rPr lang="en-US" altLang="zh-CN" dirty="0" err="1">
                <a:effectLst/>
              </a:rPr>
              <a:t>Jannach</a:t>
            </a:r>
            <a:r>
              <a:rPr lang="en-US" altLang="zh-CN" dirty="0">
                <a:effectLst/>
              </a:rPr>
              <a:t>, D., &amp; </a:t>
            </a:r>
            <a:r>
              <a:rPr lang="en-US" altLang="zh-CN" dirty="0" err="1">
                <a:effectLst/>
              </a:rPr>
              <a:t>Cremonesi</a:t>
            </a:r>
            <a:r>
              <a:rPr lang="en-US" altLang="zh-CN" dirty="0">
                <a:effectLst/>
              </a:rPr>
              <a:t>, P. (2019). Tutorial: Sequence-aware recommender systems. The Web Conference 2019 - Companion of the World Wide Web Conference, WWW 2019,1(1),1316.</a:t>
            </a:r>
            <a:r>
              <a:rPr lang="en-US" altLang="zh-CN" dirty="0">
                <a:effectLst/>
                <a:hlinkClick r:id="rId3"/>
              </a:rPr>
              <a:t>https://doi.org/10.1145/3308560.3320091</a:t>
            </a:r>
            <a:endParaRPr lang="en-US" altLang="zh-CN" dirty="0">
              <a:effectLst/>
            </a:endParaRPr>
          </a:p>
          <a:p>
            <a:endParaRPr lang="en-US" altLang="zh-CN" dirty="0">
              <a:effectLst/>
            </a:endParaRPr>
          </a:p>
          <a:p>
            <a:r>
              <a:rPr lang="en-US" altLang="zh-CN" dirty="0"/>
              <a:t>[3] Le, D. T., </a:t>
            </a:r>
            <a:r>
              <a:rPr lang="en-US" altLang="zh-CN" dirty="0" err="1"/>
              <a:t>Lauw</a:t>
            </a:r>
            <a:r>
              <a:rPr lang="en-US" altLang="zh-CN" dirty="0"/>
              <a:t>, H. W., &amp; Fang, Y. (2018). Modeling contemporaneous basket sequences with twin networks for next-item recommendation. IJCAI International Joint Conference on Artificial Intelligence, 2018-July, 3414–3420. https://doi.org/10.24963/ijcai.2018/474</a:t>
            </a:r>
          </a:p>
          <a:p>
            <a:pPr marL="304800" indent="-304800"/>
            <a:endParaRPr lang="en-US" altLang="zh-CN" dirty="0"/>
          </a:p>
          <a:p>
            <a:pPr marL="304800" indent="-304800"/>
            <a:r>
              <a:rPr lang="en-US" altLang="zh-CN" dirty="0"/>
              <a:t>[4] Tang, J., &amp; Wang, K. (2018). Personalized top-N sequential recommendation via</a:t>
            </a:r>
          </a:p>
          <a:p>
            <a:pPr marL="304800" indent="-304800"/>
            <a:r>
              <a:rPr lang="en-US" altLang="zh-CN" dirty="0"/>
              <a:t>convolutional sequence embedding. WSDM 2018 - Proceedings of the 11th ACM</a:t>
            </a:r>
          </a:p>
          <a:p>
            <a:pPr marL="304800" indent="-304800"/>
            <a:r>
              <a:rPr lang="en-US" altLang="zh-CN" dirty="0"/>
              <a:t>International Conference on Web Search and Data Mining, 2018-Febua, 565–573.</a:t>
            </a:r>
          </a:p>
          <a:p>
            <a:pPr marL="304800" indent="-304800"/>
            <a:r>
              <a:rPr lang="en-US" altLang="zh-CN" dirty="0"/>
              <a:t>https://doi.org/10.1145/3159652.3159656</a:t>
            </a:r>
          </a:p>
          <a:p>
            <a:endParaRPr lang="en-US" altLang="zh-CN" dirty="0"/>
          </a:p>
          <a:p>
            <a:r>
              <a:rPr lang="en-US" altLang="zh-CN" dirty="0"/>
              <a:t>[5]</a:t>
            </a:r>
            <a:r>
              <a:rPr lang="en-US" altLang="zh-CN" dirty="0">
                <a:effectLst/>
              </a:rPr>
              <a:t> Cheng, Z., Shen, J., Zhu, L., </a:t>
            </a:r>
            <a:r>
              <a:rPr lang="en-US" altLang="zh-CN" dirty="0" err="1">
                <a:effectLst/>
              </a:rPr>
              <a:t>Kankanhalli</a:t>
            </a:r>
            <a:r>
              <a:rPr lang="en-US" altLang="zh-CN" dirty="0">
                <a:effectLst/>
              </a:rPr>
              <a:t>, M., &amp; </a:t>
            </a:r>
            <a:r>
              <a:rPr lang="en-US" altLang="zh-CN" dirty="0" err="1">
                <a:effectLst/>
              </a:rPr>
              <a:t>Nie</a:t>
            </a:r>
            <a:r>
              <a:rPr lang="en-US" altLang="zh-CN" dirty="0">
                <a:effectLst/>
              </a:rPr>
              <a:t>, L. (2017). Exploiting music play sequence for music recommendation. </a:t>
            </a:r>
            <a:r>
              <a:rPr lang="en-US" altLang="zh-CN" i="1" dirty="0">
                <a:effectLst/>
              </a:rPr>
              <a:t>IJCAI International Joint Conference on Artificial Intelligence</a:t>
            </a:r>
            <a:r>
              <a:rPr lang="en-US" altLang="zh-CN" dirty="0">
                <a:effectLst/>
              </a:rPr>
              <a:t>, </a:t>
            </a:r>
            <a:r>
              <a:rPr lang="en-US" altLang="zh-CN" i="1" dirty="0">
                <a:effectLst/>
              </a:rPr>
              <a:t>0</a:t>
            </a:r>
            <a:r>
              <a:rPr lang="en-US" altLang="zh-CN" dirty="0">
                <a:effectLst/>
              </a:rPr>
              <a:t>, 3654–3660. https://doi.org/10.24963/ijcai.2017/511</a:t>
            </a:r>
          </a:p>
          <a:p>
            <a:endParaRPr lang="en-US" altLang="zh-CN" dirty="0"/>
          </a:p>
        </p:txBody>
      </p:sp>
    </p:spTree>
    <p:extLst>
      <p:ext uri="{BB962C8B-B14F-4D97-AF65-F5344CB8AC3E}">
        <p14:creationId xmlns:p14="http://schemas.microsoft.com/office/powerpoint/2010/main" val="533495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5325" y="549275"/>
            <a:ext cx="10801350" cy="5759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95326" y="2705725"/>
            <a:ext cx="10801350" cy="1446550"/>
          </a:xfrm>
          <a:prstGeom prst="rect">
            <a:avLst/>
          </a:prstGeom>
          <a:noFill/>
        </p:spPr>
        <p:txBody>
          <a:bodyPr wrap="square" rtlCol="0">
            <a:spAutoFit/>
          </a:bodyPr>
          <a:lstStyle/>
          <a:p>
            <a:pPr algn="ctr"/>
            <a:r>
              <a:rPr lang="en-US" altLang="zh-CN" sz="8800" b="1" dirty="0">
                <a:solidFill>
                  <a:schemeClr val="bg1"/>
                </a:solidFill>
              </a:rPr>
              <a:t>THANKS</a:t>
            </a:r>
            <a:endParaRPr lang="zh-CN" altLang="en-US" sz="8800" b="1" dirty="0">
              <a:solidFill>
                <a:schemeClr val="bg1"/>
              </a:solidFill>
            </a:endParaRPr>
          </a:p>
        </p:txBody>
      </p:sp>
    </p:spTree>
    <p:extLst>
      <p:ext uri="{BB962C8B-B14F-4D97-AF65-F5344CB8AC3E}">
        <p14:creationId xmlns:p14="http://schemas.microsoft.com/office/powerpoint/2010/main" val="868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ppt_w+.3"/>
                                          </p:val>
                                        </p:tav>
                                        <p:tav tm="100000">
                                          <p:val>
                                            <p:strVal val="#ppt_w"/>
                                          </p:val>
                                        </p:tav>
                                      </p:tavLst>
                                    </p:anim>
                                    <p:anim calcmode="lin" valueType="num">
                                      <p:cBhvr>
                                        <p:cTn id="8" dur="750" fill="hold"/>
                                        <p:tgtEl>
                                          <p:spTgt spid="8"/>
                                        </p:tgtEl>
                                        <p:attrNameLst>
                                          <p:attrName>ppt_h</p:attrName>
                                        </p:attrNameLst>
                                      </p:cBhvr>
                                      <p:tavLst>
                                        <p:tav tm="0">
                                          <p:val>
                                            <p:strVal val="#ppt_h"/>
                                          </p:val>
                                        </p:tav>
                                        <p:tav tm="100000">
                                          <p:val>
                                            <p:strVal val="#ppt_h"/>
                                          </p:val>
                                        </p:tav>
                                      </p:tavLst>
                                    </p:anim>
                                    <p:animEffect transition="in" filter="fade">
                                      <p:cBhvr>
                                        <p:cTn id="9" dur="750"/>
                                        <p:tgtEl>
                                          <p:spTgt spid="8"/>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6" presetClass="emph" presetSubtype="0" autoRev="1" fill="hold" grpId="1" nodeType="withEffect">
                                  <p:stCondLst>
                                    <p:cond delay="800"/>
                                  </p:stCondLst>
                                  <p:childTnLst>
                                    <p:animScale>
                                      <p:cBhvr>
                                        <p:cTn id="16" dur="250" fill="hold"/>
                                        <p:tgtEl>
                                          <p:spTgt spid="10"/>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4</a:t>
            </a:fld>
            <a:endParaRPr lang="zh-CN" altLang="en-US" dirty="0"/>
          </a:p>
        </p:txBody>
      </p:sp>
      <p:sp>
        <p:nvSpPr>
          <p:cNvPr id="5" name="矩形 4"/>
          <p:cNvSpPr/>
          <p:nvPr/>
        </p:nvSpPr>
        <p:spPr>
          <a:xfrm>
            <a:off x="695324" y="1357009"/>
            <a:ext cx="9411086" cy="3902863"/>
          </a:xfrm>
          <a:prstGeom prst="rect">
            <a:avLst/>
          </a:prstGeom>
        </p:spPr>
        <p:txBody>
          <a:bodyPr wrap="square">
            <a:spAutoFit/>
          </a:bodyPr>
          <a:lstStyle/>
          <a:p>
            <a:pPr>
              <a:lnSpc>
                <a:spcPct val="125000"/>
              </a:lnSpc>
            </a:pPr>
            <a:r>
              <a:rPr lang="zh-CN" altLang="en-US" sz="2000" dirty="0"/>
              <a:t>随着当今技术的飞速发展，数据量也与日俱增，人们越来越感觉在海量数据面前束手无策。正是为了解决</a:t>
            </a:r>
            <a:r>
              <a:rPr lang="zh-CN" altLang="en-US" sz="2000" b="1" dirty="0"/>
              <a:t>信息过载</a:t>
            </a:r>
            <a:r>
              <a:rPr lang="en-US" altLang="zh-CN" sz="2000" b="1" dirty="0"/>
              <a:t>(Information overload)</a:t>
            </a:r>
            <a:r>
              <a:rPr lang="zh-CN" altLang="en-US" sz="2000" dirty="0"/>
              <a:t>的问题，人们提出了</a:t>
            </a:r>
            <a:r>
              <a:rPr lang="zh-CN" altLang="en-US" sz="2000" b="1" dirty="0"/>
              <a:t>推荐系统</a:t>
            </a:r>
            <a:r>
              <a:rPr lang="zh-CN" altLang="en-US" sz="2000" dirty="0"/>
              <a:t>（与</a:t>
            </a:r>
            <a:r>
              <a:rPr lang="zh-CN" altLang="en-US" sz="2000" b="1" dirty="0"/>
              <a:t>搜索引擎</a:t>
            </a:r>
            <a:r>
              <a:rPr lang="zh-CN" altLang="en-US" sz="2000" dirty="0"/>
              <a:t>对应，人们习惯叫推荐系统为推荐引擎）。当我们提到</a:t>
            </a:r>
            <a:r>
              <a:rPr lang="zh-CN" altLang="en-US" sz="2000" b="1" dirty="0"/>
              <a:t>推荐引擎</a:t>
            </a:r>
            <a:r>
              <a:rPr lang="zh-CN" altLang="en-US" sz="2000" dirty="0"/>
              <a:t>的时候，经常联想到的技术也便是</a:t>
            </a:r>
            <a:r>
              <a:rPr lang="zh-CN" altLang="en-US" sz="2000" b="1" dirty="0"/>
              <a:t>搜索引擎</a:t>
            </a:r>
            <a:r>
              <a:rPr lang="zh-CN" altLang="en-US" sz="2000" dirty="0"/>
              <a:t>。这两者都是为了解决信息过载而提出的两种不同的技术，一个问题，两个出发点。</a:t>
            </a:r>
            <a:endParaRPr lang="en-US" altLang="zh-CN" sz="2000" dirty="0"/>
          </a:p>
          <a:p>
            <a:pPr>
              <a:lnSpc>
                <a:spcPct val="125000"/>
              </a:lnSpc>
            </a:pPr>
            <a:endParaRPr lang="en-US" altLang="zh-CN" sz="2000" dirty="0"/>
          </a:p>
          <a:p>
            <a:pPr>
              <a:lnSpc>
                <a:spcPct val="125000"/>
              </a:lnSpc>
            </a:pPr>
            <a:r>
              <a:rPr lang="zh-CN" altLang="en-US" sz="2000" b="1" dirty="0"/>
              <a:t>推荐引擎</a:t>
            </a:r>
            <a:r>
              <a:rPr lang="zh-CN" altLang="en-US" sz="2000" dirty="0"/>
              <a:t>倾向于人们没有明确的目的，或者说他们的目的是模糊的，通俗来讲，用户连自己都不知道他想要什么，这时候正是推荐引擎的用户之地，推荐系统通过用户的历史行为或者用户的兴趣偏好或者用户的人口统计学特征来送给推荐算法，然后推荐系统运用推荐算法来产生用户可能感兴趣的项目列表</a:t>
            </a:r>
            <a:r>
              <a:rPr lang="en-US" altLang="zh-CN" sz="2000" dirty="0"/>
              <a:t>[1]</a:t>
            </a:r>
            <a:r>
              <a:rPr lang="zh-CN" altLang="en-US" sz="2000" dirty="0"/>
              <a:t>。</a:t>
            </a:r>
            <a:endParaRPr lang="en-US" altLang="zh-CN" sz="2000" dirty="0"/>
          </a:p>
        </p:txBody>
      </p:sp>
      <p:sp>
        <p:nvSpPr>
          <p:cNvPr id="2" name="文本框 1">
            <a:extLst>
              <a:ext uri="{FF2B5EF4-FFF2-40B4-BE49-F238E27FC236}">
                <a16:creationId xmlns:a16="http://schemas.microsoft.com/office/drawing/2014/main" id="{66EE017C-26DF-42DD-A0E0-FC5F83B24415}"/>
              </a:ext>
            </a:extLst>
          </p:cNvPr>
          <p:cNvSpPr txBox="1"/>
          <p:nvPr/>
        </p:nvSpPr>
        <p:spPr>
          <a:xfrm>
            <a:off x="878889" y="5805996"/>
            <a:ext cx="8726750" cy="276999"/>
          </a:xfrm>
          <a:prstGeom prst="rect">
            <a:avLst/>
          </a:prstGeom>
          <a:noFill/>
        </p:spPr>
        <p:txBody>
          <a:bodyPr wrap="square" rtlCol="0">
            <a:spAutoFit/>
          </a:bodyPr>
          <a:lstStyle/>
          <a:p>
            <a:r>
              <a:rPr lang="en-US" altLang="zh-CN" sz="1200" dirty="0"/>
              <a:t>[1]</a:t>
            </a:r>
            <a:r>
              <a:rPr lang="en-US" altLang="zh-CN" sz="1200" dirty="0">
                <a:hlinkClick r:id="rId2"/>
              </a:rPr>
              <a:t> https://zhuanlan.zhihu.com/p/27502172</a:t>
            </a:r>
            <a:endParaRPr lang="zh-CN" altLang="en-US" sz="1200" dirty="0"/>
          </a:p>
        </p:txBody>
      </p:sp>
    </p:spTree>
    <p:extLst>
      <p:ext uri="{BB962C8B-B14F-4D97-AF65-F5344CB8AC3E}">
        <p14:creationId xmlns:p14="http://schemas.microsoft.com/office/powerpoint/2010/main" val="13101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6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5</a:t>
            </a:fld>
            <a:endParaRPr lang="zh-CN" altLang="en-US" dirty="0"/>
          </a:p>
        </p:txBody>
      </p:sp>
      <p:sp>
        <p:nvSpPr>
          <p:cNvPr id="5" name="矩形 4"/>
          <p:cNvSpPr/>
          <p:nvPr/>
        </p:nvSpPr>
        <p:spPr>
          <a:xfrm>
            <a:off x="695324" y="1658850"/>
            <a:ext cx="9411086" cy="1979260"/>
          </a:xfrm>
          <a:prstGeom prst="rect">
            <a:avLst/>
          </a:prstGeom>
        </p:spPr>
        <p:txBody>
          <a:bodyPr wrap="square">
            <a:spAutoFit/>
          </a:bodyPr>
          <a:lstStyle/>
          <a:p>
            <a:pPr>
              <a:lnSpc>
                <a:spcPct val="125000"/>
              </a:lnSpc>
            </a:pPr>
            <a:r>
              <a:rPr lang="zh-CN" altLang="en-US" sz="2000" dirty="0"/>
              <a:t>传统的推荐系统使用</a:t>
            </a:r>
            <a:r>
              <a:rPr lang="zh-CN" altLang="en-US" sz="2000" b="1" dirty="0"/>
              <a:t>协同过滤</a:t>
            </a:r>
            <a:r>
              <a:rPr lang="zh-CN" altLang="en-US" sz="2000" dirty="0"/>
              <a:t>和基于</a:t>
            </a:r>
            <a:r>
              <a:rPr lang="zh-CN" altLang="en-US" sz="2000" b="1" dirty="0"/>
              <a:t>内容的过滤</a:t>
            </a:r>
            <a:r>
              <a:rPr lang="zh-CN" altLang="en-US" sz="2000" dirty="0"/>
              <a:t>，与之不同的是，序列推荐系统试图去理解和构建一个序列模型，这个序列中包括了</a:t>
            </a:r>
            <a:r>
              <a:rPr lang="zh-CN" altLang="en-US" sz="2000" b="1" dirty="0"/>
              <a:t>使用者行为习惯</a:t>
            </a:r>
            <a:r>
              <a:rPr lang="zh-CN" altLang="en-US" sz="2000" dirty="0"/>
              <a:t>，</a:t>
            </a:r>
            <a:r>
              <a:rPr lang="zh-CN" altLang="en-US" sz="2000" b="1" dirty="0"/>
              <a:t>用户与商品的交互</a:t>
            </a:r>
            <a:r>
              <a:rPr lang="zh-CN" altLang="en-US" sz="2000" dirty="0"/>
              <a:t>，</a:t>
            </a:r>
            <a:r>
              <a:rPr lang="zh-CN" altLang="en-US" sz="2000" b="1" dirty="0"/>
              <a:t>用户偏好的发展</a:t>
            </a:r>
            <a:r>
              <a:rPr lang="zh-CN" altLang="en-US" sz="2000" dirty="0"/>
              <a:t>，</a:t>
            </a:r>
            <a:r>
              <a:rPr lang="zh-CN" altLang="en-US" sz="2000" b="1" dirty="0"/>
              <a:t>商品流行的时间</a:t>
            </a:r>
            <a:r>
              <a:rPr lang="zh-CN" altLang="en-US" sz="2000" dirty="0"/>
              <a:t>。序列推荐系统包含了以上几个方面，以便更加精确地描述用户的信息、意图和目标以及商品的消费趋势等特征，从而进行更加准确、个性化和动态地推荐。</a:t>
            </a:r>
            <a:endParaRPr lang="en-US" altLang="zh-CN" sz="2000" dirty="0"/>
          </a:p>
        </p:txBody>
      </p:sp>
    </p:spTree>
    <p:extLst>
      <p:ext uri="{BB962C8B-B14F-4D97-AF65-F5344CB8AC3E}">
        <p14:creationId xmlns:p14="http://schemas.microsoft.com/office/powerpoint/2010/main" val="261056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6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77143" y="1259175"/>
            <a:ext cx="7837714" cy="4339650"/>
          </a:xfrm>
          <a:prstGeom prst="rect">
            <a:avLst/>
          </a:prstGeom>
          <a:noFill/>
          <a:ln>
            <a:noFill/>
          </a:ln>
        </p:spPr>
        <p:txBody>
          <a:bodyPr wrap="square" rtlCol="0">
            <a:spAutoFit/>
          </a:bodyPr>
          <a:lstStyle>
            <a:defPPr>
              <a:defRPr lang="zh-CN"/>
            </a:defPPr>
            <a:lvl1pPr algn="ctr">
              <a:defRPr sz="13800" b="1">
                <a:solidFill>
                  <a:schemeClr val="tx1">
                    <a:lumMod val="50000"/>
                    <a:lumOff val="50000"/>
                    <a:alpha val="23000"/>
                  </a:schemeClr>
                </a:solidFill>
                <a:latin typeface="微软雅黑" panose="020B0503020204020204" pitchFamily="34" charset="-122"/>
                <a:ea typeface="微软雅黑" panose="020B0503020204020204" pitchFamily="34" charset="-122"/>
              </a:defRPr>
            </a:lvl1pPr>
          </a:lstStyle>
          <a:p>
            <a:r>
              <a:rPr lang="en-US" altLang="zh-CN" dirty="0"/>
              <a:t>PART</a:t>
            </a:r>
          </a:p>
          <a:p>
            <a:r>
              <a:rPr lang="en-US" altLang="zh-CN" dirty="0"/>
              <a:t>TWO</a:t>
            </a:r>
          </a:p>
        </p:txBody>
      </p:sp>
      <p:sp>
        <p:nvSpPr>
          <p:cNvPr id="50" name="矩形 49"/>
          <p:cNvSpPr/>
          <p:nvPr/>
        </p:nvSpPr>
        <p:spPr>
          <a:xfrm>
            <a:off x="-1"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975725" y="0"/>
            <a:ext cx="32162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887549" y="2220549"/>
            <a:ext cx="2416902" cy="2416902"/>
            <a:chOff x="4887549" y="1124584"/>
            <a:chExt cx="2416902" cy="2416902"/>
          </a:xfrm>
        </p:grpSpPr>
        <p:sp>
          <p:nvSpPr>
            <p:cNvPr id="47" name="文本框 46"/>
            <p:cNvSpPr txBox="1"/>
            <p:nvPr/>
          </p:nvSpPr>
          <p:spPr>
            <a:xfrm>
              <a:off x="4887549" y="1178873"/>
              <a:ext cx="2416902" cy="2308324"/>
            </a:xfrm>
            <a:prstGeom prst="rect">
              <a:avLst/>
            </a:prstGeom>
            <a:noFill/>
            <a:ln>
              <a:noFill/>
            </a:ln>
          </p:spPr>
          <p:txBody>
            <a:bodyPr wrap="square" rtlCol="0">
              <a:spAutoFit/>
            </a:bodyPr>
            <a:lstStyle/>
            <a:p>
              <a:pPr algn="ctr"/>
              <a:r>
                <a:rPr lang="zh-CN" altLang="en-US" sz="7200" b="1" dirty="0">
                  <a:solidFill>
                    <a:schemeClr val="accent1"/>
                  </a:solidFill>
                  <a:latin typeface="微软雅黑" panose="020B0503020204020204" pitchFamily="34" charset="-122"/>
                </a:rPr>
                <a:t>基本</a:t>
              </a:r>
              <a:endParaRPr lang="en-US" altLang="zh-CN" sz="7200" b="1" dirty="0">
                <a:solidFill>
                  <a:schemeClr val="accent1"/>
                </a:solidFill>
                <a:latin typeface="微软雅黑" panose="020B0503020204020204" pitchFamily="34" charset="-122"/>
              </a:endParaRPr>
            </a:p>
            <a:p>
              <a:pPr algn="ctr"/>
              <a:r>
                <a:rPr lang="zh-CN" altLang="en-US" sz="7200" b="1" dirty="0">
                  <a:solidFill>
                    <a:schemeClr val="accent1"/>
                  </a:solidFill>
                  <a:latin typeface="微软雅黑" panose="020B0503020204020204" pitchFamily="34" charset="-122"/>
                </a:rPr>
                <a:t>概念</a:t>
              </a:r>
            </a:p>
          </p:txBody>
        </p:sp>
        <p:sp>
          <p:nvSpPr>
            <p:cNvPr id="2" name="矩形 1"/>
            <p:cNvSpPr/>
            <p:nvPr/>
          </p:nvSpPr>
          <p:spPr>
            <a:xfrm>
              <a:off x="4887549" y="1124584"/>
              <a:ext cx="2416902" cy="241690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95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ipe(right)">
                                      <p:cBhvr>
                                        <p:cTn id="10" dur="500"/>
                                        <p:tgtEl>
                                          <p:spTgt spid="51"/>
                                        </p:tgtEl>
                                      </p:cBhvr>
                                    </p:animEffect>
                                  </p:childTnLst>
                                </p:cTn>
                              </p:par>
                              <p:par>
                                <p:cTn id="11" presetID="53" presetClass="entr" presetSubtype="16" fill="hold" nodeType="withEffect">
                                  <p:stCondLst>
                                    <p:cond delay="4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6" presetClass="emph" presetSubtype="0" autoRev="1" fill="hold" nodeType="withEffect">
                                  <p:stCondLst>
                                    <p:cond delay="800"/>
                                  </p:stCondLst>
                                  <p:childTnLst>
                                    <p:animScale>
                                      <p:cBhvr>
                                        <p:cTn id="17" dur="250" fill="hold"/>
                                        <p:tgtEl>
                                          <p:spTgt spid="3"/>
                                        </p:tgtEl>
                                      </p:cBhvr>
                                      <p:by x="115000" y="115000"/>
                                    </p:animScale>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strVal val="#ppt_w+.3"/>
                                          </p:val>
                                        </p:tav>
                                        <p:tav tm="100000">
                                          <p:val>
                                            <p:strVal val="#ppt_w"/>
                                          </p:val>
                                        </p:tav>
                                      </p:tavLst>
                                    </p:anim>
                                    <p:anim calcmode="lin" valueType="num">
                                      <p:cBhvr>
                                        <p:cTn id="21" dur="750" fill="hold"/>
                                        <p:tgtEl>
                                          <p:spTgt spid="9"/>
                                        </p:tgtEl>
                                        <p:attrNameLst>
                                          <p:attrName>ppt_h</p:attrName>
                                        </p:attrNameLst>
                                      </p:cBhvr>
                                      <p:tavLst>
                                        <p:tav tm="0">
                                          <p:val>
                                            <p:strVal val="#ppt_h"/>
                                          </p:val>
                                        </p:tav>
                                        <p:tav tm="100000">
                                          <p:val>
                                            <p:strVal val="#ppt_h"/>
                                          </p:val>
                                        </p:tav>
                                      </p:tavLst>
                                    </p:anim>
                                    <p:animEffect transition="in" filter="fade">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7</a:t>
            </a:fld>
            <a:endParaRPr lang="zh-CN" altLang="en-US" dirty="0"/>
          </a:p>
        </p:txBody>
      </p:sp>
      <p:grpSp>
        <p:nvGrpSpPr>
          <p:cNvPr id="3" name="组合 2"/>
          <p:cNvGrpSpPr/>
          <p:nvPr/>
        </p:nvGrpSpPr>
        <p:grpSpPr>
          <a:xfrm>
            <a:off x="695323" y="2112467"/>
            <a:ext cx="10801351" cy="453650"/>
            <a:chOff x="695320" y="3601325"/>
            <a:chExt cx="10801351" cy="1203951"/>
          </a:xfrm>
        </p:grpSpPr>
        <p:sp>
          <p:nvSpPr>
            <p:cNvPr id="7" name="矩形 6"/>
            <p:cNvSpPr/>
            <p:nvPr/>
          </p:nvSpPr>
          <p:spPr>
            <a:xfrm>
              <a:off x="695322" y="3601325"/>
              <a:ext cx="10801349" cy="1203951"/>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0" y="3631967"/>
              <a:ext cx="10801351" cy="1151881"/>
            </a:xfrm>
            <a:prstGeom prst="rect">
              <a:avLst/>
            </a:prstGeom>
          </p:spPr>
          <p:txBody>
            <a:bodyPr wrap="square">
              <a:spAutoFit/>
            </a:bodyPr>
            <a:lstStyle/>
            <a:p>
              <a:pPr>
                <a:lnSpc>
                  <a:spcPct val="125000"/>
                </a:lnSpc>
              </a:pPr>
              <a:r>
                <a:rPr lang="en-US" altLang="zh-CN" sz="2000" dirty="0"/>
                <a:t>The inputs can be considered as a sort of enriched clickstream data</a:t>
              </a:r>
            </a:p>
          </p:txBody>
        </p:sp>
      </p:grpSp>
      <p:sp>
        <p:nvSpPr>
          <p:cNvPr id="6" name="矩形 5"/>
          <p:cNvSpPr/>
          <p:nvPr/>
        </p:nvSpPr>
        <p:spPr>
          <a:xfrm>
            <a:off x="695323" y="926774"/>
            <a:ext cx="1329210" cy="461665"/>
          </a:xfrm>
          <a:prstGeom prst="rect">
            <a:avLst/>
          </a:prstGeom>
          <a:solidFill>
            <a:schemeClr val="accent1"/>
          </a:solidFill>
        </p:spPr>
        <p:txBody>
          <a:bodyPr wrap="none">
            <a:spAutoFit/>
          </a:bodyPr>
          <a:lstStyle/>
          <a:p>
            <a:r>
              <a:rPr lang="en-US" altLang="zh-CN" sz="2400" b="1" dirty="0">
                <a:solidFill>
                  <a:schemeClr val="bg1"/>
                </a:solidFill>
              </a:rPr>
              <a:t>Inputs</a:t>
            </a:r>
          </a:p>
        </p:txBody>
      </p:sp>
      <p:sp>
        <p:nvSpPr>
          <p:cNvPr id="8" name="矩形 7"/>
          <p:cNvSpPr/>
          <p:nvPr/>
        </p:nvSpPr>
        <p:spPr>
          <a:xfrm>
            <a:off x="695323" y="3546944"/>
            <a:ext cx="1561646" cy="461665"/>
          </a:xfrm>
          <a:prstGeom prst="rect">
            <a:avLst/>
          </a:prstGeom>
          <a:solidFill>
            <a:schemeClr val="accent1"/>
          </a:solidFill>
        </p:spPr>
        <p:txBody>
          <a:bodyPr wrap="none">
            <a:spAutoFit/>
          </a:bodyPr>
          <a:lstStyle/>
          <a:p>
            <a:r>
              <a:rPr lang="en-US" altLang="zh-CN" sz="2400" b="1" dirty="0">
                <a:solidFill>
                  <a:schemeClr val="bg1"/>
                </a:solidFill>
              </a:rPr>
              <a:t>Outputs</a:t>
            </a:r>
          </a:p>
        </p:txBody>
      </p:sp>
      <p:grpSp>
        <p:nvGrpSpPr>
          <p:cNvPr id="13" name="组合 12"/>
          <p:cNvGrpSpPr/>
          <p:nvPr/>
        </p:nvGrpSpPr>
        <p:grpSpPr>
          <a:xfrm>
            <a:off x="695322" y="4804947"/>
            <a:ext cx="10801351" cy="825098"/>
            <a:chOff x="695323" y="5459177"/>
            <a:chExt cx="10801351" cy="825098"/>
          </a:xfrm>
        </p:grpSpPr>
        <p:sp>
          <p:nvSpPr>
            <p:cNvPr id="10" name="矩形 9"/>
            <p:cNvSpPr/>
            <p:nvPr/>
          </p:nvSpPr>
          <p:spPr>
            <a:xfrm>
              <a:off x="695324" y="5459177"/>
              <a:ext cx="10801349" cy="825098"/>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5323" y="5459177"/>
              <a:ext cx="10801351" cy="818750"/>
            </a:xfrm>
            <a:prstGeom prst="rect">
              <a:avLst/>
            </a:prstGeom>
          </p:spPr>
          <p:txBody>
            <a:bodyPr wrap="square">
              <a:spAutoFit/>
            </a:bodyPr>
            <a:lstStyle/>
            <a:p>
              <a:pPr>
                <a:lnSpc>
                  <a:spcPct val="125000"/>
                </a:lnSpc>
              </a:pPr>
              <a:r>
                <a:rPr lang="en-US" altLang="zh-CN" sz="2000" dirty="0"/>
                <a:t>The outputs are similar to those of a traditional “item-ranking” recommendation setup</a:t>
              </a:r>
              <a:endParaRPr lang="zh-CN" altLang="en-US" sz="2000" dirty="0"/>
            </a:p>
          </p:txBody>
        </p:sp>
      </p:grpSp>
      <p:cxnSp>
        <p:nvCxnSpPr>
          <p:cNvPr id="15" name="直接箭头连接符 14">
            <a:extLst>
              <a:ext uri="{FF2B5EF4-FFF2-40B4-BE49-F238E27FC236}">
                <a16:creationId xmlns:a16="http://schemas.microsoft.com/office/drawing/2014/main" id="{45C520F4-A472-4AA6-BD5E-E8EA5D0B4E0E}"/>
              </a:ext>
            </a:extLst>
          </p:cNvPr>
          <p:cNvCxnSpPr/>
          <p:nvPr/>
        </p:nvCxnSpPr>
        <p:spPr>
          <a:xfrm flipV="1">
            <a:off x="8114190" y="1451452"/>
            <a:ext cx="1038687" cy="7723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文本框 15">
            <a:extLst>
              <a:ext uri="{FF2B5EF4-FFF2-40B4-BE49-F238E27FC236}">
                <a16:creationId xmlns:a16="http://schemas.microsoft.com/office/drawing/2014/main" id="{FE5F96E7-2A4D-42F0-8F5D-FA18E12A1621}"/>
              </a:ext>
            </a:extLst>
          </p:cNvPr>
          <p:cNvSpPr txBox="1"/>
          <p:nvPr/>
        </p:nvSpPr>
        <p:spPr>
          <a:xfrm>
            <a:off x="7113454" y="1007881"/>
            <a:ext cx="4507416" cy="369332"/>
          </a:xfrm>
          <a:prstGeom prst="rect">
            <a:avLst/>
          </a:prstGeom>
          <a:noFill/>
        </p:spPr>
        <p:txBody>
          <a:bodyPr wrap="square" rtlCol="0">
            <a:spAutoFit/>
          </a:bodyPr>
          <a:lstStyle/>
          <a:p>
            <a:r>
              <a:rPr lang="en-US" altLang="zh-CN" dirty="0"/>
              <a:t>Timestamped list of past user actions</a:t>
            </a:r>
            <a:endParaRPr lang="zh-CN" altLang="en-US" dirty="0"/>
          </a:p>
        </p:txBody>
      </p:sp>
      <p:cxnSp>
        <p:nvCxnSpPr>
          <p:cNvPr id="18" name="直接箭头连接符 17">
            <a:extLst>
              <a:ext uri="{FF2B5EF4-FFF2-40B4-BE49-F238E27FC236}">
                <a16:creationId xmlns:a16="http://schemas.microsoft.com/office/drawing/2014/main" id="{803F60D5-9866-4E6A-841E-D8FC546BEB8C}"/>
              </a:ext>
            </a:extLst>
          </p:cNvPr>
          <p:cNvCxnSpPr/>
          <p:nvPr/>
        </p:nvCxnSpPr>
        <p:spPr>
          <a:xfrm>
            <a:off x="8114190" y="2459115"/>
            <a:ext cx="825624" cy="76347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文本框 18">
            <a:extLst>
              <a:ext uri="{FF2B5EF4-FFF2-40B4-BE49-F238E27FC236}">
                <a16:creationId xmlns:a16="http://schemas.microsoft.com/office/drawing/2014/main" id="{AB54929E-0060-42CD-BDC9-5FCD778B3D08}"/>
              </a:ext>
            </a:extLst>
          </p:cNvPr>
          <p:cNvSpPr txBox="1"/>
          <p:nvPr/>
        </p:nvSpPr>
        <p:spPr>
          <a:xfrm>
            <a:off x="8114190" y="3160450"/>
            <a:ext cx="2982897" cy="369332"/>
          </a:xfrm>
          <a:prstGeom prst="rect">
            <a:avLst/>
          </a:prstGeom>
          <a:noFill/>
        </p:spPr>
        <p:txBody>
          <a:bodyPr wrap="square" rtlCol="0">
            <a:spAutoFit/>
          </a:bodyPr>
          <a:lstStyle/>
          <a:p>
            <a:r>
              <a:rPr lang="en-US" altLang="zh-CN" dirty="0"/>
              <a:t>User information</a:t>
            </a:r>
            <a:endParaRPr lang="zh-CN" altLang="en-US" dirty="0"/>
          </a:p>
        </p:txBody>
      </p:sp>
    </p:spTree>
    <p:extLst>
      <p:ext uri="{BB962C8B-B14F-4D97-AF65-F5344CB8AC3E}">
        <p14:creationId xmlns:p14="http://schemas.microsoft.com/office/powerpoint/2010/main" val="318680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nodeType="with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8</a:t>
            </a:fld>
            <a:endParaRPr lang="zh-CN" altLang="en-US" dirty="0"/>
          </a:p>
        </p:txBody>
      </p:sp>
      <p:grpSp>
        <p:nvGrpSpPr>
          <p:cNvPr id="3" name="组合 2"/>
          <p:cNvGrpSpPr/>
          <p:nvPr/>
        </p:nvGrpSpPr>
        <p:grpSpPr>
          <a:xfrm>
            <a:off x="695322" y="1937007"/>
            <a:ext cx="10801351" cy="453650"/>
            <a:chOff x="695320" y="3601325"/>
            <a:chExt cx="10801351" cy="1203951"/>
          </a:xfrm>
        </p:grpSpPr>
        <p:sp>
          <p:nvSpPr>
            <p:cNvPr id="7" name="矩形 6"/>
            <p:cNvSpPr/>
            <p:nvPr/>
          </p:nvSpPr>
          <p:spPr>
            <a:xfrm>
              <a:off x="695322" y="3601325"/>
              <a:ext cx="10801349" cy="1203951"/>
            </a:xfrm>
            <a:prstGeom prst="rect">
              <a:avLst/>
            </a:prstGeom>
            <a:solidFill>
              <a:srgbClr val="ECECE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95320" y="3631967"/>
              <a:ext cx="10801351" cy="1168726"/>
            </a:xfrm>
            <a:prstGeom prst="rect">
              <a:avLst/>
            </a:prstGeom>
          </p:spPr>
          <p:txBody>
            <a:bodyPr wrap="square">
              <a:spAutoFit/>
            </a:bodyPr>
            <a:lstStyle/>
            <a:p>
              <a:pPr>
                <a:lnSpc>
                  <a:spcPct val="125000"/>
                </a:lnSpc>
              </a:pPr>
              <a:r>
                <a:rPr lang="en-US" altLang="zh-CN" sz="2000" dirty="0"/>
                <a:t>Sequential pattern; Reason about order constraints</a:t>
              </a:r>
            </a:p>
          </p:txBody>
        </p:sp>
      </p:grpSp>
      <p:sp>
        <p:nvSpPr>
          <p:cNvPr id="6" name="矩形 5"/>
          <p:cNvSpPr/>
          <p:nvPr/>
        </p:nvSpPr>
        <p:spPr>
          <a:xfrm>
            <a:off x="695323" y="926774"/>
            <a:ext cx="3804247" cy="461665"/>
          </a:xfrm>
          <a:prstGeom prst="rect">
            <a:avLst/>
          </a:prstGeom>
          <a:solidFill>
            <a:schemeClr val="accent1"/>
          </a:solidFill>
        </p:spPr>
        <p:txBody>
          <a:bodyPr wrap="none">
            <a:spAutoFit/>
          </a:bodyPr>
          <a:lstStyle/>
          <a:p>
            <a:r>
              <a:rPr lang="en-US" altLang="zh-CN" sz="2400" b="1" dirty="0">
                <a:solidFill>
                  <a:schemeClr val="bg1"/>
                </a:solidFill>
              </a:rPr>
              <a:t>Computational Tasks</a:t>
            </a:r>
          </a:p>
        </p:txBody>
      </p:sp>
      <p:sp>
        <p:nvSpPr>
          <p:cNvPr id="8" name="矩形 7"/>
          <p:cNvSpPr/>
          <p:nvPr/>
        </p:nvSpPr>
        <p:spPr>
          <a:xfrm>
            <a:off x="695322" y="3049715"/>
            <a:ext cx="4599336" cy="461665"/>
          </a:xfrm>
          <a:prstGeom prst="rect">
            <a:avLst/>
          </a:prstGeom>
          <a:solidFill>
            <a:schemeClr val="accent1"/>
          </a:solidFill>
        </p:spPr>
        <p:txBody>
          <a:bodyPr wrap="none">
            <a:spAutoFit/>
          </a:bodyPr>
          <a:lstStyle/>
          <a:p>
            <a:r>
              <a:rPr lang="en-US" altLang="zh-CN" sz="2400" b="1" dirty="0">
                <a:solidFill>
                  <a:schemeClr val="bg1"/>
                </a:solidFill>
              </a:rPr>
              <a:t>Abstract Characterization</a:t>
            </a:r>
          </a:p>
        </p:txBody>
      </p:sp>
      <p:pic>
        <p:nvPicPr>
          <p:cNvPr id="2" name="图片 1">
            <a:extLst>
              <a:ext uri="{FF2B5EF4-FFF2-40B4-BE49-F238E27FC236}">
                <a16:creationId xmlns:a16="http://schemas.microsoft.com/office/drawing/2014/main" id="{1F1EAB20-17D9-4CE3-BE40-A4481436A526}"/>
              </a:ext>
            </a:extLst>
          </p:cNvPr>
          <p:cNvPicPr>
            <a:picLocks noChangeAspect="1"/>
          </p:cNvPicPr>
          <p:nvPr/>
        </p:nvPicPr>
        <p:blipFill>
          <a:blip r:embed="rId2"/>
          <a:stretch>
            <a:fillRect/>
          </a:stretch>
        </p:blipFill>
        <p:spPr>
          <a:xfrm>
            <a:off x="3395661" y="4183055"/>
            <a:ext cx="4648200" cy="781050"/>
          </a:xfrm>
          <a:prstGeom prst="rect">
            <a:avLst/>
          </a:prstGeom>
        </p:spPr>
      </p:pic>
      <p:cxnSp>
        <p:nvCxnSpPr>
          <p:cNvPr id="14" name="直接箭头连接符 13">
            <a:extLst>
              <a:ext uri="{FF2B5EF4-FFF2-40B4-BE49-F238E27FC236}">
                <a16:creationId xmlns:a16="http://schemas.microsoft.com/office/drawing/2014/main" id="{1150E459-E32A-4243-82C6-99A4A8332889}"/>
              </a:ext>
            </a:extLst>
          </p:cNvPr>
          <p:cNvCxnSpPr/>
          <p:nvPr/>
        </p:nvCxnSpPr>
        <p:spPr>
          <a:xfrm flipH="1">
            <a:off x="4155256" y="4635579"/>
            <a:ext cx="257453" cy="6570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文本框 16">
            <a:extLst>
              <a:ext uri="{FF2B5EF4-FFF2-40B4-BE49-F238E27FC236}">
                <a16:creationId xmlns:a16="http://schemas.microsoft.com/office/drawing/2014/main" id="{6A99B305-9C1B-4B41-8183-7551F8D2E970}"/>
              </a:ext>
            </a:extLst>
          </p:cNvPr>
          <p:cNvSpPr txBox="1"/>
          <p:nvPr/>
        </p:nvSpPr>
        <p:spPr>
          <a:xfrm>
            <a:off x="3395661" y="5310581"/>
            <a:ext cx="1936442" cy="369332"/>
          </a:xfrm>
          <a:prstGeom prst="rect">
            <a:avLst/>
          </a:prstGeom>
          <a:noFill/>
        </p:spPr>
        <p:txBody>
          <a:bodyPr wrap="square" rtlCol="0">
            <a:spAutoFit/>
          </a:bodyPr>
          <a:lstStyle/>
          <a:p>
            <a:r>
              <a:rPr lang="en-US" altLang="zh-CN" dirty="0"/>
              <a:t>Set of users</a:t>
            </a:r>
            <a:endParaRPr lang="zh-CN" altLang="en-US" dirty="0"/>
          </a:p>
        </p:txBody>
      </p:sp>
      <p:cxnSp>
        <p:nvCxnSpPr>
          <p:cNvPr id="19" name="直接箭头连接符 18">
            <a:extLst>
              <a:ext uri="{FF2B5EF4-FFF2-40B4-BE49-F238E27FC236}">
                <a16:creationId xmlns:a16="http://schemas.microsoft.com/office/drawing/2014/main" id="{2F10C08F-AFD2-4F2A-8360-38FD2D9348E3}"/>
              </a:ext>
            </a:extLst>
          </p:cNvPr>
          <p:cNvCxnSpPr/>
          <p:nvPr/>
        </p:nvCxnSpPr>
        <p:spPr>
          <a:xfrm>
            <a:off x="6418555" y="4943702"/>
            <a:ext cx="577048" cy="4525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文本框 19">
            <a:extLst>
              <a:ext uri="{FF2B5EF4-FFF2-40B4-BE49-F238E27FC236}">
                <a16:creationId xmlns:a16="http://schemas.microsoft.com/office/drawing/2014/main" id="{AB1BD5B8-B710-4142-A46F-D71FAEDF2FF2}"/>
              </a:ext>
            </a:extLst>
          </p:cNvPr>
          <p:cNvSpPr txBox="1"/>
          <p:nvPr/>
        </p:nvSpPr>
        <p:spPr>
          <a:xfrm>
            <a:off x="6235938" y="5342960"/>
            <a:ext cx="2410911" cy="369332"/>
          </a:xfrm>
          <a:prstGeom prst="rect">
            <a:avLst/>
          </a:prstGeom>
          <a:noFill/>
        </p:spPr>
        <p:txBody>
          <a:bodyPr wrap="square" rtlCol="0">
            <a:spAutoFit/>
          </a:bodyPr>
          <a:lstStyle/>
          <a:p>
            <a:r>
              <a:rPr lang="en-US" altLang="zh-CN" dirty="0"/>
              <a:t>Set of possible lists</a:t>
            </a:r>
            <a:endParaRPr lang="zh-CN" altLang="en-US" dirty="0"/>
          </a:p>
        </p:txBody>
      </p:sp>
      <p:pic>
        <p:nvPicPr>
          <p:cNvPr id="21" name="图片 20">
            <a:extLst>
              <a:ext uri="{FF2B5EF4-FFF2-40B4-BE49-F238E27FC236}">
                <a16:creationId xmlns:a16="http://schemas.microsoft.com/office/drawing/2014/main" id="{2727400E-DA86-438C-9591-EE337E1E9416}"/>
              </a:ext>
            </a:extLst>
          </p:cNvPr>
          <p:cNvPicPr>
            <a:picLocks noChangeAspect="1"/>
          </p:cNvPicPr>
          <p:nvPr/>
        </p:nvPicPr>
        <p:blipFill>
          <a:blip r:embed="rId3"/>
          <a:stretch>
            <a:fillRect/>
          </a:stretch>
        </p:blipFill>
        <p:spPr>
          <a:xfrm>
            <a:off x="7814254" y="3475579"/>
            <a:ext cx="2228850" cy="419100"/>
          </a:xfrm>
          <a:prstGeom prst="rect">
            <a:avLst/>
          </a:prstGeom>
        </p:spPr>
      </p:pic>
      <p:cxnSp>
        <p:nvCxnSpPr>
          <p:cNvPr id="23" name="直接箭头连接符 22">
            <a:extLst>
              <a:ext uri="{FF2B5EF4-FFF2-40B4-BE49-F238E27FC236}">
                <a16:creationId xmlns:a16="http://schemas.microsoft.com/office/drawing/2014/main" id="{3FDA706D-B45C-4546-91B2-5079EF346952}"/>
              </a:ext>
            </a:extLst>
          </p:cNvPr>
          <p:cNvCxnSpPr/>
          <p:nvPr/>
        </p:nvCxnSpPr>
        <p:spPr>
          <a:xfrm flipV="1">
            <a:off x="7139552" y="3804200"/>
            <a:ext cx="603681" cy="5481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直接箭头连接符 24">
            <a:extLst>
              <a:ext uri="{FF2B5EF4-FFF2-40B4-BE49-F238E27FC236}">
                <a16:creationId xmlns:a16="http://schemas.microsoft.com/office/drawing/2014/main" id="{A02339CB-5393-4AB1-8F11-A19D30FCFACD}"/>
              </a:ext>
            </a:extLst>
          </p:cNvPr>
          <p:cNvCxnSpPr/>
          <p:nvPr/>
        </p:nvCxnSpPr>
        <p:spPr>
          <a:xfrm>
            <a:off x="7918882" y="3894679"/>
            <a:ext cx="1473693" cy="5974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文本框 25">
            <a:extLst>
              <a:ext uri="{FF2B5EF4-FFF2-40B4-BE49-F238E27FC236}">
                <a16:creationId xmlns:a16="http://schemas.microsoft.com/office/drawing/2014/main" id="{98FF452E-BAD1-4825-905F-A1F7F9E13031}"/>
              </a:ext>
            </a:extLst>
          </p:cNvPr>
          <p:cNvSpPr txBox="1"/>
          <p:nvPr/>
        </p:nvSpPr>
        <p:spPr>
          <a:xfrm>
            <a:off x="9152878" y="4548198"/>
            <a:ext cx="2228850" cy="369332"/>
          </a:xfrm>
          <a:prstGeom prst="rect">
            <a:avLst/>
          </a:prstGeom>
          <a:noFill/>
        </p:spPr>
        <p:txBody>
          <a:bodyPr wrap="square" rtlCol="0">
            <a:spAutoFit/>
          </a:bodyPr>
          <a:lstStyle/>
          <a:p>
            <a:r>
              <a:rPr lang="en-US" altLang="zh-CN" dirty="0"/>
              <a:t>Main task</a:t>
            </a:r>
            <a:endParaRPr lang="zh-CN" altLang="en-US" dirty="0"/>
          </a:p>
        </p:txBody>
      </p:sp>
    </p:spTree>
    <p:extLst>
      <p:ext uri="{BB962C8B-B14F-4D97-AF65-F5344CB8AC3E}">
        <p14:creationId xmlns:p14="http://schemas.microsoft.com/office/powerpoint/2010/main" val="23758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9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5B86ACD-18F1-48F4-BBBA-C104E8B6CAB1}"/>
              </a:ext>
            </a:extLst>
          </p:cNvPr>
          <p:cNvPicPr>
            <a:picLocks noChangeAspect="1"/>
          </p:cNvPicPr>
          <p:nvPr/>
        </p:nvPicPr>
        <p:blipFill>
          <a:blip r:embed="rId2"/>
          <a:stretch>
            <a:fillRect/>
          </a:stretch>
        </p:blipFill>
        <p:spPr>
          <a:xfrm>
            <a:off x="196741" y="1354781"/>
            <a:ext cx="10892902" cy="5215554"/>
          </a:xfrm>
          <a:prstGeom prst="rect">
            <a:avLst/>
          </a:prstGeom>
        </p:spPr>
      </p:pic>
      <p:sp>
        <p:nvSpPr>
          <p:cNvPr id="11" name="文本框 10"/>
          <p:cNvSpPr txBox="1"/>
          <p:nvPr/>
        </p:nvSpPr>
        <p:spPr>
          <a:xfrm>
            <a:off x="695324" y="287665"/>
            <a:ext cx="5400675" cy="523220"/>
          </a:xfrm>
          <a:prstGeom prst="rect">
            <a:avLst/>
          </a:prstGeom>
          <a:noFill/>
        </p:spPr>
        <p:txBody>
          <a:bodyPr wrap="square" rtlCol="0">
            <a:spAutoFit/>
          </a:bodyPr>
          <a:lstStyle/>
          <a:p>
            <a:r>
              <a:rPr lang="zh-CN" altLang="en-US" sz="2800" b="1" dirty="0">
                <a:latin typeface="微软雅黑" panose="020B0503020204020204" pitchFamily="34" charset="-122"/>
              </a:rPr>
              <a:t>基本概念</a:t>
            </a:r>
          </a:p>
        </p:txBody>
      </p:sp>
      <p:sp>
        <p:nvSpPr>
          <p:cNvPr id="4" name="灯片编号占位符 3"/>
          <p:cNvSpPr>
            <a:spLocks noGrp="1"/>
          </p:cNvSpPr>
          <p:nvPr>
            <p:ph type="sldNum" sz="quarter" idx="12"/>
          </p:nvPr>
        </p:nvSpPr>
        <p:spPr/>
        <p:txBody>
          <a:bodyPr/>
          <a:lstStyle/>
          <a:p>
            <a:fld id="{51D91E7F-84B6-4064-9D4E-CC7D244BCA04}" type="slidenum">
              <a:rPr lang="zh-CN" altLang="en-US" smtClean="0"/>
              <a:pPr/>
              <a:t>9</a:t>
            </a:fld>
            <a:endParaRPr lang="zh-CN" altLang="en-US" dirty="0"/>
          </a:p>
        </p:txBody>
      </p:sp>
      <p:sp>
        <p:nvSpPr>
          <p:cNvPr id="6" name="矩形 5"/>
          <p:cNvSpPr/>
          <p:nvPr/>
        </p:nvSpPr>
        <p:spPr>
          <a:xfrm>
            <a:off x="695324" y="926774"/>
            <a:ext cx="10197578" cy="461665"/>
          </a:xfrm>
          <a:prstGeom prst="rect">
            <a:avLst/>
          </a:prstGeom>
          <a:solidFill>
            <a:schemeClr val="accent1"/>
          </a:solidFill>
        </p:spPr>
        <p:txBody>
          <a:bodyPr wrap="square">
            <a:spAutoFit/>
          </a:bodyPr>
          <a:lstStyle/>
          <a:p>
            <a:r>
              <a:rPr lang="en-US" altLang="zh-CN" sz="2400" b="1" dirty="0">
                <a:solidFill>
                  <a:schemeClr val="bg1"/>
                </a:solidFill>
              </a:rPr>
              <a:t>High-level Overview of Sequence-Aware Recommendation</a:t>
            </a:r>
          </a:p>
        </p:txBody>
      </p:sp>
    </p:spTree>
    <p:extLst>
      <p:ext uri="{BB962C8B-B14F-4D97-AF65-F5344CB8AC3E}">
        <p14:creationId xmlns:p14="http://schemas.microsoft.com/office/powerpoint/2010/main" val="15238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第一PPT，www.1ppt.com">
  <a:themeElements>
    <a:clrScheme name="工大蓝">
      <a:dk1>
        <a:sysClr val="windowText" lastClr="000000"/>
      </a:dk1>
      <a:lt1>
        <a:sysClr val="window" lastClr="FFFFFF"/>
      </a:lt1>
      <a:dk2>
        <a:srgbClr val="44546A"/>
      </a:dk2>
      <a:lt2>
        <a:srgbClr val="E7E6E6"/>
      </a:lt2>
      <a:accent1>
        <a:srgbClr val="0053A3"/>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1423</Words>
  <Application>Microsoft Office PowerPoint</Application>
  <PresentationFormat>宽屏</PresentationFormat>
  <Paragraphs>213</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微软雅黑</vt:lpstr>
      <vt:lpstr>Arial</vt:lpstr>
      <vt:lpstr>Calibri</vt:lpstr>
      <vt:lpstr>Consolas</vt:lpstr>
      <vt:lpstr>Times New Roman</vt:lpstr>
      <vt:lpstr>Verdana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蓝色开题报告</dc:title>
  <dc:creator>第一PPT</dc:creator>
  <cp:keywords>www.1ppt.com</cp:keywords>
  <cp:lastModifiedBy>扬 杨</cp:lastModifiedBy>
  <cp:revision>389</cp:revision>
  <dcterms:created xsi:type="dcterms:W3CDTF">2015-10-24T01:57:14Z</dcterms:created>
  <dcterms:modified xsi:type="dcterms:W3CDTF">2020-07-14T05:07:12Z</dcterms:modified>
</cp:coreProperties>
</file>