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67" r:id="rId5"/>
    <p:sldId id="262" r:id="rId6"/>
    <p:sldId id="270" r:id="rId7"/>
    <p:sldId id="291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7" r:id="rId22"/>
    <p:sldId id="306" r:id="rId23"/>
    <p:sldId id="308" r:id="rId24"/>
    <p:sldId id="309" r:id="rId25"/>
    <p:sldId id="263" r:id="rId26"/>
    <p:sldId id="310" r:id="rId27"/>
    <p:sldId id="26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4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1084978" y="65953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55801" y="2803322"/>
            <a:ext cx="828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图神经网络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16275" y="4495043"/>
            <a:ext cx="30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汇报人：杨扬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04664" y="4495043"/>
            <a:ext cx="17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导师：张明卫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55800" y="3727024"/>
            <a:ext cx="828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Neural Networks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201276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3" grpId="0"/>
      <p:bldP spid="15" grpId="0" animBg="1"/>
      <p:bldP spid="16" grpId="0" animBg="1"/>
      <p:bldP spid="10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37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 ——Recursive Neuron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4241867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Backpropagation Model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2A0B9F-4872-42EC-9200-DD7A4975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78" y="1794357"/>
            <a:ext cx="2468987" cy="819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31755D-38E6-45EF-8292-22B2411DC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10" y="3019425"/>
            <a:ext cx="2905125" cy="819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699A66-9934-4BCE-9801-E5F43B088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65" y="5135949"/>
            <a:ext cx="3590925" cy="752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8C6A37-A54F-40B5-BED0-528EA9D7B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742" y="4226356"/>
            <a:ext cx="1429027" cy="4475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A6D049F-F51D-43E9-A6CD-D744581CC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750" y="1443924"/>
            <a:ext cx="46386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9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Networks——GNN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95323" y="1504329"/>
            <a:ext cx="10801351" cy="1708159"/>
            <a:chOff x="695323" y="2497154"/>
            <a:chExt cx="10801351" cy="950829"/>
          </a:xfrm>
        </p:grpSpPr>
        <p:sp>
          <p:nvSpPr>
            <p:cNvPr id="7" name="矩形 6"/>
            <p:cNvSpPr/>
            <p:nvPr/>
          </p:nvSpPr>
          <p:spPr>
            <a:xfrm>
              <a:off x="695324" y="2500089"/>
              <a:ext cx="10801349" cy="914382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95323" y="2497154"/>
                  <a:ext cx="10801351" cy="9508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𝑔𝑟𝑎𝑝h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;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𝑠𝑒𝑡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𝑛𝑜𝑑𝑒𝑠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;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𝑠𝑒𝑡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𝑒𝑑𝑔𝑒𝑠</m:t>
                        </m:r>
                      </m:oMath>
                    </m:oMathPara>
                  </a14:m>
                  <a:endParaRPr lang="en-US" altLang="zh-CN" sz="2800" b="0" dirty="0"/>
                </a:p>
                <a:p>
                  <a:pPr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𝑛𝑒𝑖𝑔h𝑏𝑜𝑢𝑟𝑠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;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𝑠𝑒𝑡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𝑎𝑟𝑐𝑠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h𝑎𝑣𝑖𝑛𝑔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𝑣𝑒𝑟𝑡𝑒𝑥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altLang="zh-CN" sz="2800" dirty="0"/>
                </a:p>
                <a:p>
                  <a:pPr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𝑙𝑎𝑏𝑒𝑙𝑠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𝑔𝑟𝑎𝑝h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sz="28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23" y="2497154"/>
                  <a:ext cx="10801351" cy="9508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矩形 5"/>
          <p:cNvSpPr/>
          <p:nvPr/>
        </p:nvSpPr>
        <p:spPr>
          <a:xfrm>
            <a:off x="695323" y="926774"/>
            <a:ext cx="4160113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Definition About Graph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2D260A-6127-423A-B6A3-24EE354DAD57}"/>
              </a:ext>
            </a:extLst>
          </p:cNvPr>
          <p:cNvSpPr/>
          <p:nvPr/>
        </p:nvSpPr>
        <p:spPr>
          <a:xfrm>
            <a:off x="695323" y="3657848"/>
            <a:ext cx="237116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Learning Set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42D49B-42D4-4426-9FD4-C8D40083D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350" y="4398243"/>
            <a:ext cx="6661120" cy="106880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7F5B576-BD72-4E4B-8106-4B652DB75932}"/>
              </a:ext>
            </a:extLst>
          </p:cNvPr>
          <p:cNvCxnSpPr/>
          <p:nvPr/>
        </p:nvCxnSpPr>
        <p:spPr>
          <a:xfrm flipV="1">
            <a:off x="6409678" y="3968318"/>
            <a:ext cx="1154097" cy="66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BE73A3F-180E-4719-A1E6-52E50D04E91D}"/>
              </a:ext>
            </a:extLst>
          </p:cNvPr>
          <p:cNvSpPr txBox="1"/>
          <p:nvPr/>
        </p:nvSpPr>
        <p:spPr>
          <a:xfrm>
            <a:off x="7563775" y="3721266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of graphs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8E9BB9-8597-4FAA-B311-31732EF2B6EE}"/>
              </a:ext>
            </a:extLst>
          </p:cNvPr>
          <p:cNvCxnSpPr/>
          <p:nvPr/>
        </p:nvCxnSpPr>
        <p:spPr>
          <a:xfrm flipH="1">
            <a:off x="4128117" y="5264458"/>
            <a:ext cx="905522" cy="568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7BE7F5B-0137-47DB-9799-24806915972B}"/>
              </a:ext>
            </a:extLst>
          </p:cNvPr>
          <p:cNvSpPr txBox="1"/>
          <p:nvPr/>
        </p:nvSpPr>
        <p:spPr>
          <a:xfrm>
            <a:off x="2760955" y="5851327"/>
            <a:ext cx="454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desired target associated to </a:t>
            </a:r>
            <a:r>
              <a:rPr lang="en-US" altLang="zh-CN" dirty="0" err="1"/>
              <a:t>n</a:t>
            </a:r>
            <a:r>
              <a:rPr lang="en-US" altLang="zh-CN" sz="1200" dirty="0" err="1"/>
              <a:t>ij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4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FCEE4B-4160-4FC4-81E1-B5CB21C6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33" y="1303213"/>
            <a:ext cx="5962650" cy="54673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Networks——GNN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6891630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Graph And a Neighborhood Of a Node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597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Networks——GNN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9611927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Local Transition Function(Positional Or </a:t>
            </a:r>
            <a:r>
              <a:rPr lang="en-US" altLang="zh-CN" sz="2400" b="1" dirty="0" err="1">
                <a:solidFill>
                  <a:schemeClr val="bg1"/>
                </a:solidFill>
              </a:rPr>
              <a:t>Nonpositional</a:t>
            </a:r>
            <a:r>
              <a:rPr lang="en-US" altLang="zh-CN" sz="2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2D260A-6127-423A-B6A3-24EE354DAD57}"/>
              </a:ext>
            </a:extLst>
          </p:cNvPr>
          <p:cNvSpPr/>
          <p:nvPr/>
        </p:nvSpPr>
        <p:spPr>
          <a:xfrm>
            <a:off x="695323" y="3657848"/>
            <a:ext cx="398698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Local Output Function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52AB2C-9E3A-4DCD-99B9-75ACEACE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7" y="2060846"/>
            <a:ext cx="5181600" cy="619125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EAB074D-0CD6-4975-96D1-62DAA9563A32}"/>
              </a:ext>
            </a:extLst>
          </p:cNvPr>
          <p:cNvCxnSpPr/>
          <p:nvPr/>
        </p:nvCxnSpPr>
        <p:spPr>
          <a:xfrm flipV="1">
            <a:off x="5213652" y="1683889"/>
            <a:ext cx="1118586" cy="497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89F44B-20CC-43E1-8673-A1FA1B006000}"/>
              </a:ext>
            </a:extLst>
          </p:cNvPr>
          <p:cNvCxnSpPr/>
          <p:nvPr/>
        </p:nvCxnSpPr>
        <p:spPr>
          <a:xfrm flipV="1">
            <a:off x="5815033" y="1685893"/>
            <a:ext cx="550416" cy="51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138651-07D8-4C37-8CF0-72B187349963}"/>
              </a:ext>
            </a:extLst>
          </p:cNvPr>
          <p:cNvCxnSpPr/>
          <p:nvPr/>
        </p:nvCxnSpPr>
        <p:spPr>
          <a:xfrm flipH="1" flipV="1">
            <a:off x="6691622" y="1711163"/>
            <a:ext cx="1393794" cy="483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C534525-1C0D-4EE0-B78D-3C4554AC5A22}"/>
              </a:ext>
            </a:extLst>
          </p:cNvPr>
          <p:cNvSpPr txBox="1"/>
          <p:nvPr/>
        </p:nvSpPr>
        <p:spPr>
          <a:xfrm>
            <a:off x="6090241" y="1359123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393AAF-AFCE-4E5F-A333-611D237EC8C6}"/>
              </a:ext>
            </a:extLst>
          </p:cNvPr>
          <p:cNvSpPr txBox="1"/>
          <p:nvPr/>
        </p:nvSpPr>
        <p:spPr>
          <a:xfrm>
            <a:off x="5331200" y="2945070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state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6199E60-4985-469E-8AE6-B34219FD0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660" y="4900071"/>
            <a:ext cx="2352675" cy="495300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037074D-D5EC-4892-92B4-066E5250DFBB}"/>
              </a:ext>
            </a:extLst>
          </p:cNvPr>
          <p:cNvCxnSpPr/>
          <p:nvPr/>
        </p:nvCxnSpPr>
        <p:spPr>
          <a:xfrm flipH="1">
            <a:off x="6018397" y="2648014"/>
            <a:ext cx="555677" cy="330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8C37BE5-7E78-465C-9026-1DAA3B1A5A1D}"/>
              </a:ext>
            </a:extLst>
          </p:cNvPr>
          <p:cNvSpPr txBox="1"/>
          <p:nvPr/>
        </p:nvSpPr>
        <p:spPr>
          <a:xfrm>
            <a:off x="7272335" y="3087988"/>
            <a:ext cx="441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may contain positional information 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4E3C655-E8F9-417A-A26C-F6761900AF04}"/>
              </a:ext>
            </a:extLst>
          </p:cNvPr>
          <p:cNvCxnSpPr>
            <a:stCxn id="8" idx="2"/>
            <a:endCxn id="45" idx="1"/>
          </p:cNvCxnSpPr>
          <p:nvPr/>
        </p:nvCxnSpPr>
        <p:spPr>
          <a:xfrm>
            <a:off x="6095997" y="2679971"/>
            <a:ext cx="1176338" cy="592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7A078E9-B3A7-49A0-9C1F-A836289909AB}"/>
              </a:ext>
            </a:extLst>
          </p:cNvPr>
          <p:cNvCxnSpPr>
            <a:endCxn id="45" idx="1"/>
          </p:cNvCxnSpPr>
          <p:nvPr/>
        </p:nvCxnSpPr>
        <p:spPr>
          <a:xfrm>
            <a:off x="7057907" y="2648014"/>
            <a:ext cx="214428" cy="624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9CA2C47-B462-477C-86BC-1B08323726BC}"/>
              </a:ext>
            </a:extLst>
          </p:cNvPr>
          <p:cNvCxnSpPr>
            <a:endCxn id="45" idx="1"/>
          </p:cNvCxnSpPr>
          <p:nvPr/>
        </p:nvCxnSpPr>
        <p:spPr>
          <a:xfrm flipH="1">
            <a:off x="7272335" y="2556769"/>
            <a:ext cx="415727" cy="71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41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Networks——GNN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852337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A Simpler Expression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2D260A-6127-423A-B6A3-24EE354DAD57}"/>
              </a:ext>
            </a:extLst>
          </p:cNvPr>
          <p:cNvSpPr/>
          <p:nvPr/>
        </p:nvSpPr>
        <p:spPr>
          <a:xfrm>
            <a:off x="695323" y="3657848"/>
            <a:ext cx="8568371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Local Transition Function(</a:t>
            </a:r>
            <a:r>
              <a:rPr lang="en-US" altLang="zh-CN" sz="2400" b="1" dirty="0" err="1">
                <a:solidFill>
                  <a:schemeClr val="bg1"/>
                </a:solidFill>
              </a:rPr>
              <a:t>Nonpositional</a:t>
            </a:r>
            <a:r>
              <a:rPr lang="en-US" altLang="zh-CN" sz="2400" b="1" dirty="0">
                <a:solidFill>
                  <a:schemeClr val="bg1"/>
                </a:solidFill>
              </a:rPr>
              <a:t> graphs)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70D5D2A-75D1-4D82-8A97-BA3ADA0C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15" y="1480526"/>
            <a:ext cx="2367465" cy="64431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FB6CBE8-B322-4F82-803F-99D3AD152761}"/>
              </a:ext>
            </a:extLst>
          </p:cNvPr>
          <p:cNvSpPr txBox="1"/>
          <p:nvPr/>
        </p:nvSpPr>
        <p:spPr>
          <a:xfrm>
            <a:off x="7205545" y="1254997"/>
            <a:ext cx="330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Let x, l, o and </a:t>
            </a:r>
            <a:r>
              <a:rPr lang="en-US" altLang="zh-CN" dirty="0" err="1"/>
              <a:t>l</a:t>
            </a:r>
            <a:r>
              <a:rPr lang="en-US" altLang="zh-CN" sz="1200" dirty="0" err="1"/>
              <a:t>N</a:t>
            </a:r>
            <a:r>
              <a:rPr lang="en-US" altLang="zh-CN" sz="1200" dirty="0"/>
              <a:t> </a:t>
            </a:r>
            <a:r>
              <a:rPr lang="en-US" altLang="zh-CN" dirty="0"/>
              <a:t>be the vectors constructed by stacking all the states, all the outputs, all the labels, and all the node labels,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C35EF0-DB41-43D2-A828-EFC92E2E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771" y="2357388"/>
            <a:ext cx="2219325" cy="552450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4B0244F-A645-4CCC-80A5-2AF5790DC9DE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>
            <a:off x="4797880" y="1802681"/>
            <a:ext cx="2407665" cy="190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F884F0F-59B2-43FC-B038-E240FAF1CEE1}"/>
              </a:ext>
            </a:extLst>
          </p:cNvPr>
          <p:cNvCxnSpPr>
            <a:stCxn id="2" idx="3"/>
            <a:endCxn id="35" idx="1"/>
          </p:cNvCxnSpPr>
          <p:nvPr/>
        </p:nvCxnSpPr>
        <p:spPr>
          <a:xfrm flipV="1">
            <a:off x="4740096" y="1993661"/>
            <a:ext cx="2465449" cy="639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D0BC9E4E-2C75-4871-AB5D-FF1A37DE3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067" y="4593749"/>
            <a:ext cx="6117824" cy="10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8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Networks——GNN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79816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Banach fixed-point theorem(</a:t>
            </a:r>
            <a:r>
              <a:rPr lang="zh-CN" altLang="en-US" sz="2400" b="1" dirty="0">
                <a:solidFill>
                  <a:schemeClr val="bg1"/>
                </a:solidFill>
              </a:rPr>
              <a:t>巴拿赫不动点定理</a:t>
            </a:r>
            <a:r>
              <a:rPr lang="en-US" altLang="zh-CN" sz="2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4EFACB-B1BD-4DAF-A8DA-311CFBC3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11573"/>
            <a:ext cx="9734550" cy="25050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C9E70C2-E9BD-4E28-8C01-9A9D77CD52E2}"/>
              </a:ext>
            </a:extLst>
          </p:cNvPr>
          <p:cNvSpPr txBox="1"/>
          <p:nvPr/>
        </p:nvSpPr>
        <p:spPr>
          <a:xfrm>
            <a:off x="1256377" y="5530541"/>
            <a:ext cx="7492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[3]https://zhuanlan.zhihu.com/p/96685696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460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Networks——GNN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8053808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Banach fixed-point theorem(</a:t>
            </a:r>
            <a:r>
              <a:rPr lang="zh-CN" altLang="en-US" sz="2400" b="1" dirty="0">
                <a:solidFill>
                  <a:schemeClr val="bg1"/>
                </a:solidFill>
              </a:rPr>
              <a:t>巴拿赫不动点定理</a:t>
            </a:r>
            <a:r>
              <a:rPr lang="en-US" altLang="zh-CN" sz="2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C77FE3-B6D2-4CDF-8071-7E2A6218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82" y="1504328"/>
            <a:ext cx="9264451" cy="515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6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Networks——GNN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465063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Computation Of The State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2D260A-6127-423A-B6A3-24EE354DAD57}"/>
              </a:ext>
            </a:extLst>
          </p:cNvPr>
          <p:cNvSpPr/>
          <p:nvPr/>
        </p:nvSpPr>
        <p:spPr>
          <a:xfrm>
            <a:off x="695323" y="3657848"/>
            <a:ext cx="4937570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Computation Of The Output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704CBD-94E5-49AF-AF6E-DBCE8DC8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478" y="1814560"/>
            <a:ext cx="2910953" cy="6205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B74912-6271-437A-B268-C98AFE75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37" y="2662294"/>
            <a:ext cx="5546233" cy="5566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00BD5B-CFE0-4CE2-8D1F-E59435906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874" y="4947106"/>
            <a:ext cx="4460158" cy="4520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27B3BFB-95E6-4338-8D3C-A3D4218BAA1D}"/>
              </a:ext>
            </a:extLst>
          </p:cNvPr>
          <p:cNvSpPr txBox="1"/>
          <p:nvPr/>
        </p:nvSpPr>
        <p:spPr>
          <a:xfrm>
            <a:off x="9126245" y="2017306"/>
            <a:ext cx="2536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600" dirty="0" err="1"/>
              <a:t>w</a:t>
            </a:r>
            <a:r>
              <a:rPr lang="zh-CN" altLang="en-US" sz="1600" dirty="0"/>
              <a:t>或者</a:t>
            </a:r>
            <a:r>
              <a:rPr lang="en-US" altLang="zh-CN" dirty="0" err="1"/>
              <a:t>f</a:t>
            </a:r>
            <a:r>
              <a:rPr lang="en-US" altLang="zh-CN" sz="1600" dirty="0" err="1"/>
              <a:t>w</a:t>
            </a:r>
            <a:r>
              <a:rPr lang="zh-CN" altLang="en-US" dirty="0"/>
              <a:t>只要是压缩函数就能满足巴拿赫不动点定理</a:t>
            </a:r>
            <a:endParaRPr lang="en-US" altLang="zh-CN" dirty="0"/>
          </a:p>
          <a:p>
            <a:r>
              <a:rPr lang="en-US" altLang="zh-CN" dirty="0"/>
              <a:t>contraction map</a:t>
            </a:r>
            <a:endParaRPr lang="zh-CN" altLang="en-US" dirty="0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1034678B-8A31-4EB6-A5DD-48D0AF55EA67}"/>
              </a:ext>
            </a:extLst>
          </p:cNvPr>
          <p:cNvSpPr/>
          <p:nvPr/>
        </p:nvSpPr>
        <p:spPr>
          <a:xfrm>
            <a:off x="8341012" y="1916692"/>
            <a:ext cx="563291" cy="121624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896201-49E5-4F10-9E51-5783612A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029" y="1481404"/>
            <a:ext cx="8793971" cy="425351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Networks——GNN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5945858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From Graph to Encoding Network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AE930B-A6B2-44C5-BFE7-3A0D89D6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3" y="2243739"/>
            <a:ext cx="2133600" cy="1962150"/>
          </a:xfrm>
          <a:prstGeom prst="rect">
            <a:avLst/>
          </a:prstGeom>
        </p:spPr>
      </p:pic>
      <p:sp>
        <p:nvSpPr>
          <p:cNvPr id="7" name="箭头: 下弧形 6">
            <a:extLst>
              <a:ext uri="{FF2B5EF4-FFF2-40B4-BE49-F238E27FC236}">
                <a16:creationId xmlns:a16="http://schemas.microsoft.com/office/drawing/2014/main" id="{ABB4A401-3E07-4E1F-A78F-65715529E725}"/>
              </a:ext>
            </a:extLst>
          </p:cNvPr>
          <p:cNvSpPr/>
          <p:nvPr/>
        </p:nvSpPr>
        <p:spPr>
          <a:xfrm>
            <a:off x="2678937" y="4129110"/>
            <a:ext cx="1438183" cy="552542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70349E-0D56-49A9-BE3C-16BFDB9FDDF0}"/>
              </a:ext>
            </a:extLst>
          </p:cNvPr>
          <p:cNvSpPr txBox="1"/>
          <p:nvPr/>
        </p:nvSpPr>
        <p:spPr>
          <a:xfrm>
            <a:off x="2678937" y="4796753"/>
            <a:ext cx="150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53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Networks——GNN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5945858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From Graph to Encoding Network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CF44FB-70F3-4226-9BB2-83BBCEB2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98" y="1945180"/>
            <a:ext cx="71723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09356" y="1428698"/>
            <a:ext cx="3398314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研究背景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Background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3890915" y="3183631"/>
            <a:ext cx="3416755" cy="830997"/>
            <a:chOff x="8098970" y="1684028"/>
            <a:chExt cx="3416755" cy="830997"/>
          </a:xfrm>
        </p:grpSpPr>
        <p:grpSp>
          <p:nvGrpSpPr>
            <p:cNvPr id="41" name="组合 40"/>
            <p:cNvGrpSpPr/>
            <p:nvPr/>
          </p:nvGrpSpPr>
          <p:grpSpPr>
            <a:xfrm>
              <a:off x="9120867" y="1684028"/>
              <a:ext cx="2394858" cy="830997"/>
              <a:chOff x="9042399" y="1373760"/>
              <a:chExt cx="2394858" cy="83099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9042399" y="137376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算法描述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42399" y="183542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 Description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90915" y="4922968"/>
            <a:ext cx="3434257" cy="861775"/>
            <a:chOff x="3873413" y="3187016"/>
            <a:chExt cx="3434257" cy="861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2" y="3187016"/>
              <a:ext cx="2394858" cy="861775"/>
              <a:chOff x="4818742" y="3526390"/>
              <a:chExt cx="2394858" cy="8617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参考文献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references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Networks——GNN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140603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Learning Dataset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2D260A-6127-423A-B6A3-24EE354DAD57}"/>
              </a:ext>
            </a:extLst>
          </p:cNvPr>
          <p:cNvSpPr/>
          <p:nvPr/>
        </p:nvSpPr>
        <p:spPr>
          <a:xfrm>
            <a:off x="695323" y="3657848"/>
            <a:ext cx="4334841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Quadratic Cost Function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D1B298-C775-45C6-8653-F59BBFC5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30" y="1953688"/>
            <a:ext cx="7248525" cy="962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1D7A20-3BFB-45BE-9643-B1F1C4CB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942" y="4745115"/>
            <a:ext cx="4533900" cy="92392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5AD5E0E-58D2-4DA6-9AC0-31DB84E0F6AB}"/>
              </a:ext>
            </a:extLst>
          </p:cNvPr>
          <p:cNvCxnSpPr/>
          <p:nvPr/>
        </p:nvCxnSpPr>
        <p:spPr>
          <a:xfrm flipV="1">
            <a:off x="6232124" y="4296792"/>
            <a:ext cx="1455938" cy="719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2F0082C-A55B-4AA4-A882-E3C14EF1196E}"/>
              </a:ext>
            </a:extLst>
          </p:cNvPr>
          <p:cNvSpPr txBox="1"/>
          <p:nvPr/>
        </p:nvSpPr>
        <p:spPr>
          <a:xfrm>
            <a:off x="7688062" y="4067867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to ensure it is differentiable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06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Networks——GNN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476925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Implicit Function Theorem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32D260A-6127-423A-B6A3-24EE354DAD57}"/>
                  </a:ext>
                </a:extLst>
              </p:cNvPr>
              <p:cNvSpPr/>
              <p:nvPr/>
            </p:nvSpPr>
            <p:spPr>
              <a:xfrm>
                <a:off x="695323" y="2797881"/>
                <a:ext cx="6781921" cy="4616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</a:rPr>
                  <a:t>Proof</a:t>
                </a:r>
                <a14:m>
                  <m:oMath xmlns:m="http://schemas.openxmlformats.org/officeDocument/2006/math">
                    <m:r>
                      <a:rPr lang="zh-CN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</a:rPr>
                  <a:t> is continuous differentiable 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32D260A-6127-423A-B6A3-24EE354DA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3" y="2797881"/>
                <a:ext cx="6781921" cy="461665"/>
              </a:xfrm>
              <a:prstGeom prst="rect">
                <a:avLst/>
              </a:prstGeom>
              <a:blipFill>
                <a:blip r:embed="rId2"/>
                <a:stretch>
                  <a:fillRect l="-1348" t="-11842" r="-359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64A68CB-60A1-4748-8E83-83F75D02D63E}"/>
                  </a:ext>
                </a:extLst>
              </p:cNvPr>
              <p:cNvSpPr txBox="1"/>
              <p:nvPr/>
            </p:nvSpPr>
            <p:spPr>
              <a:xfrm>
                <a:off x="1331650" y="1784412"/>
                <a:ext cx="8389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zh-CN" altLang="en-US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为一个连续可微函数，对其上任意一点（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）使得</a:t>
                </a:r>
                <a:r>
                  <a:rPr lang="en-US" altLang="zh-CN" dirty="0"/>
                  <a:t>f(a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b)=0</a:t>
                </a:r>
                <a:r>
                  <a:rPr lang="zh-CN" altLang="en-US" dirty="0"/>
                  <a:t>，则在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附近定义一个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关于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的函数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，使得只要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)=0</a:t>
                </a:r>
                <a:r>
                  <a:rPr lang="zh-CN" altLang="en-US" dirty="0"/>
                  <a:t>，就有</a:t>
                </a:r>
                <a:r>
                  <a:rPr lang="en-US" altLang="zh-CN" dirty="0"/>
                  <a:t>y=g(x)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64A68CB-60A1-4748-8E83-83F75D02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50" y="1784412"/>
                <a:ext cx="8389399" cy="646331"/>
              </a:xfrm>
              <a:prstGeom prst="rect">
                <a:avLst/>
              </a:prstGeom>
              <a:blipFill>
                <a:blip r:embed="rId3"/>
                <a:stretch>
                  <a:fillRect l="-581" t="-660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EB45E0-5E49-44D1-A670-E7EC91063C44}"/>
                  </a:ext>
                </a:extLst>
              </p:cNvPr>
              <p:cNvSpPr txBox="1"/>
              <p:nvPr/>
            </p:nvSpPr>
            <p:spPr>
              <a:xfrm>
                <a:off x="1331650" y="3509748"/>
                <a:ext cx="737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𝑑𝑖𝑓𝑓𝑒𝑟𝑒𝑛𝑡𝑖𝑎𝑏𝑙𝑒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𝑑𝑖𝑓𝑓𝑒𝑟𝑒𝑛𝑡𝑖𝑎𝑏𝑙𝑒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EB45E0-5E49-44D1-A670-E7EC9106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50" y="3509748"/>
                <a:ext cx="737734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6E8B2048-158B-4F03-A789-9E4B65708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50" y="4127140"/>
            <a:ext cx="1228725" cy="371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6D67D04-49C8-4A1B-ADFA-0DB9CEAD8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078" y="4180094"/>
            <a:ext cx="1457325" cy="3524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CCAE759-2A25-4C4C-B632-6069ED1156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50" y="5447206"/>
            <a:ext cx="1790700" cy="2857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EF08CC-2F0E-42C1-9A8B-5DDFC15A6F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650" y="4806387"/>
            <a:ext cx="2181225" cy="285750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168F63-591F-40F9-9EAE-EDE54F0380CF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967666" y="4806387"/>
            <a:ext cx="363984" cy="142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46E8E5E-C5B5-4499-924F-53BA3931C959}"/>
              </a:ext>
            </a:extLst>
          </p:cNvPr>
          <p:cNvSpPr txBox="1"/>
          <p:nvPr/>
        </p:nvSpPr>
        <p:spPr>
          <a:xfrm>
            <a:off x="674703" y="4566261"/>
            <a:ext cx="6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0A3F4DF-A58A-4DBC-9523-9F233E755D06}"/>
              </a:ext>
            </a:extLst>
          </p:cNvPr>
          <p:cNvCxnSpPr>
            <a:stCxn id="16" idx="3"/>
          </p:cNvCxnSpPr>
          <p:nvPr/>
        </p:nvCxnSpPr>
        <p:spPr>
          <a:xfrm>
            <a:off x="3512875" y="4949262"/>
            <a:ext cx="5734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FB345C2-DAA1-4AB0-92ED-515B5BBF9DB6}"/>
                  </a:ext>
                </a:extLst>
              </p:cNvPr>
              <p:cNvSpPr txBox="1"/>
              <p:nvPr/>
            </p:nvSpPr>
            <p:spPr>
              <a:xfrm>
                <a:off x="4181383" y="4750927"/>
                <a:ext cx="1633491" cy="37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FB345C2-DAA1-4AB0-92ED-515B5BBF9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383" y="4750927"/>
                <a:ext cx="1633491" cy="372218"/>
              </a:xfrm>
              <a:prstGeom prst="rect">
                <a:avLst/>
              </a:prstGeom>
              <a:blipFill>
                <a:blip r:embed="rId9"/>
                <a:stretch>
                  <a:fillRect l="-3358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7DEB16B9-580E-4AC0-B404-898FA6D815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6399" y="4227719"/>
            <a:ext cx="2914650" cy="304800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B2C62F7-0F29-4C9F-B842-815C3A7FB971}"/>
              </a:ext>
            </a:extLst>
          </p:cNvPr>
          <p:cNvCxnSpPr/>
          <p:nvPr/>
        </p:nvCxnSpPr>
        <p:spPr>
          <a:xfrm>
            <a:off x="9721049" y="4498615"/>
            <a:ext cx="577048" cy="434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1653323-71D2-4E4D-875F-709611BB0274}"/>
              </a:ext>
            </a:extLst>
          </p:cNvPr>
          <p:cNvSpPr txBox="1"/>
          <p:nvPr/>
        </p:nvSpPr>
        <p:spPr>
          <a:xfrm>
            <a:off x="9827581" y="4953283"/>
            <a:ext cx="1518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返回节点</a:t>
            </a:r>
            <a:r>
              <a:rPr lang="en-US" altLang="zh-CN" dirty="0"/>
              <a:t>n</a:t>
            </a:r>
            <a:r>
              <a:rPr lang="zh-CN" altLang="en-US" dirty="0"/>
              <a:t>的计算结果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8D2AEE-3FA9-46DD-8A52-B05EF769D908}"/>
              </a:ext>
            </a:extLst>
          </p:cNvPr>
          <p:cNvCxnSpPr>
            <a:stCxn id="16" idx="1"/>
          </p:cNvCxnSpPr>
          <p:nvPr/>
        </p:nvCxnSpPr>
        <p:spPr>
          <a:xfrm flipH="1">
            <a:off x="896645" y="4949262"/>
            <a:ext cx="435005" cy="783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90ECEC4-2244-4308-A3EE-68D3ABE5C654}"/>
              </a:ext>
            </a:extLst>
          </p:cNvPr>
          <p:cNvSpPr txBox="1"/>
          <p:nvPr/>
        </p:nvSpPr>
        <p:spPr>
          <a:xfrm>
            <a:off x="107826" y="5638708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continuous differentiable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6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736AE8B-FAC9-4BE1-90EC-957B10C26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1438118"/>
            <a:ext cx="5667375" cy="23241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Networks——GNN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209533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Backpropagation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D29BD9-C56A-43AC-99E4-56CE6F94B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7" y="3232413"/>
            <a:ext cx="6076950" cy="87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BE87AC-A492-4680-9346-D31C765DD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7" y="3997266"/>
            <a:ext cx="5591175" cy="1000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D2DDC6-1763-4579-B304-D94718B56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07" y="5127679"/>
            <a:ext cx="3200400" cy="457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6F0A00-C4D1-4996-AD66-1A6FC238A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707" y="5745135"/>
            <a:ext cx="4695825" cy="866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6D5CC6D-ACF9-41EC-AAD3-FA7378432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07" y="2413250"/>
            <a:ext cx="6343650" cy="7715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E1BBC06-D4A1-40DE-B3DE-0086F6BFBC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23" y="1702452"/>
            <a:ext cx="27146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Networks——GNN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522118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Learning Algorithm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3772C7-35DA-4BF5-A216-179D3E03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59" y="2789519"/>
            <a:ext cx="2809875" cy="21431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AB2116-D74E-4AFC-A84E-B13A189D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442" y="1653206"/>
            <a:ext cx="2752725" cy="17335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DDA3D4C-413A-4ACC-8BE2-15DD6989F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442" y="3604103"/>
            <a:ext cx="2933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9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Networks——GNN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8664551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Transition and Output Function Implementations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2D260A-6127-423A-B6A3-24EE354DAD57}"/>
              </a:ext>
            </a:extLst>
          </p:cNvPr>
          <p:cNvSpPr/>
          <p:nvPr/>
        </p:nvSpPr>
        <p:spPr>
          <a:xfrm>
            <a:off x="695323" y="1895729"/>
            <a:ext cx="3749744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Linear (</a:t>
            </a:r>
            <a:r>
              <a:rPr lang="en-US" altLang="zh-CN" b="1" dirty="0" err="1">
                <a:solidFill>
                  <a:schemeClr val="bg1"/>
                </a:solidFill>
              </a:rPr>
              <a:t>nonpositional</a:t>
            </a:r>
            <a:r>
              <a:rPr lang="en-US" altLang="zh-CN" b="1" dirty="0">
                <a:solidFill>
                  <a:schemeClr val="bg1"/>
                </a:solidFill>
              </a:rPr>
              <a:t>) GNN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10D482-41F4-41A7-820F-5E326501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80" y="2711064"/>
            <a:ext cx="3629025" cy="333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034E50-0D64-48A5-9D4B-C5256D32F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31" y="3314111"/>
            <a:ext cx="2143125" cy="9334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29933C-ECF5-4506-B70E-EA8F89566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29" y="4336690"/>
            <a:ext cx="2905125" cy="3238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BEDCAD-2F23-4125-90BC-82E093FFF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02" y="4932644"/>
            <a:ext cx="4972050" cy="18669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517F0F0-3AAC-4B9B-B2C0-E4E8EA9A6437}"/>
              </a:ext>
            </a:extLst>
          </p:cNvPr>
          <p:cNvSpPr/>
          <p:nvPr/>
        </p:nvSpPr>
        <p:spPr>
          <a:xfrm>
            <a:off x="6894679" y="1895729"/>
            <a:ext cx="4200189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Nonlinear (</a:t>
            </a:r>
            <a:r>
              <a:rPr lang="en-US" altLang="zh-CN" b="1" dirty="0" err="1">
                <a:solidFill>
                  <a:schemeClr val="bg1"/>
                </a:solidFill>
              </a:rPr>
              <a:t>nonpositional</a:t>
            </a:r>
            <a:r>
              <a:rPr lang="en-US" altLang="zh-CN" b="1" dirty="0">
                <a:solidFill>
                  <a:schemeClr val="bg1"/>
                </a:solidFill>
              </a:rPr>
              <a:t>) GNN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543B000-66CE-4641-8681-5062ACC4F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974" y="3076705"/>
            <a:ext cx="52578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2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参考文献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9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References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9872B4-9A41-4047-BAEC-DBE6EE07F128}"/>
              </a:ext>
            </a:extLst>
          </p:cNvPr>
          <p:cNvSpPr txBox="1"/>
          <p:nvPr/>
        </p:nvSpPr>
        <p:spPr>
          <a:xfrm>
            <a:off x="1047565" y="1358283"/>
            <a:ext cx="8877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Wu Z , Pan S , Chen F , et al. A Comprehensive Survey on Graph Neural Networks[J]. IEEE Transactions on Neural Networks and Learning Systems, 2019.</a:t>
            </a:r>
          </a:p>
          <a:p>
            <a:endParaRPr lang="en-US" altLang="zh-CN" dirty="0"/>
          </a:p>
          <a:p>
            <a:r>
              <a:rPr lang="en-US" altLang="zh-CN" dirty="0"/>
              <a:t>[2] A. </a:t>
            </a:r>
            <a:r>
              <a:rPr lang="en-US" altLang="zh-CN" dirty="0" err="1"/>
              <a:t>Sperduti</a:t>
            </a:r>
            <a:r>
              <a:rPr lang="en-US" altLang="zh-CN" dirty="0"/>
              <a:t> and A. </a:t>
            </a:r>
            <a:r>
              <a:rPr lang="en-US" altLang="zh-CN" dirty="0" err="1"/>
              <a:t>Starita</a:t>
            </a:r>
            <a:r>
              <a:rPr lang="en-US" altLang="zh-CN" dirty="0"/>
              <a:t>, “Supervised neural networks for the classification of structures,” IEEE Transactions on Neural Networks, vol. 8, no. 3, pp. 714–735, 1997.</a:t>
            </a:r>
          </a:p>
          <a:p>
            <a:endParaRPr lang="en-US" altLang="zh-CN" dirty="0"/>
          </a:p>
          <a:p>
            <a:r>
              <a:rPr lang="en-US" altLang="zh-CN" dirty="0"/>
              <a:t>[3]https://zhuanlan.zhihu.com/p/96685696</a:t>
            </a:r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[4]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Scarselli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F , Gori M , Tsoi A C , et al. The Graph Neural Network Model[J]. IEEE Transactions on Neural Networks, 2009, 20(1):61.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8303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9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7833" y="1635124"/>
            <a:ext cx="7075134" cy="579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随着计算随随着着资源的发展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10968" y="3239977"/>
            <a:ext cx="2970062" cy="1133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深度学习算法的效率提高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0482" y="1883782"/>
            <a:ext cx="198394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</a:p>
        </p:txBody>
      </p:sp>
      <p:sp>
        <p:nvSpPr>
          <p:cNvPr id="13" name="矩形 12"/>
          <p:cNvSpPr/>
          <p:nvPr/>
        </p:nvSpPr>
        <p:spPr>
          <a:xfrm>
            <a:off x="4658548" y="1883782"/>
            <a:ext cx="20768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</a:p>
        </p:txBody>
      </p:sp>
      <p:sp>
        <p:nvSpPr>
          <p:cNvPr id="14" name="矩形 13"/>
          <p:cNvSpPr/>
          <p:nvPr/>
        </p:nvSpPr>
        <p:spPr>
          <a:xfrm>
            <a:off x="8526613" y="1883782"/>
            <a:ext cx="245515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</a:p>
        </p:txBody>
      </p:sp>
      <p:sp>
        <p:nvSpPr>
          <p:cNvPr id="15" name="矩形 14"/>
          <p:cNvSpPr/>
          <p:nvPr/>
        </p:nvSpPr>
        <p:spPr>
          <a:xfrm>
            <a:off x="8526613" y="3239977"/>
            <a:ext cx="2970062" cy="579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图数据的增多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AD54D8-ABBD-4FB8-93A9-C8F7C70DE968}"/>
              </a:ext>
            </a:extLst>
          </p:cNvPr>
          <p:cNvSpPr txBox="1"/>
          <p:nvPr/>
        </p:nvSpPr>
        <p:spPr>
          <a:xfrm>
            <a:off x="1083076" y="1266251"/>
            <a:ext cx="8611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随着计算资源的发展（</a:t>
            </a:r>
            <a:r>
              <a:rPr lang="en-US" altLang="zh-CN" dirty="0"/>
              <a:t>GPU</a:t>
            </a:r>
            <a:r>
              <a:rPr lang="zh-CN" altLang="en-US" dirty="0"/>
              <a:t>）、数据集的增多以及深度学习算法效率的提升，深度学习算法被用于各个领域，例如：图像分类、视频处理、语音识别以及自然语言处理等。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多的图数据的应用需求开始增加，例如在电子商务里需要提取用户与商品的联系来做更精确的推荐；在化学领域里，分子的构成组成了一张图，需要进行生物活性分析来发现新的药品；在引文网络中，论文通过引用来相互联系，组成了图数据，需要进行分析并分成不同的组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729A7F-6709-43A1-82BC-84AE0B519C92}"/>
              </a:ext>
            </a:extLst>
          </p:cNvPr>
          <p:cNvSpPr txBox="1"/>
          <p:nvPr/>
        </p:nvSpPr>
        <p:spPr>
          <a:xfrm>
            <a:off x="1083076" y="3819238"/>
            <a:ext cx="8611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因此，近年来，更多的研究者致力于扩展深度学习算法来处理图数据。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Zonghan</a:t>
            </a:r>
            <a:r>
              <a:rPr lang="en-US" altLang="zh-CN" dirty="0"/>
              <a:t> Wu, </a:t>
            </a:r>
            <a:r>
              <a:rPr lang="en-US" altLang="zh-CN" dirty="0" err="1"/>
              <a:t>Shirui</a:t>
            </a:r>
            <a:r>
              <a:rPr lang="en-US" altLang="zh-CN" dirty="0"/>
              <a:t> Pan</a:t>
            </a:r>
            <a:r>
              <a:rPr lang="zh-CN" altLang="en-US" dirty="0"/>
              <a:t>等人在</a:t>
            </a:r>
            <a:r>
              <a:rPr lang="en-US" altLang="zh-CN" dirty="0"/>
              <a:t>2019</a:t>
            </a:r>
            <a:r>
              <a:rPr lang="zh-CN" altLang="en-US" dirty="0"/>
              <a:t>年根据深度学习算法的框架将图神经网络分为了四大部分，分别为：</a:t>
            </a:r>
            <a:r>
              <a:rPr lang="en-US" altLang="zh-CN" dirty="0"/>
              <a:t>recurrent graph neural networks</a:t>
            </a:r>
            <a:r>
              <a:rPr lang="zh-CN" altLang="en-US" dirty="0"/>
              <a:t>，</a:t>
            </a:r>
            <a:r>
              <a:rPr lang="en-US" altLang="zh-CN" dirty="0"/>
              <a:t>convolutional graph neural networks</a:t>
            </a:r>
            <a:r>
              <a:rPr lang="zh-CN" altLang="en-US" dirty="0"/>
              <a:t>，</a:t>
            </a:r>
            <a:r>
              <a:rPr lang="en-US" altLang="zh-CN" dirty="0"/>
              <a:t>graph autoencoders</a:t>
            </a:r>
            <a:r>
              <a:rPr lang="zh-CN" altLang="en-US" dirty="0"/>
              <a:t>，</a:t>
            </a:r>
            <a:r>
              <a:rPr lang="en-US" altLang="zh-CN" dirty="0"/>
              <a:t>spatial-temporal graph neural networks(</a:t>
            </a:r>
            <a:r>
              <a:rPr lang="zh-CN" altLang="en-US" dirty="0"/>
              <a:t>时空图神经网络</a:t>
            </a:r>
            <a:r>
              <a:rPr lang="en-US" altLang="zh-CN" dirty="0"/>
              <a:t>)[1]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419627-5612-457E-BA80-F7056FB2B95F}"/>
              </a:ext>
            </a:extLst>
          </p:cNvPr>
          <p:cNvSpPr txBox="1"/>
          <p:nvPr/>
        </p:nvSpPr>
        <p:spPr>
          <a:xfrm>
            <a:off x="1083076" y="5573564"/>
            <a:ext cx="861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Wu Z , Pan S , Chen F , et al. A Comprehensive Survey on Graph Neural Networks[J]. IEEE Transactions on Neural Networks and Learning Systems, 2019.</a:t>
            </a:r>
          </a:p>
        </p:txBody>
      </p:sp>
    </p:spTree>
    <p:extLst>
      <p:ext uri="{BB962C8B-B14F-4D97-AF65-F5344CB8AC3E}">
        <p14:creationId xmlns:p14="http://schemas.microsoft.com/office/powerpoint/2010/main" val="58982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算法描述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5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105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Networks——Recursive Neuron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95323" y="1504329"/>
            <a:ext cx="10801351" cy="1647955"/>
            <a:chOff x="695323" y="2497154"/>
            <a:chExt cx="10801351" cy="917317"/>
          </a:xfrm>
        </p:grpSpPr>
        <p:sp>
          <p:nvSpPr>
            <p:cNvPr id="7" name="矩形 6"/>
            <p:cNvSpPr/>
            <p:nvPr/>
          </p:nvSpPr>
          <p:spPr>
            <a:xfrm>
              <a:off x="695324" y="2500089"/>
              <a:ext cx="10801349" cy="914382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95323" y="2497154"/>
                  <a:ext cx="10801351" cy="9173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𝑠𝑒𝑡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𝑙𝑎𝑏𝑒𝑙𝑠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;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𝑔𝑟𝑎𝑝h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;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𝑉𝑥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𝑠𝑒𝑡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𝑣𝑒𝑟𝑡𝑖𝑐𝑒𝑠</m:t>
                        </m:r>
                      </m:oMath>
                    </m:oMathPara>
                  </a14:m>
                  <a:endParaRPr lang="en-US" altLang="zh-CN" sz="2800" b="0" dirty="0"/>
                </a:p>
                <a:p>
                  <a:pPr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𝑠𝑒𝑡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𝑒𝑑𝑔𝑒𝑠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;      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𝑉𝑥</m:t>
                        </m:r>
                        <m:r>
                          <a:rPr lang="en-US" altLang="zh-CN" sz="2800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𝑙𝑎𝑏𝑒𝑙𝑖𝑛𝑔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𝑓𝑢𝑛𝑐𝑡𝑖𝑜𝑛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800" dirty="0"/>
                </a:p>
                <a:p>
                  <a:pPr>
                    <a:lnSpc>
                      <a:spcPct val="125000"/>
                    </a:lnSpc>
                  </a:pPr>
                  <a:r>
                    <a:rPr lang="en-US" altLang="zh-CN" sz="2800" dirty="0"/>
                    <a:t>#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集合</m:t>
                      </m:r>
                    </m:oMath>
                  </a14:m>
                  <a:r>
                    <a:rPr lang="en-US" altLang="zh-CN" sz="2400" dirty="0"/>
                    <a:t>v</a:t>
                  </a:r>
                  <a:r>
                    <a:rPr lang="zh-CN" altLang="en-US" sz="2400" dirty="0"/>
                    <a:t>的势（用来度量集合规模大小的属性）</a:t>
                  </a:r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23" y="2497154"/>
                  <a:ext cx="10801351" cy="917316"/>
                </a:xfrm>
                <a:prstGeom prst="rect">
                  <a:avLst/>
                </a:prstGeom>
                <a:blipFill>
                  <a:blip r:embed="rId2"/>
                  <a:stretch>
                    <a:fillRect l="-1129" b="-96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矩形 5"/>
          <p:cNvSpPr/>
          <p:nvPr/>
        </p:nvSpPr>
        <p:spPr>
          <a:xfrm>
            <a:off x="695323" y="926774"/>
            <a:ext cx="4160113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Definition About Graph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DA51A8-A616-48B6-8523-55A691053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3" y="3268172"/>
            <a:ext cx="2628900" cy="495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A8ACE97-083C-467E-BB02-07E17207C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738" y="3249122"/>
            <a:ext cx="2400300" cy="533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DA93737-F130-484F-9C19-A79E20F2D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59" y="3868374"/>
            <a:ext cx="2495550" cy="4762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9C673FC-8FC1-491E-94FA-F719A3B84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23" y="3844562"/>
            <a:ext cx="4476750" cy="52387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492625C-8B65-4830-8AF7-F3FDAF2A67A2}"/>
              </a:ext>
            </a:extLst>
          </p:cNvPr>
          <p:cNvSpPr txBox="1"/>
          <p:nvPr/>
        </p:nvSpPr>
        <p:spPr>
          <a:xfrm>
            <a:off x="3324223" y="3331156"/>
            <a:ext cx="44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896C242-CBF5-494D-A080-AD371C7145A0}"/>
              </a:ext>
            </a:extLst>
          </p:cNvPr>
          <p:cNvSpPr txBox="1"/>
          <p:nvPr/>
        </p:nvSpPr>
        <p:spPr>
          <a:xfrm>
            <a:off x="7569690" y="3331156"/>
            <a:ext cx="55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8D400A-0919-40E6-9491-A19865EE7402}"/>
              </a:ext>
            </a:extLst>
          </p:cNvPr>
          <p:cNvSpPr txBox="1"/>
          <p:nvPr/>
        </p:nvSpPr>
        <p:spPr>
          <a:xfrm>
            <a:off x="5257526" y="3921833"/>
            <a:ext cx="55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FDE0DD7-B032-4307-8615-D100C8EE948E}"/>
              </a:ext>
            </a:extLst>
          </p:cNvPr>
          <p:cNvSpPr txBox="1"/>
          <p:nvPr/>
        </p:nvSpPr>
        <p:spPr>
          <a:xfrm>
            <a:off x="8879609" y="3879528"/>
            <a:ext cx="45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61CE85-B600-4ED9-85FF-CA152A08AFD3}"/>
              </a:ext>
            </a:extLst>
          </p:cNvPr>
          <p:cNvCxnSpPr>
            <a:stCxn id="17" idx="3"/>
          </p:cNvCxnSpPr>
          <p:nvPr/>
        </p:nvCxnSpPr>
        <p:spPr>
          <a:xfrm flipV="1">
            <a:off x="5172073" y="3515822"/>
            <a:ext cx="4335911" cy="590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B5C7E7E-E906-40E2-A6F9-35ADA36E9B9A}"/>
              </a:ext>
            </a:extLst>
          </p:cNvPr>
          <p:cNvSpPr txBox="1"/>
          <p:nvPr/>
        </p:nvSpPr>
        <p:spPr>
          <a:xfrm>
            <a:off x="9505210" y="3290309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图的价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2D260A-6127-423A-B6A3-24EE354DAD57}"/>
              </a:ext>
            </a:extLst>
          </p:cNvPr>
          <p:cNvSpPr/>
          <p:nvPr/>
        </p:nvSpPr>
        <p:spPr>
          <a:xfrm>
            <a:off x="695323" y="4470979"/>
            <a:ext cx="3129383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Standard Neuron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9A52003-9371-458E-9104-CBDB594B72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9187" y="4960280"/>
            <a:ext cx="2921309" cy="12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64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 ——Recursive Neuron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275256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Recurrent Neuron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2D260A-6127-423A-B6A3-24EE354DAD57}"/>
              </a:ext>
            </a:extLst>
          </p:cNvPr>
          <p:cNvSpPr/>
          <p:nvPr/>
        </p:nvSpPr>
        <p:spPr>
          <a:xfrm>
            <a:off x="695323" y="3133727"/>
            <a:ext cx="541205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Generalized Recursive Neuron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239BD0-5BDD-481B-811F-49FD0B8B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172" y="1681738"/>
            <a:ext cx="5210175" cy="1152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B21F71-132C-438D-9C37-6F0493FF4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51" y="3914198"/>
            <a:ext cx="7181850" cy="120967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DE91756-4851-4309-A025-28F66F096029}"/>
              </a:ext>
            </a:extLst>
          </p:cNvPr>
          <p:cNvCxnSpPr/>
          <p:nvPr/>
        </p:nvCxnSpPr>
        <p:spPr>
          <a:xfrm flipV="1">
            <a:off x="7745010" y="3343060"/>
            <a:ext cx="736847" cy="96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21A994F-8EA5-468B-8730-FB04E49A5516}"/>
              </a:ext>
            </a:extLst>
          </p:cNvPr>
          <p:cNvSpPr txBox="1"/>
          <p:nvPr/>
        </p:nvSpPr>
        <p:spPr>
          <a:xfrm>
            <a:off x="8481857" y="2395063"/>
            <a:ext cx="2769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consider the outputs of the unit for all the vertices which are pointed by the current input vertex[2]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213B1AC-5871-4ABF-942D-F5F264648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554" y="5165680"/>
            <a:ext cx="6279443" cy="1048321"/>
          </a:xfrm>
          <a:prstGeom prst="rect">
            <a:avLst/>
          </a:prstGeom>
        </p:spPr>
      </p:pic>
      <p:sp>
        <p:nvSpPr>
          <p:cNvPr id="30" name="箭头: 右弧形 29">
            <a:extLst>
              <a:ext uri="{FF2B5EF4-FFF2-40B4-BE49-F238E27FC236}">
                <a16:creationId xmlns:a16="http://schemas.microsoft.com/office/drawing/2014/main" id="{F4D150F1-2275-4860-A2C0-B945E81D74A3}"/>
              </a:ext>
            </a:extLst>
          </p:cNvPr>
          <p:cNvSpPr/>
          <p:nvPr/>
        </p:nvSpPr>
        <p:spPr>
          <a:xfrm>
            <a:off x="9514801" y="4406113"/>
            <a:ext cx="863195" cy="14773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3E07C71-5439-48D8-90E7-96B860568AD6}"/>
              </a:ext>
            </a:extLst>
          </p:cNvPr>
          <p:cNvSpPr txBox="1"/>
          <p:nvPr/>
        </p:nvSpPr>
        <p:spPr>
          <a:xfrm>
            <a:off x="10413598" y="4757588"/>
            <a:ext cx="108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向量表示形式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9887DAC-D5C4-4227-8286-BB2ECD6CD608}"/>
              </a:ext>
            </a:extLst>
          </p:cNvPr>
          <p:cNvSpPr txBox="1"/>
          <p:nvPr/>
        </p:nvSpPr>
        <p:spPr>
          <a:xfrm>
            <a:off x="695323" y="6214001"/>
            <a:ext cx="1010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[2] A. </a:t>
            </a:r>
            <a:r>
              <a:rPr lang="en-US" altLang="zh-CN" sz="1200" dirty="0" err="1"/>
              <a:t>Sperduti</a:t>
            </a:r>
            <a:r>
              <a:rPr lang="en-US" altLang="zh-CN" sz="1200" dirty="0"/>
              <a:t> and A. </a:t>
            </a:r>
            <a:r>
              <a:rPr lang="en-US" altLang="zh-CN" sz="1200" dirty="0" err="1"/>
              <a:t>Starita</a:t>
            </a:r>
            <a:r>
              <a:rPr lang="en-US" altLang="zh-CN" sz="1200" dirty="0"/>
              <a:t>, “Supervised neural networks for the classification of structures,” IEEE Transactions on Neural Networks, vol. 8, no. 3, pp. 714–735, 1997.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21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C8CE9C9-D10E-4607-9480-938287F7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27" y="3807092"/>
            <a:ext cx="5727964" cy="305090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5324" y="287665"/>
            <a:ext cx="1039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 ——Recursive Neuron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7802136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Common Neural Networks For Classification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2D260A-6127-423A-B6A3-24EE354DAD57}"/>
              </a:ext>
            </a:extLst>
          </p:cNvPr>
          <p:cNvSpPr/>
          <p:nvPr/>
        </p:nvSpPr>
        <p:spPr>
          <a:xfrm>
            <a:off x="695323" y="3944327"/>
            <a:ext cx="3345788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Encoding Network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D3DD96-1308-4D0A-9E32-140091C2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49" y="1504328"/>
            <a:ext cx="6923102" cy="23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5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37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Recurrent Graph Neural Networks ——Recursive Neuron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8557151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Architecture For The Classification Of Structures</a:t>
            </a:r>
          </a:p>
        </p:txBody>
      </p:sp>
      <p:sp>
        <p:nvSpPr>
          <p:cNvPr id="12" name="矩形 11"/>
          <p:cNvSpPr/>
          <p:nvPr/>
        </p:nvSpPr>
        <p:spPr>
          <a:xfrm>
            <a:off x="695323" y="4498615"/>
            <a:ext cx="10801351" cy="43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25C1A0-5B73-4D7E-B41C-679475CC9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49" y="1721091"/>
            <a:ext cx="5595749" cy="42101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E52ACE-1E73-4ECC-BB60-337FC1BBD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04" y="1721091"/>
            <a:ext cx="46386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1047</Words>
  <Application>Microsoft Office PowerPoint</Application>
  <PresentationFormat>宽屏</PresentationFormat>
  <Paragraphs>149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微软雅黑</vt:lpstr>
      <vt:lpstr>微软雅黑</vt:lpstr>
      <vt:lpstr>Arial</vt:lpstr>
      <vt:lpstr>Calibri</vt:lpstr>
      <vt:lpstr>Cambria Math</vt:lpstr>
      <vt:lpstr>Consolas</vt:lpstr>
      <vt:lpstr>Times New Roman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蓝色开题报告</dc:title>
  <dc:creator>第一PPT</dc:creator>
  <cp:keywords>www.1ppt.com</cp:keywords>
  <cp:lastModifiedBy>扬 杨</cp:lastModifiedBy>
  <cp:revision>392</cp:revision>
  <dcterms:created xsi:type="dcterms:W3CDTF">2015-10-24T01:57:14Z</dcterms:created>
  <dcterms:modified xsi:type="dcterms:W3CDTF">2020-07-07T07:41:14Z</dcterms:modified>
</cp:coreProperties>
</file>