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7" r:id="rId5"/>
    <p:sldId id="262" r:id="rId6"/>
    <p:sldId id="293" r:id="rId7"/>
    <p:sldId id="291" r:id="rId8"/>
    <p:sldId id="292" r:id="rId9"/>
    <p:sldId id="270" r:id="rId10"/>
    <p:sldId id="295" r:id="rId11"/>
    <p:sldId id="294" r:id="rId12"/>
    <p:sldId id="296" r:id="rId13"/>
    <p:sldId id="263" r:id="rId14"/>
    <p:sldId id="287" r:id="rId15"/>
    <p:sldId id="297" r:id="rId16"/>
    <p:sldId id="298" r:id="rId17"/>
    <p:sldId id="299" r:id="rId18"/>
    <p:sldId id="300" r:id="rId19"/>
    <p:sldId id="301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1084978" y="65953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5800" y="2796686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第三次汇报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汇报人：杨扬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导师：张明卫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541354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MovieLens</a:t>
            </a:r>
            <a:r>
              <a:rPr lang="zh-CN" altLang="en-US" sz="2400" b="1" dirty="0">
                <a:solidFill>
                  <a:schemeClr val="bg1"/>
                </a:solidFill>
              </a:rPr>
              <a:t>数据集划分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3F0CD85-7DF1-4B7C-A85C-552F5E95275E}"/>
              </a:ext>
            </a:extLst>
          </p:cNvPr>
          <p:cNvCxnSpPr>
            <a:cxnSpLocks/>
          </p:cNvCxnSpPr>
          <p:nvPr/>
        </p:nvCxnSpPr>
        <p:spPr>
          <a:xfrm>
            <a:off x="1639409" y="3116062"/>
            <a:ext cx="8507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9C565A-820C-47C5-923A-F24933AB8918}"/>
              </a:ext>
            </a:extLst>
          </p:cNvPr>
          <p:cNvSpPr txBox="1"/>
          <p:nvPr/>
        </p:nvSpPr>
        <p:spPr>
          <a:xfrm>
            <a:off x="9818795" y="3244334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  <a:r>
              <a:rPr lang="en-US" altLang="zh-CN" dirty="0"/>
              <a:t>time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0115BF-6405-48C3-A35D-C0962E2D1C7B}"/>
              </a:ext>
            </a:extLst>
          </p:cNvPr>
          <p:cNvCxnSpPr/>
          <p:nvPr/>
        </p:nvCxnSpPr>
        <p:spPr>
          <a:xfrm>
            <a:off x="6933460" y="2574524"/>
            <a:ext cx="0" cy="1039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2CE74CF-9342-4742-B105-E673676FA481}"/>
              </a:ext>
            </a:extLst>
          </p:cNvPr>
          <p:cNvCxnSpPr/>
          <p:nvPr/>
        </p:nvCxnSpPr>
        <p:spPr>
          <a:xfrm>
            <a:off x="8532920" y="2574524"/>
            <a:ext cx="0" cy="1039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070FE8-69B7-458D-B800-ADC8B5440028}"/>
              </a:ext>
            </a:extLst>
          </p:cNvPr>
          <p:cNvSpPr txBox="1"/>
          <p:nvPr/>
        </p:nvSpPr>
        <p:spPr>
          <a:xfrm>
            <a:off x="8333292" y="923130"/>
            <a:ext cx="287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A8CE7B-2C23-4ED4-AE8D-2E5ED5B206C9}"/>
              </a:ext>
            </a:extLst>
          </p:cNvPr>
          <p:cNvSpPr txBox="1"/>
          <p:nvPr/>
        </p:nvSpPr>
        <p:spPr>
          <a:xfrm>
            <a:off x="5663954" y="923130"/>
            <a:ext cx="38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01/2006 to 01/2009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AA3A0BE-6061-4040-A449-C31908C6FF91}"/>
              </a:ext>
            </a:extLst>
          </p:cNvPr>
          <p:cNvCxnSpPr/>
          <p:nvPr/>
        </p:nvCxnSpPr>
        <p:spPr>
          <a:xfrm>
            <a:off x="2466000" y="2910109"/>
            <a:ext cx="0" cy="3679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BD22DFE-A697-4109-A2DB-20370305E67B}"/>
              </a:ext>
            </a:extLst>
          </p:cNvPr>
          <p:cNvCxnSpPr/>
          <p:nvPr/>
        </p:nvCxnSpPr>
        <p:spPr>
          <a:xfrm>
            <a:off x="3395661" y="2910110"/>
            <a:ext cx="0" cy="3679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7B4062-C8B8-4C81-96D9-AB3125F7B6DB}"/>
              </a:ext>
            </a:extLst>
          </p:cNvPr>
          <p:cNvSpPr txBox="1"/>
          <p:nvPr/>
        </p:nvSpPr>
        <p:spPr>
          <a:xfrm>
            <a:off x="2361460" y="2498156"/>
            <a:ext cx="120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day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ED208A-8D53-4E17-81CC-E244BC5638E7}"/>
              </a:ext>
            </a:extLst>
          </p:cNvPr>
          <p:cNvCxnSpPr/>
          <p:nvPr/>
        </p:nvCxnSpPr>
        <p:spPr>
          <a:xfrm flipH="1">
            <a:off x="1935332" y="3278078"/>
            <a:ext cx="914400" cy="106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7B2F5D1-B228-42DD-9F11-88B21B8E91A7}"/>
              </a:ext>
            </a:extLst>
          </p:cNvPr>
          <p:cNvSpPr txBox="1"/>
          <p:nvPr/>
        </p:nvSpPr>
        <p:spPr>
          <a:xfrm>
            <a:off x="1251751" y="4367922"/>
            <a:ext cx="1367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User1</a:t>
            </a:r>
            <a:r>
              <a:rPr lang="zh-CN" altLang="en-US" dirty="0"/>
              <a:t>：</a:t>
            </a:r>
            <a:r>
              <a:rPr lang="en-US" altLang="zh-CN" dirty="0"/>
              <a:t>Target sequence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D6F83A4-EE01-4792-8BED-CECB560C8E3D}"/>
              </a:ext>
            </a:extLst>
          </p:cNvPr>
          <p:cNvCxnSpPr/>
          <p:nvPr/>
        </p:nvCxnSpPr>
        <p:spPr>
          <a:xfrm>
            <a:off x="3111615" y="3278077"/>
            <a:ext cx="914404" cy="106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B27E1C0-EAE3-4A9D-AC24-FC306BE833B3}"/>
              </a:ext>
            </a:extLst>
          </p:cNvPr>
          <p:cNvSpPr txBox="1"/>
          <p:nvPr/>
        </p:nvSpPr>
        <p:spPr>
          <a:xfrm>
            <a:off x="3582091" y="4367922"/>
            <a:ext cx="184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User1</a:t>
            </a:r>
            <a:r>
              <a:rPr lang="zh-CN" altLang="en-US" dirty="0"/>
              <a:t>：</a:t>
            </a:r>
            <a:r>
              <a:rPr lang="en-US" altLang="zh-CN" dirty="0"/>
              <a:t>Support sequence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C064C1D-91A9-4F25-8D9C-DA98BE62ECF9}"/>
              </a:ext>
            </a:extLst>
          </p:cNvPr>
          <p:cNvCxnSpPr/>
          <p:nvPr/>
        </p:nvCxnSpPr>
        <p:spPr>
          <a:xfrm>
            <a:off x="1784412" y="5291252"/>
            <a:ext cx="497149" cy="674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B2F8DBB-41F3-48C4-8D0E-03829E3AE00B}"/>
              </a:ext>
            </a:extLst>
          </p:cNvPr>
          <p:cNvSpPr txBox="1"/>
          <p:nvPr/>
        </p:nvSpPr>
        <p:spPr>
          <a:xfrm>
            <a:off x="1518082" y="5965794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Last basket is label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BE5D0D9-17E3-41A4-B3A2-735AB0DD2664}"/>
              </a:ext>
            </a:extLst>
          </p:cNvPr>
          <p:cNvCxnSpPr/>
          <p:nvPr/>
        </p:nvCxnSpPr>
        <p:spPr>
          <a:xfrm flipH="1">
            <a:off x="8424909" y="1292462"/>
            <a:ext cx="177553" cy="35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F47CFD2-3B1B-4B7C-AB8A-4E4B61D4E21A}"/>
              </a:ext>
            </a:extLst>
          </p:cNvPr>
          <p:cNvSpPr txBox="1"/>
          <p:nvPr/>
        </p:nvSpPr>
        <p:spPr>
          <a:xfrm>
            <a:off x="7981026" y="1613919"/>
            <a:ext cx="88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D7AB1A-B572-4BE7-B2C5-C7A938FA3084}"/>
              </a:ext>
            </a:extLst>
          </p:cNvPr>
          <p:cNvCxnSpPr/>
          <p:nvPr/>
        </p:nvCxnSpPr>
        <p:spPr>
          <a:xfrm>
            <a:off x="9019713" y="1292462"/>
            <a:ext cx="0" cy="35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6C36969-2CF6-4B4C-9EE6-8F8E053B02A7}"/>
              </a:ext>
            </a:extLst>
          </p:cNvPr>
          <p:cNvSpPr txBox="1"/>
          <p:nvPr/>
        </p:nvSpPr>
        <p:spPr>
          <a:xfrm>
            <a:off x="8602462" y="1597833"/>
            <a:ext cx="112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validate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5D975AC-27A3-4DF5-8B02-EE8A226A10FB}"/>
              </a:ext>
            </a:extLst>
          </p:cNvPr>
          <p:cNvCxnSpPr/>
          <p:nvPr/>
        </p:nvCxnSpPr>
        <p:spPr>
          <a:xfrm>
            <a:off x="9516862" y="1322665"/>
            <a:ext cx="301933" cy="29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5DC6E9C-6C81-4F94-A86E-823B4C14C05E}"/>
              </a:ext>
            </a:extLst>
          </p:cNvPr>
          <p:cNvSpPr txBox="1"/>
          <p:nvPr/>
        </p:nvSpPr>
        <p:spPr>
          <a:xfrm>
            <a:off x="9712160" y="1581747"/>
            <a:ext cx="13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F554EB6-73AF-404B-9BBE-442365964B5A}"/>
              </a:ext>
            </a:extLst>
          </p:cNvPr>
          <p:cNvCxnSpPr/>
          <p:nvPr/>
        </p:nvCxnSpPr>
        <p:spPr>
          <a:xfrm>
            <a:off x="4696287" y="5211192"/>
            <a:ext cx="559294" cy="656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E4B994E-EE25-4A79-A43A-EE33CE576EFA}"/>
              </a:ext>
            </a:extLst>
          </p:cNvPr>
          <p:cNvSpPr txBox="1"/>
          <p:nvPr/>
        </p:nvSpPr>
        <p:spPr>
          <a:xfrm>
            <a:off x="5255581" y="5334705"/>
            <a:ext cx="2237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Last basket does not occur later than target sequence’s last basket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数据的过滤处理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71EF66-5C27-43B2-8B3D-AE479533F5E1}"/>
              </a:ext>
            </a:extLst>
          </p:cNvPr>
          <p:cNvSpPr txBox="1"/>
          <p:nvPr/>
        </p:nvSpPr>
        <p:spPr>
          <a:xfrm>
            <a:off x="1864874" y="3231472"/>
            <a:ext cx="671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MovieLens</a:t>
            </a:r>
            <a:r>
              <a:rPr lang="zh-CN" altLang="en-US" dirty="0"/>
              <a:t>：</a:t>
            </a:r>
            <a:r>
              <a:rPr lang="en-US" altLang="zh-CN" dirty="0"/>
              <a:t>1.</a:t>
            </a:r>
            <a:r>
              <a:rPr lang="zh-CN" altLang="en-US" dirty="0"/>
              <a:t>删除掉对少于</a:t>
            </a:r>
            <a:r>
              <a:rPr lang="en-US" altLang="zh-CN" dirty="0"/>
              <a:t>20</a:t>
            </a:r>
            <a:r>
              <a:rPr lang="zh-CN" altLang="en-US" dirty="0"/>
              <a:t>部电影进行评分的用户数据</a:t>
            </a:r>
            <a:endParaRPr lang="en-US" altLang="zh-CN" dirty="0"/>
          </a:p>
          <a:p>
            <a:r>
              <a:rPr lang="en-US" altLang="zh-CN" dirty="0"/>
              <a:t>	      2.</a:t>
            </a:r>
            <a:r>
              <a:rPr lang="zh-CN" altLang="en-US" dirty="0"/>
              <a:t>删除掉少于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basket</a:t>
            </a:r>
            <a:r>
              <a:rPr lang="zh-CN" altLang="en-US" dirty="0"/>
              <a:t>的</a:t>
            </a:r>
            <a:r>
              <a:rPr lang="en-US" altLang="zh-CN" dirty="0"/>
              <a:t>sequence</a:t>
            </a: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7120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网络细节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D36D8-A08F-400B-B512-33358B8A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263" y="376442"/>
            <a:ext cx="3326019" cy="563336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C5084F-571D-4AD5-A7EA-3F17287DAF25}"/>
              </a:ext>
            </a:extLst>
          </p:cNvPr>
          <p:cNvCxnSpPr/>
          <p:nvPr/>
        </p:nvCxnSpPr>
        <p:spPr>
          <a:xfrm flipH="1">
            <a:off x="3222594" y="5228948"/>
            <a:ext cx="1482571" cy="665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EC7B9EB-D4DC-4A5A-ACC9-A768FC30F44A}"/>
              </a:ext>
            </a:extLst>
          </p:cNvPr>
          <p:cNvSpPr txBox="1"/>
          <p:nvPr/>
        </p:nvSpPr>
        <p:spPr>
          <a:xfrm>
            <a:off x="1631464" y="5928737"/>
            <a:ext cx="4119239" cy="38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basket in sequence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C1CA75-4A02-4EF9-AED7-EBB7F36D7DD7}"/>
              </a:ext>
            </a:extLst>
          </p:cNvPr>
          <p:cNvSpPr txBox="1"/>
          <p:nvPr/>
        </p:nvSpPr>
        <p:spPr>
          <a:xfrm>
            <a:off x="8293141" y="4065972"/>
            <a:ext cx="268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items</a:t>
            </a:r>
          </a:p>
          <a:p>
            <a:r>
              <a:rPr lang="en-US" altLang="zh-CN" dirty="0"/>
              <a:t>10681 Movies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BF4578-4C9A-40E2-9131-E0179A145B72}"/>
              </a:ext>
            </a:extLst>
          </p:cNvPr>
          <p:cNvCxnSpPr/>
          <p:nvPr/>
        </p:nvCxnSpPr>
        <p:spPr>
          <a:xfrm>
            <a:off x="6223247" y="1020932"/>
            <a:ext cx="2228295" cy="304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115885-12E3-4078-8494-9427BF1BD226}"/>
              </a:ext>
            </a:extLst>
          </p:cNvPr>
          <p:cNvCxnSpPr>
            <a:endCxn id="12" idx="1"/>
          </p:cNvCxnSpPr>
          <p:nvPr/>
        </p:nvCxnSpPr>
        <p:spPr>
          <a:xfrm flipV="1">
            <a:off x="6889072" y="4389138"/>
            <a:ext cx="1404069" cy="173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数据集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数据集介绍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295946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schemeClr val="bg1"/>
                  </a:solidFill>
                </a:rPr>
                <a:t>GroupLens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实验室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428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MovieLens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——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电影评分数据集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WikiLens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Book-Crossing——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书籍评分数据集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Jester——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笑话评分数据集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Delicious Bookmarks——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包含社交信息、书签以及标签信息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Last.FM——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音乐数据集（社交信息，歌手信息等）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Serendipity 2018——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该数据集生成于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2018.01.15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，通过用户提交调查问卷来收集数据</a:t>
            </a:r>
            <a:endParaRPr lang="en-US" altLang="zh-CN" sz="20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Personality 2018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Learning from set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of items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zh-CN" altLang="en-US" sz="20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4767FE-C943-46F6-94C2-386B7E9DCDAD}"/>
              </a:ext>
            </a:extLst>
          </p:cNvPr>
          <p:cNvSpPr txBox="1"/>
          <p:nvPr/>
        </p:nvSpPr>
        <p:spPr>
          <a:xfrm>
            <a:off x="695324" y="5069379"/>
            <a:ext cx="9712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Denis </a:t>
            </a:r>
            <a:r>
              <a:rPr lang="en-US" altLang="zh-CN" sz="1200" dirty="0" err="1"/>
              <a:t>Kotkov</a:t>
            </a:r>
            <a:r>
              <a:rPr lang="en-US" altLang="zh-CN" sz="1200" dirty="0"/>
              <a:t>, Joseph A. </a:t>
            </a:r>
            <a:r>
              <a:rPr lang="en-US" altLang="zh-CN" sz="1200" dirty="0" err="1"/>
              <a:t>Konstan</a:t>
            </a:r>
            <a:r>
              <a:rPr lang="en-US" altLang="zh-CN" sz="1200" dirty="0"/>
              <a:t>, Qian Zhao, and </a:t>
            </a:r>
            <a:r>
              <a:rPr lang="en-US" altLang="zh-CN" sz="1200" dirty="0" err="1"/>
              <a:t>Jari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Veijalainen</a:t>
            </a:r>
            <a:r>
              <a:rPr lang="en-US" altLang="zh-CN" sz="1200" dirty="0"/>
              <a:t>. 2018. Investigating Serendipity in Recommender Systems Based on Real User Feedback. In Proceedings of SAC 2018: Symposium on Applied Computing , Pau, France, April 9–13, 2018 (SAC 2018), 10 pages. DOI: 10.1145/3167132.3167276</a:t>
            </a:r>
          </a:p>
          <a:p>
            <a:r>
              <a:rPr lang="en-US" altLang="zh-CN" sz="1200" dirty="0"/>
              <a:t>[2] Nguyen, T.T., Maxwell Harper, F., </a:t>
            </a:r>
            <a:r>
              <a:rPr lang="en-US" altLang="zh-CN" sz="1200" dirty="0" err="1"/>
              <a:t>Terveen</a:t>
            </a:r>
            <a:r>
              <a:rPr lang="en-US" altLang="zh-CN" sz="1200" dirty="0"/>
              <a:t>, L. et al. User Personality and User Satisfaction with Recommender Systems. Inf Syst Front 20, 1173–1189 (2018). https://doi.org/10.1007/s10796-017-9782-y</a:t>
            </a:r>
          </a:p>
          <a:p>
            <a:r>
              <a:rPr lang="en-US" altLang="zh-CN" sz="1200" dirty="0"/>
              <a:t>[3] Mohit Sharma, </a:t>
            </a:r>
            <a:r>
              <a:rPr lang="en-US" altLang="zh-CN" sz="1200" dirty="0" err="1"/>
              <a:t>F.Maxwell</a:t>
            </a:r>
            <a:r>
              <a:rPr lang="en-US" altLang="zh-CN" sz="1200" dirty="0"/>
              <a:t> Harper, and George </a:t>
            </a:r>
            <a:r>
              <a:rPr lang="en-US" altLang="zh-CN" sz="1200" dirty="0" err="1"/>
              <a:t>Karypis</a:t>
            </a:r>
            <a:r>
              <a:rPr lang="en-US" altLang="zh-CN" sz="1200" dirty="0"/>
              <a:t>, 2019. Learning from Sets of Items in Recommender Systems. In Proceedings of ACM Transactions on Interactive Intelligent Systems (</a:t>
            </a:r>
            <a:r>
              <a:rPr lang="en-US" altLang="zh-CN" sz="1200" dirty="0" err="1"/>
              <a:t>TiiS</a:t>
            </a:r>
            <a:r>
              <a:rPr lang="en-US" altLang="zh-CN" sz="1200" dirty="0"/>
              <a:t>), 2019, 27 pages.</a:t>
            </a:r>
            <a:endParaRPr lang="zh-CN" altLang="en-US" sz="1200" dirty="0"/>
          </a:p>
        </p:txBody>
      </p:sp>
      <p:sp>
        <p:nvSpPr>
          <p:cNvPr id="17" name="箭头: 下弧形 16">
            <a:extLst>
              <a:ext uri="{FF2B5EF4-FFF2-40B4-BE49-F238E27FC236}">
                <a16:creationId xmlns:a16="http://schemas.microsoft.com/office/drawing/2014/main" id="{E91963F5-4829-4217-B324-C20B263BD2C9}"/>
              </a:ext>
            </a:extLst>
          </p:cNvPr>
          <p:cNvSpPr/>
          <p:nvPr/>
        </p:nvSpPr>
        <p:spPr>
          <a:xfrm rot="5400000">
            <a:off x="-352975" y="4642746"/>
            <a:ext cx="1481173" cy="6154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数据集介绍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79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Delicious Bookmarks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446242-A1E4-4515-A32E-F0810DF40E8F}"/>
              </a:ext>
            </a:extLst>
          </p:cNvPr>
          <p:cNvSpPr/>
          <p:nvPr/>
        </p:nvSpPr>
        <p:spPr>
          <a:xfrm>
            <a:off x="829233" y="1937189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tags.dat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A8F91C-230F-4F6D-90D5-6A8DCB751F88}"/>
              </a:ext>
            </a:extLst>
          </p:cNvPr>
          <p:cNvSpPr/>
          <p:nvPr/>
        </p:nvSpPr>
        <p:spPr>
          <a:xfrm>
            <a:off x="829232" y="3059668"/>
            <a:ext cx="4133385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user_contacts-timestamps.dat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E7A661-F40F-4DDC-B093-10EFEDBA6A06}"/>
              </a:ext>
            </a:extLst>
          </p:cNvPr>
          <p:cNvSpPr/>
          <p:nvPr/>
        </p:nvSpPr>
        <p:spPr>
          <a:xfrm>
            <a:off x="829232" y="5304626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bookmarks.dat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993530-667B-4D94-9474-C8DF7A01C0FB}"/>
              </a:ext>
            </a:extLst>
          </p:cNvPr>
          <p:cNvSpPr/>
          <p:nvPr/>
        </p:nvSpPr>
        <p:spPr>
          <a:xfrm>
            <a:off x="829232" y="4182147"/>
            <a:ext cx="53407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user_taggedbookmarks-timestamps.dat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0339D03-15A7-428D-A928-B206EBB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77" y="2524036"/>
            <a:ext cx="1447800" cy="304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E18E45A-921B-4A1E-9808-BB510C56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66" y="1589615"/>
            <a:ext cx="2944800" cy="1064479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553283-8CB7-4A5D-A216-DF19DE99935B}"/>
              </a:ext>
            </a:extLst>
          </p:cNvPr>
          <p:cNvCxnSpPr/>
          <p:nvPr/>
        </p:nvCxnSpPr>
        <p:spPr>
          <a:xfrm flipV="1">
            <a:off x="6338656" y="2177840"/>
            <a:ext cx="1651247" cy="257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8FB7C904-C30D-491B-A5DB-54038797E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986" y="3719015"/>
            <a:ext cx="4010025" cy="2476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EF13AA7-A9CA-4D72-9CF7-E36552CDC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031" y="3044898"/>
            <a:ext cx="2723227" cy="10818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9D408E-A5AF-4080-B724-B58F76407A9E}"/>
              </a:ext>
            </a:extLst>
          </p:cNvPr>
          <p:cNvCxnSpPr/>
          <p:nvPr/>
        </p:nvCxnSpPr>
        <p:spPr>
          <a:xfrm flipV="1">
            <a:off x="6462944" y="3429000"/>
            <a:ext cx="2290439" cy="201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CE49C3-B78B-4D52-B228-3404535DC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110" y="4792679"/>
            <a:ext cx="5057775" cy="2952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AE066BD-26E9-4938-84F4-FBB7FF815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6526" y="4282951"/>
            <a:ext cx="2658492" cy="129970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3D1BB8A-B240-4396-8DAE-D4E893A74378}"/>
              </a:ext>
            </a:extLst>
          </p:cNvPr>
          <p:cNvCxnSpPr/>
          <p:nvPr/>
        </p:nvCxnSpPr>
        <p:spPr>
          <a:xfrm flipV="1">
            <a:off x="7066625" y="4616229"/>
            <a:ext cx="2050742" cy="176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A3DDC931-6621-4A6A-BD03-E14C860A8B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2734" y="6043467"/>
            <a:ext cx="64865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数据集介绍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51035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Last.FM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446242-A1E4-4515-A32E-F0810DF40E8F}"/>
              </a:ext>
            </a:extLst>
          </p:cNvPr>
          <p:cNvSpPr/>
          <p:nvPr/>
        </p:nvSpPr>
        <p:spPr>
          <a:xfrm>
            <a:off x="829233" y="1937189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artists.dat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A8F91C-230F-4F6D-90D5-6A8DCB751F88}"/>
              </a:ext>
            </a:extLst>
          </p:cNvPr>
          <p:cNvSpPr/>
          <p:nvPr/>
        </p:nvSpPr>
        <p:spPr>
          <a:xfrm>
            <a:off x="829234" y="3614522"/>
            <a:ext cx="13764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tags.dat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993530-667B-4D94-9474-C8DF7A01C0FB}"/>
              </a:ext>
            </a:extLst>
          </p:cNvPr>
          <p:cNvSpPr/>
          <p:nvPr/>
        </p:nvSpPr>
        <p:spPr>
          <a:xfrm>
            <a:off x="755250" y="5291855"/>
            <a:ext cx="53407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user_taggedartists-timestamps.dat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40519A-DDD7-4401-BD37-F5AAA9CA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26" y="2566650"/>
            <a:ext cx="3609975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167620-0F61-4AF9-B60E-DCDFFA19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13" y="4400935"/>
            <a:ext cx="2286000" cy="314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DD50A7-EFEF-4C9F-99EC-0B8B3ED24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287" y="3773451"/>
            <a:ext cx="2149391" cy="125496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93C0C3-2B14-43BE-BD52-498C264AF6C7}"/>
              </a:ext>
            </a:extLst>
          </p:cNvPr>
          <p:cNvCxnSpPr/>
          <p:nvPr/>
        </p:nvCxnSpPr>
        <p:spPr>
          <a:xfrm>
            <a:off x="7173157" y="4492101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A782206-65DE-4141-A1C5-65E6F6157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163" y="6232002"/>
            <a:ext cx="5067300" cy="3238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385E8D-9B6B-41D2-A867-BF0BF900B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6867" y="5386878"/>
            <a:ext cx="2791657" cy="107789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E8960-8F30-4C44-96F4-41F270DF5813}"/>
              </a:ext>
            </a:extLst>
          </p:cNvPr>
          <p:cNvCxnSpPr/>
          <p:nvPr/>
        </p:nvCxnSpPr>
        <p:spPr>
          <a:xfrm flipV="1">
            <a:off x="7034813" y="5894773"/>
            <a:ext cx="1656426" cy="22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数据集介绍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15022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Serendipity 2018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446242-A1E4-4515-A32E-F0810DF40E8F}"/>
              </a:ext>
            </a:extLst>
          </p:cNvPr>
          <p:cNvSpPr/>
          <p:nvPr/>
        </p:nvSpPr>
        <p:spPr>
          <a:xfrm>
            <a:off x="829233" y="1937189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Answers.csv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6B7549-8EDA-4090-AA14-04967320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39" y="4055653"/>
            <a:ext cx="9744075" cy="276225"/>
          </a:xfrm>
          <a:prstGeom prst="rect">
            <a:avLst/>
          </a:prstGeom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67D37804-9F10-4698-A246-65705E91B927}"/>
              </a:ext>
            </a:extLst>
          </p:cNvPr>
          <p:cNvSpPr/>
          <p:nvPr/>
        </p:nvSpPr>
        <p:spPr>
          <a:xfrm rot="16200000">
            <a:off x="8699585" y="2033785"/>
            <a:ext cx="965958" cy="307777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154B9F-742E-4998-BB28-06AFEB6C29F3}"/>
              </a:ext>
            </a:extLst>
          </p:cNvPr>
          <p:cNvSpPr txBox="1"/>
          <p:nvPr/>
        </p:nvSpPr>
        <p:spPr>
          <a:xfrm>
            <a:off x="8007658" y="1982093"/>
            <a:ext cx="263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一些描述性的称述；例如：这是你第一次在</a:t>
            </a:r>
            <a:r>
              <a:rPr lang="en-US" altLang="zh-CN" dirty="0" err="1"/>
              <a:t>movielens</a:t>
            </a:r>
            <a:r>
              <a:rPr lang="zh-CN" altLang="en-US" dirty="0"/>
              <a:t>上看到这部电影（同意、不同意等）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C5A76F-18F8-418A-BBDE-AB3F61C599F9}"/>
              </a:ext>
            </a:extLst>
          </p:cNvPr>
          <p:cNvCxnSpPr/>
          <p:nvPr/>
        </p:nvCxnSpPr>
        <p:spPr>
          <a:xfrm flipH="1">
            <a:off x="10320455" y="4290023"/>
            <a:ext cx="641006" cy="57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C13E684-A9FD-467A-B7BC-25A60C8D23E2}"/>
              </a:ext>
            </a:extLst>
          </p:cNvPr>
          <p:cNvSpPr txBox="1"/>
          <p:nvPr/>
        </p:nvSpPr>
        <p:spPr>
          <a:xfrm>
            <a:off x="7901126" y="4998128"/>
            <a:ext cx="388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问题：第一次看这部电影是在什么时候（</a:t>
            </a:r>
            <a:r>
              <a:rPr lang="en-US" altLang="zh-CN" dirty="0"/>
              <a:t>1</a:t>
            </a:r>
            <a:r>
              <a:rPr lang="zh-CN" altLang="en-US" dirty="0"/>
              <a:t>：一周内；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942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数据集介绍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315022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Personality 2018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446242-A1E4-4515-A32E-F0810DF40E8F}"/>
              </a:ext>
            </a:extLst>
          </p:cNvPr>
          <p:cNvSpPr/>
          <p:nvPr/>
        </p:nvSpPr>
        <p:spPr>
          <a:xfrm>
            <a:off x="829233" y="1937189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ratings.csv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0F6233-B43B-4278-90EC-36416BEB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9" y="2790066"/>
            <a:ext cx="4191000" cy="323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AA254E-1395-4413-91B4-6078CEB1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22" y="1740403"/>
            <a:ext cx="6899753" cy="878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C4BAD0-4F6F-4ADD-B828-4E2AA100DE04}"/>
              </a:ext>
            </a:extLst>
          </p:cNvPr>
          <p:cNvCxnSpPr/>
          <p:nvPr/>
        </p:nvCxnSpPr>
        <p:spPr>
          <a:xfrm flipV="1">
            <a:off x="8291743" y="2618403"/>
            <a:ext cx="470517" cy="33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E843CB0-A982-411B-83A6-C7D8AECEB747}"/>
              </a:ext>
            </a:extLst>
          </p:cNvPr>
          <p:cNvSpPr/>
          <p:nvPr/>
        </p:nvSpPr>
        <p:spPr>
          <a:xfrm>
            <a:off x="829233" y="4024922"/>
            <a:ext cx="309469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personality-data.csv</a:t>
            </a:r>
          </a:p>
        </p:txBody>
      </p:sp>
    </p:spTree>
    <p:extLst>
      <p:ext uri="{BB962C8B-B14F-4D97-AF65-F5344CB8AC3E}">
        <p14:creationId xmlns:p14="http://schemas.microsoft.com/office/powerpoint/2010/main" val="25073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数据集介绍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4772460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Learning from set of items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446242-A1E4-4515-A32E-F0810DF40E8F}"/>
              </a:ext>
            </a:extLst>
          </p:cNvPr>
          <p:cNvSpPr/>
          <p:nvPr/>
        </p:nvSpPr>
        <p:spPr>
          <a:xfrm>
            <a:off x="829233" y="1937189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set_ratings.csv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843CB0-A982-411B-83A6-C7D8AECEB747}"/>
              </a:ext>
            </a:extLst>
          </p:cNvPr>
          <p:cNvSpPr/>
          <p:nvPr/>
        </p:nvSpPr>
        <p:spPr>
          <a:xfrm>
            <a:off x="829233" y="4033799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item_ratings.csv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29E613-8009-4F0E-A9D5-97B8EE9E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1" y="2917700"/>
            <a:ext cx="9858375" cy="276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564ADD-62FF-4383-8166-5DA66E36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434" y="1671347"/>
            <a:ext cx="6222502" cy="74529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AEBA05D-CEC8-42C3-BCB5-F19A892A699E}"/>
              </a:ext>
            </a:extLst>
          </p:cNvPr>
          <p:cNvCxnSpPr/>
          <p:nvPr/>
        </p:nvCxnSpPr>
        <p:spPr>
          <a:xfrm flipV="1">
            <a:off x="6862439" y="2488612"/>
            <a:ext cx="284085" cy="389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F7BB89BB-6E92-4B16-AD9C-C756DA251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535" y="5089420"/>
            <a:ext cx="4352925" cy="2952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44B3B1E-B389-463B-83BA-0DDA5C67D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81" y="3659613"/>
            <a:ext cx="4165986" cy="1117704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F77BBA-59FA-47B8-9B10-0AE4C75AE04C}"/>
              </a:ext>
            </a:extLst>
          </p:cNvPr>
          <p:cNvCxnSpPr>
            <a:stCxn id="18" idx="0"/>
            <a:endCxn id="19" idx="1"/>
          </p:cNvCxnSpPr>
          <p:nvPr/>
        </p:nvCxnSpPr>
        <p:spPr>
          <a:xfrm flipV="1">
            <a:off x="6095998" y="4218465"/>
            <a:ext cx="1100783" cy="870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调研内容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Contents of Survey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909356" y="3002826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论文细节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Details of Paper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4548935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数据集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调研内容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调研内容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5400000">
            <a:off x="-220395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9" name="梯形 8"/>
          <p:cNvSpPr/>
          <p:nvPr/>
        </p:nvSpPr>
        <p:spPr>
          <a:xfrm rot="5400000">
            <a:off x="3647671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/>
            <a:endParaRPr lang="zh-CN" altLang="en-US" sz="1867" kern="0">
              <a:solidFill>
                <a:prstClr val="white"/>
              </a:solidFill>
              <a:latin typeface="Calibri"/>
              <a:ea typeface="微软雅黑" charset="0"/>
              <a:cs typeface=""/>
            </a:endParaRPr>
          </a:p>
        </p:txBody>
      </p:sp>
      <p:sp>
        <p:nvSpPr>
          <p:cNvPr id="10" name="梯形 9"/>
          <p:cNvSpPr/>
          <p:nvPr/>
        </p:nvSpPr>
        <p:spPr>
          <a:xfrm rot="5400000">
            <a:off x="7515736" y="2195719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22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bg1"/>
                </a:solidFill>
              </a:rPr>
              <a:t>Tensorflow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 err="1">
                <a:solidFill>
                  <a:schemeClr val="bg1"/>
                </a:solidFill>
              </a:rPr>
              <a:t>Numpy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Pandas</a:t>
            </a:r>
            <a:r>
              <a:rPr lang="zh-CN" altLang="en-US" sz="2400" b="1" dirty="0">
                <a:solidFill>
                  <a:schemeClr val="bg1"/>
                </a:solidFill>
              </a:rPr>
              <a:t>等工程类的工具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8548" y="3266293"/>
            <a:ext cx="2970062" cy="113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论文细节理解（实现的细节）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sp>
        <p:nvSpPr>
          <p:cNvPr id="13" name="矩形 12"/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4" name="矩形 13"/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5" name="矩形 14"/>
          <p:cNvSpPr/>
          <p:nvPr/>
        </p:nvSpPr>
        <p:spPr>
          <a:xfrm>
            <a:off x="8526613" y="3272848"/>
            <a:ext cx="2970062" cy="57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通用数据集的调研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论文细节</a:t>
              </a:r>
              <a:endPara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141577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三种结构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065F83-26AF-4D78-8061-95F48EDC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09" y="1852520"/>
            <a:ext cx="90963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653897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Target Sequence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Support Sequence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73E345-D139-4565-8859-87EE12785AEA}"/>
              </a:ext>
            </a:extLst>
          </p:cNvPr>
          <p:cNvSpPr txBox="1"/>
          <p:nvPr/>
        </p:nvSpPr>
        <p:spPr>
          <a:xfrm>
            <a:off x="942513" y="4219952"/>
            <a:ext cx="1020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MovieLens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01/2006 to 01/2009. Assigning a movie a high rating as target (high rating is 	at least 4.5 out of 5),others as support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2A945-8A53-4D5B-8377-286FFC996C61}"/>
              </a:ext>
            </a:extLst>
          </p:cNvPr>
          <p:cNvSpPr txBox="1"/>
          <p:nvPr/>
        </p:nvSpPr>
        <p:spPr>
          <a:xfrm>
            <a:off x="942513" y="2034466"/>
            <a:ext cx="1020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Alibaba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Alibaba provided mobile shopping data for the period from 18/11/2014 to 	18/12/2014. Click as support and purchase as target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D23A5E-B6B6-4913-BA88-67BBEDF07792}"/>
              </a:ext>
            </a:extLst>
          </p:cNvPr>
          <p:cNvSpPr txBox="1"/>
          <p:nvPr/>
        </p:nvSpPr>
        <p:spPr>
          <a:xfrm>
            <a:off x="1855432" y="5302397"/>
            <a:ext cx="90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data set contains 10000054 ratings and 95580 tags applied to 10681 movies by 71567 users of the online movie recommender service </a:t>
            </a:r>
            <a:r>
              <a:rPr lang="en-US" altLang="zh-CN" dirty="0" err="1"/>
              <a:t>MovieLens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83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2002471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MovieLens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6B687F-6426-4C02-BBF3-4391542B2801}"/>
              </a:ext>
            </a:extLst>
          </p:cNvPr>
          <p:cNvSpPr/>
          <p:nvPr/>
        </p:nvSpPr>
        <p:spPr>
          <a:xfrm>
            <a:off x="695323" y="2126740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Movies.dat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87F579-1C28-4693-9AC1-7257A7935764}"/>
              </a:ext>
            </a:extLst>
          </p:cNvPr>
          <p:cNvSpPr/>
          <p:nvPr/>
        </p:nvSpPr>
        <p:spPr>
          <a:xfrm>
            <a:off x="695320" y="4885001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Ratings.dat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C75FDD-257C-467B-BF75-3F4A5695C55A}"/>
              </a:ext>
            </a:extLst>
          </p:cNvPr>
          <p:cNvSpPr/>
          <p:nvPr/>
        </p:nvSpPr>
        <p:spPr>
          <a:xfrm>
            <a:off x="695320" y="3451129"/>
            <a:ext cx="2420739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Tags.dat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D34808-5118-4052-9FFA-5168A0BE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4" y="2686018"/>
            <a:ext cx="2333625" cy="323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D580FA-BF51-4366-98AC-B979FA07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792" y="287665"/>
            <a:ext cx="967806" cy="297219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7C9A9D-B583-48AB-A76E-FDFED0C60E83}"/>
              </a:ext>
            </a:extLst>
          </p:cNvPr>
          <p:cNvCxnSpPr/>
          <p:nvPr/>
        </p:nvCxnSpPr>
        <p:spPr>
          <a:xfrm flipV="1">
            <a:off x="5921267" y="1388439"/>
            <a:ext cx="2574525" cy="1459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4E8ADF6-B454-4064-990D-D5E6EFAC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327" y="4145522"/>
            <a:ext cx="3133725" cy="390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D01B4E-87A1-4DE9-8ACF-DE5D095E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92" y="3354170"/>
            <a:ext cx="3792891" cy="17505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8F361F-C429-41E8-8B3A-E8F8C3865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327" y="5832788"/>
            <a:ext cx="3419475" cy="285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EAE088-CB04-4445-BF9C-6DDAF1097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541" y="5199045"/>
            <a:ext cx="2232502" cy="162158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814FED6-75E3-466D-BE1C-4656DB315D54}"/>
              </a:ext>
            </a:extLst>
          </p:cNvPr>
          <p:cNvCxnSpPr>
            <a:stCxn id="13" idx="3"/>
          </p:cNvCxnSpPr>
          <p:nvPr/>
        </p:nvCxnSpPr>
        <p:spPr>
          <a:xfrm flipV="1">
            <a:off x="6633052" y="4065973"/>
            <a:ext cx="1143787" cy="274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A258852-4D75-48CC-8DD4-365EF3584689}"/>
              </a:ext>
            </a:extLst>
          </p:cNvPr>
          <p:cNvCxnSpPr/>
          <p:nvPr/>
        </p:nvCxnSpPr>
        <p:spPr>
          <a:xfrm flipV="1">
            <a:off x="6551720" y="5671701"/>
            <a:ext cx="719092" cy="16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8A68C2A-7D25-4A37-86FD-34F87C2B4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6455" y="483458"/>
            <a:ext cx="5400675" cy="757318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0911ED-26CA-4D0F-8AD1-CAB70AD9F63C}"/>
              </a:ext>
            </a:extLst>
          </p:cNvPr>
          <p:cNvCxnSpPr/>
          <p:nvPr/>
        </p:nvCxnSpPr>
        <p:spPr>
          <a:xfrm flipV="1">
            <a:off x="5066189" y="1405152"/>
            <a:ext cx="0" cy="120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323" y="926774"/>
            <a:ext cx="3251211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最小数据单位</a:t>
            </a:r>
            <a:r>
              <a:rPr lang="en-US" altLang="zh-CN" sz="2400" b="1" dirty="0">
                <a:solidFill>
                  <a:schemeClr val="bg1"/>
                </a:solidFill>
              </a:rPr>
              <a:t>basket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95C276-402E-4389-AAE2-9D5BE23392D4}"/>
              </a:ext>
            </a:extLst>
          </p:cNvPr>
          <p:cNvCxnSpPr/>
          <p:nvPr/>
        </p:nvCxnSpPr>
        <p:spPr>
          <a:xfrm>
            <a:off x="1866566" y="3648723"/>
            <a:ext cx="7670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9B9355-E7D8-43C6-9BD0-BB6AF7503FD0}"/>
              </a:ext>
            </a:extLst>
          </p:cNvPr>
          <p:cNvSpPr txBox="1"/>
          <p:nvPr/>
        </p:nvSpPr>
        <p:spPr>
          <a:xfrm>
            <a:off x="9005965" y="3796162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  <a:r>
              <a:rPr lang="en-US" altLang="zh-CN" dirty="0"/>
              <a:t>time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1C095C6-FBC9-45A9-83E5-70396780BAC8}"/>
              </a:ext>
            </a:extLst>
          </p:cNvPr>
          <p:cNvCxnSpPr/>
          <p:nvPr/>
        </p:nvCxnSpPr>
        <p:spPr>
          <a:xfrm>
            <a:off x="4449296" y="3034828"/>
            <a:ext cx="0" cy="946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0A25C2-2A0F-4751-96C8-F0BF1D559143}"/>
              </a:ext>
            </a:extLst>
          </p:cNvPr>
          <p:cNvSpPr txBox="1"/>
          <p:nvPr/>
        </p:nvSpPr>
        <p:spPr>
          <a:xfrm>
            <a:off x="4005362" y="2147839"/>
            <a:ext cx="187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Item1</a:t>
            </a:r>
          </a:p>
          <a:p>
            <a:r>
              <a:rPr lang="en-US" altLang="zh-CN" dirty="0"/>
              <a:t>Item2</a:t>
            </a:r>
          </a:p>
          <a:p>
            <a:r>
              <a:rPr lang="en-US" altLang="zh-CN" dirty="0"/>
              <a:t>Item3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58633F-FD5F-46D3-8190-FAA2021E0F52}"/>
              </a:ext>
            </a:extLst>
          </p:cNvPr>
          <p:cNvSpPr txBox="1"/>
          <p:nvPr/>
        </p:nvSpPr>
        <p:spPr>
          <a:xfrm>
            <a:off x="4493541" y="3661518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8E9F9D-5BDB-4E16-B126-14D095EFF4E0}"/>
              </a:ext>
            </a:extLst>
          </p:cNvPr>
          <p:cNvSpPr txBox="1"/>
          <p:nvPr/>
        </p:nvSpPr>
        <p:spPr>
          <a:xfrm>
            <a:off x="4004649" y="3980828"/>
            <a:ext cx="112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basket0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D6886F7-5CA2-49DE-9593-552E5B101D61}"/>
              </a:ext>
            </a:extLst>
          </p:cNvPr>
          <p:cNvCxnSpPr/>
          <p:nvPr/>
        </p:nvCxnSpPr>
        <p:spPr>
          <a:xfrm>
            <a:off x="5871927" y="3034828"/>
            <a:ext cx="0" cy="946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D2B5411-5222-4556-8A71-B3582F56CD1D}"/>
              </a:ext>
            </a:extLst>
          </p:cNvPr>
          <p:cNvSpPr txBox="1"/>
          <p:nvPr/>
        </p:nvSpPr>
        <p:spPr>
          <a:xfrm>
            <a:off x="5420075" y="3980828"/>
            <a:ext cx="112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basket1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8BAB79-25B5-41A5-9A39-F4F3A34B969E}"/>
              </a:ext>
            </a:extLst>
          </p:cNvPr>
          <p:cNvSpPr txBox="1"/>
          <p:nvPr/>
        </p:nvSpPr>
        <p:spPr>
          <a:xfrm>
            <a:off x="6891327" y="3980828"/>
            <a:ext cx="112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basketn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D2EAD36-CC9A-4C73-98F5-EE278BA9CD26}"/>
              </a:ext>
            </a:extLst>
          </p:cNvPr>
          <p:cNvCxnSpPr/>
          <p:nvPr/>
        </p:nvCxnSpPr>
        <p:spPr>
          <a:xfrm>
            <a:off x="7438946" y="3034828"/>
            <a:ext cx="0" cy="946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405F90DA-243B-44D8-8F02-FB18F0A792D6}"/>
              </a:ext>
            </a:extLst>
          </p:cNvPr>
          <p:cNvSpPr/>
          <p:nvPr/>
        </p:nvSpPr>
        <p:spPr>
          <a:xfrm rot="16200000">
            <a:off x="5784150" y="2569653"/>
            <a:ext cx="575495" cy="4262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3C40F7-EDC4-455C-B8E4-FF59F637133A}"/>
              </a:ext>
            </a:extLst>
          </p:cNvPr>
          <p:cNvSpPr txBox="1"/>
          <p:nvPr/>
        </p:nvSpPr>
        <p:spPr>
          <a:xfrm>
            <a:off x="5420075" y="5093238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D8F7D3-72CD-4F96-95C7-0E7EEF8E0DA2}"/>
              </a:ext>
            </a:extLst>
          </p:cNvPr>
          <p:cNvSpPr txBox="1"/>
          <p:nvPr/>
        </p:nvSpPr>
        <p:spPr>
          <a:xfrm>
            <a:off x="603784" y="5743849"/>
            <a:ext cx="481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设共有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item</a:t>
            </a:r>
            <a:r>
              <a:rPr lang="zh-CN" altLang="en-US" dirty="0"/>
              <a:t>，则</a:t>
            </a:r>
            <a:r>
              <a:rPr lang="en-US" altLang="zh-CN" dirty="0"/>
              <a:t>basket0</a:t>
            </a:r>
            <a:r>
              <a:rPr lang="zh-CN" altLang="en-US" dirty="0"/>
              <a:t>编码为（</a:t>
            </a:r>
            <a:r>
              <a:rPr lang="en-US" altLang="zh-CN" dirty="0"/>
              <a:t>1110…0</a:t>
            </a:r>
            <a:r>
              <a:rPr lang="zh-CN" altLang="en-US" dirty="0"/>
              <a:t>）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CC3819-72B2-4CBE-9D40-C2384A068C84}"/>
              </a:ext>
            </a:extLst>
          </p:cNvPr>
          <p:cNvCxnSpPr>
            <a:stCxn id="21" idx="1"/>
          </p:cNvCxnSpPr>
          <p:nvPr/>
        </p:nvCxnSpPr>
        <p:spPr>
          <a:xfrm flipH="1">
            <a:off x="1866566" y="4165494"/>
            <a:ext cx="2138083" cy="15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57B184C-C691-4411-BF04-C80FC9A0D11D}"/>
              </a:ext>
            </a:extLst>
          </p:cNvPr>
          <p:cNvSpPr txBox="1"/>
          <p:nvPr/>
        </p:nvSpPr>
        <p:spPr>
          <a:xfrm>
            <a:off x="5981905" y="3679039"/>
            <a:ext cx="6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632F01-A337-4780-9EA7-E8F5B1389F5D}"/>
              </a:ext>
            </a:extLst>
          </p:cNvPr>
          <p:cNvSpPr txBox="1"/>
          <p:nvPr/>
        </p:nvSpPr>
        <p:spPr>
          <a:xfrm>
            <a:off x="7549765" y="3679039"/>
            <a:ext cx="6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659</Words>
  <Application>Microsoft Office PowerPoint</Application>
  <PresentationFormat>宽屏</PresentationFormat>
  <Paragraphs>134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微软雅黑</vt:lpstr>
      <vt:lpstr>Arial</vt:lpstr>
      <vt:lpstr>Calibri</vt:lpstr>
      <vt:lpstr>Consolas</vt:lpstr>
      <vt:lpstr>Times New Roman</vt:lpstr>
      <vt:lpstr>Verdana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蓝色开题报告</dc:title>
  <dc:creator>第一PPT</dc:creator>
  <cp:keywords>www.1ppt.com</cp:keywords>
  <cp:lastModifiedBy>扬 杨</cp:lastModifiedBy>
  <cp:revision>378</cp:revision>
  <dcterms:created xsi:type="dcterms:W3CDTF">2015-10-24T01:57:14Z</dcterms:created>
  <dcterms:modified xsi:type="dcterms:W3CDTF">2020-07-21T02:55:22Z</dcterms:modified>
</cp:coreProperties>
</file>