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77" r:id="rId5"/>
    <p:sldId id="262" r:id="rId6"/>
    <p:sldId id="270" r:id="rId7"/>
    <p:sldId id="291" r:id="rId8"/>
    <p:sldId id="292" r:id="rId9"/>
    <p:sldId id="263" r:id="rId10"/>
    <p:sldId id="287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264" r:id="rId20"/>
    <p:sldId id="301" r:id="rId21"/>
    <p:sldId id="302" r:id="rId22"/>
    <p:sldId id="303" r:id="rId23"/>
    <p:sldId id="304" r:id="rId24"/>
    <p:sldId id="265" r:id="rId25"/>
    <p:sldId id="269" r:id="rId26"/>
    <p:sldId id="26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4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1084978" y="65953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91585" y="2842675"/>
            <a:ext cx="11026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Web Service Recommendation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6275" y="4495043"/>
            <a:ext cx="30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汇报人：杨扬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4664" y="4495043"/>
            <a:ext cx="17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导师：张明卫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768862" y="3032160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3" grpId="0"/>
      <p:bldP spid="15" grpId="0" animBg="1"/>
      <p:bldP spid="16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SVM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52051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Dataset-WS-Dream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7E82C80-7A6A-4E59-98E5-327C56EC1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895477"/>
            <a:ext cx="3857625" cy="7429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32955AD-5860-43A1-A96A-C0D1F787D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1871194"/>
            <a:ext cx="4029075" cy="790575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F51534F-30D8-4C96-9D2A-7133BD534005}"/>
              </a:ext>
            </a:extLst>
          </p:cNvPr>
          <p:cNvCxnSpPr/>
          <p:nvPr/>
        </p:nvCxnSpPr>
        <p:spPr>
          <a:xfrm flipH="1">
            <a:off x="2006353" y="2638427"/>
            <a:ext cx="568171" cy="790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964E16A-A864-4E7D-8988-4533A15AF02D}"/>
              </a:ext>
            </a:extLst>
          </p:cNvPr>
          <p:cNvSpPr txBox="1"/>
          <p:nvPr/>
        </p:nvSpPr>
        <p:spPr>
          <a:xfrm>
            <a:off x="695324" y="3545194"/>
            <a:ext cx="18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[0,0,1,0,0…,0]</a:t>
            </a:r>
            <a:endParaRPr lang="zh-CN" altLang="en-US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ED15E387-A564-41E5-85BB-5AF465C5C78C}"/>
              </a:ext>
            </a:extLst>
          </p:cNvPr>
          <p:cNvSpPr/>
          <p:nvPr/>
        </p:nvSpPr>
        <p:spPr>
          <a:xfrm rot="5400000">
            <a:off x="1445458" y="3410887"/>
            <a:ext cx="305045" cy="1544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63F7FB-8CF3-47ED-9893-ABFD6B0B6C2E}"/>
              </a:ext>
            </a:extLst>
          </p:cNvPr>
          <p:cNvSpPr txBox="1"/>
          <p:nvPr/>
        </p:nvSpPr>
        <p:spPr>
          <a:xfrm>
            <a:off x="958788" y="4367541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339</a:t>
            </a:r>
            <a:r>
              <a:rPr lang="zh-CN" altLang="en-US" dirty="0"/>
              <a:t>个</a:t>
            </a:r>
            <a:r>
              <a:rPr lang="en-US" altLang="zh-CN" dirty="0"/>
              <a:t>user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1E41827-479D-44B0-A1A6-68B0E6071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382" y="3378504"/>
            <a:ext cx="6153150" cy="191452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E99FFDE-9C84-4F00-9247-D497F96E93B2}"/>
              </a:ext>
            </a:extLst>
          </p:cNvPr>
          <p:cNvSpPr txBox="1"/>
          <p:nvPr/>
        </p:nvSpPr>
        <p:spPr>
          <a:xfrm>
            <a:off x="4429957" y="5681709"/>
            <a:ext cx="67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评分最高，</a:t>
            </a:r>
            <a:r>
              <a:rPr lang="en-US" altLang="zh-CN" dirty="0"/>
              <a:t>1</a:t>
            </a:r>
            <a:r>
              <a:rPr lang="zh-CN" altLang="en-US" dirty="0"/>
              <a:t>评分最低，根据评分可划分正反例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537DE69-A75A-4299-9963-E9482928E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53" y="5289253"/>
            <a:ext cx="4800600" cy="3619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9EC76C5-BC25-458E-9155-4E29BCFB6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288" y="5894088"/>
            <a:ext cx="1562100" cy="371475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F67C6CA-C7EE-40FA-869F-F4F4384D23C2}"/>
              </a:ext>
            </a:extLst>
          </p:cNvPr>
          <p:cNvCxnSpPr/>
          <p:nvPr/>
        </p:nvCxnSpPr>
        <p:spPr>
          <a:xfrm>
            <a:off x="3542190" y="5866375"/>
            <a:ext cx="426128" cy="472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3F2DF0D-E823-4580-ABC5-5BA95BDD5F1F}"/>
              </a:ext>
            </a:extLst>
          </p:cNvPr>
          <p:cNvSpPr txBox="1"/>
          <p:nvPr/>
        </p:nvSpPr>
        <p:spPr>
          <a:xfrm>
            <a:off x="3910458" y="6296069"/>
            <a:ext cx="237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5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A329DF8-51AA-4724-B75D-3726AF261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156" y="1672616"/>
            <a:ext cx="6132803" cy="462846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SVM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38371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Details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DCBB37A-9DF6-41D3-9ED9-EE46286AB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4" y="1881187"/>
            <a:ext cx="4162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B60F4CA-711A-44BD-B3E3-BBBE2D13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30" y="1353282"/>
            <a:ext cx="7526415" cy="523471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WSRD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2145139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Framework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23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WSRD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424667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Functional Evaluation 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3FBC1B5-271B-4422-9BFE-92F4C3C65373}"/>
              </a:ext>
            </a:extLst>
          </p:cNvPr>
          <p:cNvSpPr txBox="1"/>
          <p:nvPr/>
        </p:nvSpPr>
        <p:spPr>
          <a:xfrm>
            <a:off x="695324" y="1770831"/>
            <a:ext cx="1032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Functional Evaluation Based on Historical User interest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5B1821-A34E-4075-AAE5-2C7B702B32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4875" y="2435469"/>
            <a:ext cx="3667125" cy="800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D43A28-B7DC-4CCF-9A4B-86C698593A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4875" y="3111805"/>
            <a:ext cx="5019675" cy="828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CF82A2-B6E4-46F8-9316-27057E782C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74875" y="4074347"/>
            <a:ext cx="4019550" cy="419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983E48-196D-43C6-BB6D-8DF67EA86CA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74875" y="4616816"/>
            <a:ext cx="3714750" cy="762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D86D11-CEC9-4910-968E-2783D855FF8A}"/>
              </a:ext>
            </a:extLst>
          </p:cNvPr>
          <p:cNvSpPr txBox="1"/>
          <p:nvPr/>
        </p:nvSpPr>
        <p:spPr>
          <a:xfrm>
            <a:off x="5681708" y="2530136"/>
            <a:ext cx="55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计算第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en-US" altLang="zh-CN" dirty="0"/>
              <a:t>WSDL</a:t>
            </a:r>
            <a:r>
              <a:rPr lang="zh-CN" altLang="en-US" dirty="0"/>
              <a:t>文档里第</a:t>
            </a:r>
            <a:r>
              <a:rPr lang="en-US" altLang="zh-CN" dirty="0"/>
              <a:t>j</a:t>
            </a:r>
            <a:r>
              <a:rPr lang="zh-CN" altLang="en-US" dirty="0"/>
              <a:t>个词项的频率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748AD1-BB17-48EC-A59E-9A5785B1A37D}"/>
              </a:ext>
            </a:extLst>
          </p:cNvPr>
          <p:cNvSpPr txBox="1"/>
          <p:nvPr/>
        </p:nvSpPr>
        <p:spPr>
          <a:xfrm>
            <a:off x="6294550" y="3412724"/>
            <a:ext cx="55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计算第</a:t>
            </a:r>
            <a:r>
              <a:rPr lang="en-US" altLang="zh-CN" dirty="0"/>
              <a:t>j</a:t>
            </a:r>
            <a:r>
              <a:rPr lang="zh-CN" altLang="en-US" dirty="0"/>
              <a:t>个词的文档频率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EF04B4-630D-448A-AAEE-83E7B7AFAC74}"/>
              </a:ext>
            </a:extLst>
          </p:cNvPr>
          <p:cNvSpPr txBox="1"/>
          <p:nvPr/>
        </p:nvSpPr>
        <p:spPr>
          <a:xfrm>
            <a:off x="6294549" y="4110646"/>
            <a:ext cx="55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计算第</a:t>
            </a:r>
            <a:r>
              <a:rPr lang="en-US" altLang="zh-CN" dirty="0"/>
              <a:t>j</a:t>
            </a:r>
            <a:r>
              <a:rPr lang="zh-CN" altLang="en-US" dirty="0"/>
              <a:t>个词的权重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3171F6-F260-408A-8D58-2F1B2862762D}"/>
              </a:ext>
            </a:extLst>
          </p:cNvPr>
          <p:cNvSpPr txBox="1"/>
          <p:nvPr/>
        </p:nvSpPr>
        <p:spPr>
          <a:xfrm>
            <a:off x="5743852" y="4836667"/>
            <a:ext cx="55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计算第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en-US" altLang="zh-CN" dirty="0"/>
              <a:t>WSDL</a:t>
            </a:r>
            <a:r>
              <a:rPr lang="zh-CN" altLang="en-US" dirty="0"/>
              <a:t>文档与第</a:t>
            </a:r>
            <a:r>
              <a:rPr lang="en-US" altLang="zh-CN" dirty="0"/>
              <a:t>j</a:t>
            </a:r>
            <a:r>
              <a:rPr lang="zh-CN" altLang="en-US" dirty="0"/>
              <a:t>个文档的文档相似度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EEDDDD0-D7EC-4481-92E4-1FA68D7A2AA0}"/>
              </a:ext>
            </a:extLst>
          </p:cNvPr>
          <p:cNvCxnSpPr/>
          <p:nvPr/>
        </p:nvCxnSpPr>
        <p:spPr>
          <a:xfrm flipH="1">
            <a:off x="2592280" y="5205999"/>
            <a:ext cx="337351" cy="635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EB58EFB-C77A-4F74-9879-6AD291310719}"/>
              </a:ext>
            </a:extLst>
          </p:cNvPr>
          <p:cNvSpPr txBox="1"/>
          <p:nvPr/>
        </p:nvSpPr>
        <p:spPr>
          <a:xfrm>
            <a:off x="598599" y="5841507"/>
            <a:ext cx="501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向量化的文档，里边每个维表示该词的权重</a:t>
            </a:r>
            <a:r>
              <a:rPr lang="en-US" altLang="zh-CN" dirty="0" err="1"/>
              <a:t>wi,j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WSRD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4222904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Functional Evaluation 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BFADC97-8262-4BCC-9F06-841787EEB34A}"/>
              </a:ext>
            </a:extLst>
          </p:cNvPr>
          <p:cNvSpPr txBox="1"/>
          <p:nvPr/>
        </p:nvSpPr>
        <p:spPr>
          <a:xfrm>
            <a:off x="695324" y="1752523"/>
            <a:ext cx="1032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Functional Evaluation Based on Historical User interest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BBF1B9-7D58-4A2B-B76D-C65F73DF98E2}"/>
              </a:ext>
            </a:extLst>
          </p:cNvPr>
          <p:cNvSpPr txBox="1"/>
          <p:nvPr/>
        </p:nvSpPr>
        <p:spPr>
          <a:xfrm>
            <a:off x="695324" y="2306345"/>
            <a:ext cx="636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但是评估两个服务的相似性并不只取决于服务</a:t>
            </a:r>
            <a:r>
              <a:rPr lang="en-US" altLang="zh-CN" dirty="0"/>
              <a:t>WSDL</a:t>
            </a:r>
            <a:r>
              <a:rPr lang="zh-CN" altLang="en-US" dirty="0"/>
              <a:t>文档的相似性，还取决于服务的操作即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221CA9-D733-487A-A451-7CECD8A8D3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29753" y="3137166"/>
            <a:ext cx="1952625" cy="333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4A26A5-0FFF-45B2-8BDD-DD6A7B3144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47223" y="3725099"/>
            <a:ext cx="933450" cy="2762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53A17A4-5046-455D-B8F4-CF7F6FA20EF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49726" y="3725099"/>
            <a:ext cx="4335780" cy="2736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0A403F2-4808-46F3-BD2D-101E9A5D1AD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15806" y="4255561"/>
            <a:ext cx="4124325" cy="54292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69C7583-9257-4D92-A05B-F7467BFDBE9F}"/>
              </a:ext>
            </a:extLst>
          </p:cNvPr>
          <p:cNvCxnSpPr/>
          <p:nvPr/>
        </p:nvCxnSpPr>
        <p:spPr>
          <a:xfrm>
            <a:off x="3994951" y="4687410"/>
            <a:ext cx="310719" cy="417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DA30A6-9E2A-473D-B59C-D18C2DAD753E}"/>
              </a:ext>
            </a:extLst>
          </p:cNvPr>
          <p:cNvCxnSpPr>
            <a:cxnSpLocks/>
          </p:cNvCxnSpPr>
          <p:nvPr/>
        </p:nvCxnSpPr>
        <p:spPr>
          <a:xfrm flipH="1">
            <a:off x="4817616" y="4696287"/>
            <a:ext cx="295922" cy="408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71A7BE1-036F-4464-85E5-3D64FAD011DD}"/>
              </a:ext>
            </a:extLst>
          </p:cNvPr>
          <p:cNvSpPr txBox="1"/>
          <p:nvPr/>
        </p:nvSpPr>
        <p:spPr>
          <a:xfrm>
            <a:off x="4172504" y="5140486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D6B488-359F-4721-B7BB-7222BCB3169D}"/>
              </a:ext>
            </a:extLst>
          </p:cNvPr>
          <p:cNvSpPr txBox="1"/>
          <p:nvPr/>
        </p:nvSpPr>
        <p:spPr>
          <a:xfrm>
            <a:off x="7546019" y="1970843"/>
            <a:ext cx="33646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最后一步是前面几步的综合，这一步将最近所有被某个用户使用过的服务的</a:t>
            </a:r>
            <a:r>
              <a:rPr lang="en-US" altLang="zh-CN" dirty="0"/>
              <a:t>WSDL</a:t>
            </a:r>
            <a:r>
              <a:rPr lang="zh-CN" altLang="en-US" dirty="0"/>
              <a:t>文件合成一个文件，并在这个文件里填入用户的</a:t>
            </a:r>
            <a:r>
              <a:rPr lang="en-US" altLang="zh-CN" dirty="0"/>
              <a:t>query log</a:t>
            </a:r>
            <a:r>
              <a:rPr lang="zh-CN" altLang="en-US" dirty="0"/>
              <a:t>以及用户的配置文件并命名为</a:t>
            </a:r>
            <a:r>
              <a:rPr lang="en-US" altLang="zh-CN" dirty="0" err="1"/>
              <a:t>BigWSDL</a:t>
            </a:r>
            <a:r>
              <a:rPr lang="en-US" altLang="zh-CN" dirty="0"/>
              <a:t>+</a:t>
            </a:r>
            <a:r>
              <a:rPr lang="zh-CN" altLang="en-US" dirty="0"/>
              <a:t>。之后通过</a:t>
            </a:r>
            <a:r>
              <a:rPr lang="en-US" altLang="zh-CN" dirty="0"/>
              <a:t>TF/IDF</a:t>
            </a:r>
            <a:r>
              <a:rPr lang="zh-CN" altLang="en-US" dirty="0"/>
              <a:t>算法转换该文件为一个文件向量</a:t>
            </a:r>
            <a:r>
              <a:rPr lang="en-US" altLang="zh-CN" dirty="0" err="1"/>
              <a:t>wui</a:t>
            </a:r>
            <a:r>
              <a:rPr lang="zh-CN" altLang="en-US" dirty="0"/>
              <a:t>，最后通过第四步最后一个公式计算</a:t>
            </a:r>
            <a:r>
              <a:rPr lang="en-US" altLang="zh-CN" dirty="0" err="1"/>
              <a:t>wui</a:t>
            </a:r>
            <a:r>
              <a:rPr lang="zh-CN" altLang="en-US" dirty="0"/>
              <a:t>与某一文档之间的相似度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00501E0-2393-403C-81F7-CDC70D3154EB}"/>
              </a:ext>
            </a:extLst>
          </p:cNvPr>
          <p:cNvCxnSpPr/>
          <p:nvPr/>
        </p:nvCxnSpPr>
        <p:spPr>
          <a:xfrm flipH="1">
            <a:off x="8380520" y="5140486"/>
            <a:ext cx="230820" cy="612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8EF5EE02-F2DE-4C14-B5F2-0315414441D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007658" y="5783052"/>
            <a:ext cx="513286" cy="5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WSRD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424667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Functional Evaluation 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574305E-C23C-4467-B461-DC4FD09043EA}"/>
              </a:ext>
            </a:extLst>
          </p:cNvPr>
          <p:cNvSpPr txBox="1"/>
          <p:nvPr/>
        </p:nvSpPr>
        <p:spPr>
          <a:xfrm>
            <a:off x="695324" y="1757778"/>
            <a:ext cx="802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Functional Evaluation Based on Potential User interest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4C44FB-D7B8-4A4C-8D45-1B712E5D2F5B}"/>
              </a:ext>
            </a:extLst>
          </p:cNvPr>
          <p:cNvSpPr txBox="1"/>
          <p:nvPr/>
        </p:nvSpPr>
        <p:spPr>
          <a:xfrm>
            <a:off x="695324" y="2352511"/>
            <a:ext cx="10969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Functional Evaluation1</a:t>
            </a:r>
            <a:r>
              <a:rPr lang="zh-CN" altLang="en-US" dirty="0"/>
              <a:t>算出了某服务</a:t>
            </a:r>
            <a:r>
              <a:rPr lang="en-US" altLang="zh-CN" dirty="0"/>
              <a:t>active user</a:t>
            </a:r>
            <a:r>
              <a:rPr lang="zh-CN" altLang="en-US" dirty="0"/>
              <a:t>的历史兴趣的相关性，但没有计算出</a:t>
            </a:r>
            <a:r>
              <a:rPr lang="en-US" altLang="zh-CN" dirty="0"/>
              <a:t>active user</a:t>
            </a:r>
            <a:r>
              <a:rPr lang="zh-CN" altLang="en-US" dirty="0"/>
              <a:t>可能的潜在性兴趣。所以</a:t>
            </a:r>
            <a:r>
              <a:rPr lang="en-US" altLang="zh-CN" dirty="0"/>
              <a:t>Functional Evaluation2</a:t>
            </a:r>
            <a:r>
              <a:rPr lang="zh-CN" altLang="en-US" dirty="0"/>
              <a:t>通过</a:t>
            </a:r>
            <a:r>
              <a:rPr lang="en-US" altLang="zh-CN" dirty="0"/>
              <a:t>other user</a:t>
            </a:r>
            <a:r>
              <a:rPr lang="zh-CN" altLang="en-US" dirty="0"/>
              <a:t>去计算</a:t>
            </a:r>
            <a:r>
              <a:rPr lang="en-US" altLang="zh-CN" dirty="0"/>
              <a:t>active user</a:t>
            </a:r>
            <a:r>
              <a:rPr lang="zh-CN" altLang="en-US" dirty="0"/>
              <a:t>的潜在性兴趣。此部分采用的是协同过滤算法。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DA6930-2144-4E3F-A19E-9EA7984C5AA3}"/>
              </a:ext>
            </a:extLst>
          </p:cNvPr>
          <p:cNvSpPr txBox="1"/>
          <p:nvPr/>
        </p:nvSpPr>
        <p:spPr>
          <a:xfrm>
            <a:off x="695324" y="3571150"/>
            <a:ext cx="1069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需要有</a:t>
            </a:r>
            <a:r>
              <a:rPr lang="en-US" altLang="zh-CN" dirty="0"/>
              <a:t>user-service</a:t>
            </a:r>
            <a:r>
              <a:rPr lang="zh-CN" altLang="en-US" dirty="0"/>
              <a:t>调用矩阵，</a:t>
            </a:r>
            <a:r>
              <a:rPr lang="en-US" altLang="zh-CN" dirty="0"/>
              <a:t>0</a:t>
            </a:r>
            <a:r>
              <a:rPr lang="zh-CN" altLang="en-US" dirty="0"/>
              <a:t>表示没有使用过该服务，</a:t>
            </a:r>
            <a:r>
              <a:rPr lang="en-US" altLang="zh-CN" dirty="0"/>
              <a:t>1</a:t>
            </a:r>
            <a:r>
              <a:rPr lang="zh-CN" altLang="en-US" dirty="0"/>
              <a:t>表示使用过该服务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1A4A689-B810-4584-B211-C38C42553E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324" y="4301694"/>
            <a:ext cx="3286125" cy="7048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DF62A9-FBA0-4D3E-832C-E8A1F50F99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2000" y="4468381"/>
            <a:ext cx="1790700" cy="371475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C23FD6-F780-4CCF-A958-04521F6E44F3}"/>
              </a:ext>
            </a:extLst>
          </p:cNvPr>
          <p:cNvCxnSpPr/>
          <p:nvPr/>
        </p:nvCxnSpPr>
        <p:spPr>
          <a:xfrm>
            <a:off x="5193437" y="4793942"/>
            <a:ext cx="514905" cy="514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416837D-8D19-4801-9BA6-6F220085D712}"/>
              </a:ext>
            </a:extLst>
          </p:cNvPr>
          <p:cNvSpPr txBox="1"/>
          <p:nvPr/>
        </p:nvSpPr>
        <p:spPr>
          <a:xfrm>
            <a:off x="5708342" y="5124181"/>
            <a:ext cx="38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表示</a:t>
            </a:r>
            <a:r>
              <a:rPr lang="en-US" altLang="zh-CN" dirty="0" err="1"/>
              <a:t>useri</a:t>
            </a:r>
            <a:r>
              <a:rPr lang="zh-CN" altLang="en-US" dirty="0"/>
              <a:t>与</a:t>
            </a:r>
            <a:r>
              <a:rPr lang="en-US" altLang="zh-CN" dirty="0" err="1"/>
              <a:t>userj</a:t>
            </a:r>
            <a:r>
              <a:rPr lang="zh-CN" altLang="en-US" dirty="0"/>
              <a:t>共同使用过的服务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F8B9CC8-2FAA-4ABF-B091-110CB6E83372}"/>
              </a:ext>
            </a:extLst>
          </p:cNvPr>
          <p:cNvSpPr txBox="1"/>
          <p:nvPr/>
        </p:nvSpPr>
        <p:spPr>
          <a:xfrm>
            <a:off x="695324" y="5777838"/>
            <a:ext cx="99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用与</a:t>
            </a:r>
            <a:r>
              <a:rPr lang="en-US" altLang="zh-CN" dirty="0"/>
              <a:t>user u</a:t>
            </a:r>
            <a:r>
              <a:rPr lang="zh-CN" altLang="en-US" dirty="0"/>
              <a:t>相似度最大的用户的使用服务记录，作为</a:t>
            </a:r>
            <a:r>
              <a:rPr lang="en-US" altLang="zh-CN" dirty="0"/>
              <a:t>user u</a:t>
            </a:r>
            <a:r>
              <a:rPr lang="zh-CN" altLang="en-US" dirty="0"/>
              <a:t>的潜在兴趣；记为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D03E541-D5CB-4C76-ADAC-28423A782F2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841187" y="5777838"/>
            <a:ext cx="3333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1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WSRD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4761240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Non-Functional Evaluation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441209D-0F33-4035-AD43-5CC8B77C15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8998" y="1937189"/>
            <a:ext cx="2876550" cy="381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D42C93-D514-4D76-8D37-F760FBD27B01}"/>
              </a:ext>
            </a:extLst>
          </p:cNvPr>
          <p:cNvSpPr txBox="1"/>
          <p:nvPr/>
        </p:nvSpPr>
        <p:spPr>
          <a:xfrm>
            <a:off x="591843" y="2456687"/>
            <a:ext cx="1100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假设我们一共有</a:t>
            </a:r>
            <a:r>
              <a:rPr lang="en-US" altLang="zh-CN" dirty="0"/>
              <a:t>m</a:t>
            </a:r>
            <a:r>
              <a:rPr lang="zh-CN" altLang="en-US" dirty="0"/>
              <a:t>种</a:t>
            </a:r>
            <a:r>
              <a:rPr lang="en-US" altLang="zh-CN" dirty="0"/>
              <a:t>QOS</a:t>
            </a:r>
            <a:r>
              <a:rPr lang="zh-CN" altLang="en-US" dirty="0"/>
              <a:t>值比如响应时间、可靠性，吞吐量这些种类。一共有很多个服务，上边的式子表示第</a:t>
            </a:r>
            <a:r>
              <a:rPr lang="en-US" altLang="zh-CN" dirty="0" err="1"/>
              <a:t>i</a:t>
            </a:r>
            <a:r>
              <a:rPr lang="zh-CN" altLang="en-US" dirty="0"/>
              <a:t>个服务的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QOS</a:t>
            </a:r>
            <a:r>
              <a:rPr lang="zh-CN" altLang="en-US" dirty="0"/>
              <a:t>值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9468F5-45C3-4546-BD93-FEDA11EFAF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3090" y="3429000"/>
            <a:ext cx="4943475" cy="184785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C1907F-6DDA-4B83-9102-5A5A00427B52}"/>
              </a:ext>
            </a:extLst>
          </p:cNvPr>
          <p:cNvCxnSpPr/>
          <p:nvPr/>
        </p:nvCxnSpPr>
        <p:spPr>
          <a:xfrm flipV="1">
            <a:off x="5646198" y="3754983"/>
            <a:ext cx="1225119" cy="497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1B3E4CA-2FEC-4E80-A827-9FD2D490A6C7}"/>
              </a:ext>
            </a:extLst>
          </p:cNvPr>
          <p:cNvSpPr txBox="1"/>
          <p:nvPr/>
        </p:nvSpPr>
        <p:spPr>
          <a:xfrm>
            <a:off x="7060950" y="3429000"/>
            <a:ext cx="420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标准化过程：目的是为了让</a:t>
            </a:r>
            <a:r>
              <a:rPr lang="en-US" altLang="zh-CN" dirty="0"/>
              <a:t>QOS</a:t>
            </a:r>
            <a:r>
              <a:rPr lang="zh-CN" altLang="en-US" dirty="0"/>
              <a:t>值分布在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之间，值越大，服务质量越高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E8918E9-3AE1-4BF1-8E0B-274795BBC2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4052" y="5402807"/>
            <a:ext cx="2390775" cy="4000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A315BEA-B9EB-4637-90F9-4F4921291ED3}"/>
              </a:ext>
            </a:extLst>
          </p:cNvPr>
          <p:cNvSpPr txBox="1"/>
          <p:nvPr/>
        </p:nvSpPr>
        <p:spPr>
          <a:xfrm>
            <a:off x="3595549" y="5468645"/>
            <a:ext cx="3550976" cy="37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标记用户</a:t>
            </a:r>
            <a:r>
              <a:rPr lang="en-US" altLang="zh-CN" dirty="0"/>
              <a:t>u</a:t>
            </a:r>
            <a:r>
              <a:rPr lang="zh-CN" altLang="en-US" dirty="0"/>
              <a:t>对服务</a:t>
            </a:r>
            <a:r>
              <a:rPr lang="en-US" altLang="zh-CN" dirty="0" err="1"/>
              <a:t>i</a:t>
            </a:r>
            <a:r>
              <a:rPr lang="zh-CN" altLang="en-US" dirty="0"/>
              <a:t>的</a:t>
            </a:r>
            <a:r>
              <a:rPr lang="en-US" altLang="zh-CN" dirty="0"/>
              <a:t>QOS</a:t>
            </a:r>
            <a:r>
              <a:rPr lang="zh-CN" altLang="en-US" dirty="0"/>
              <a:t>偏好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F0245EC-542C-4CD8-9FBA-1AFDB4C53F7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34181" y="4401313"/>
            <a:ext cx="3476625" cy="69532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B8CB235-1AED-4BC6-B9F2-7FEF8F241C43}"/>
              </a:ext>
            </a:extLst>
          </p:cNvPr>
          <p:cNvCxnSpPr/>
          <p:nvPr/>
        </p:nvCxnSpPr>
        <p:spPr>
          <a:xfrm flipH="1">
            <a:off x="8345010" y="4989250"/>
            <a:ext cx="142042" cy="613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D37E41A-85B1-4B4C-8BA6-14BE3BC344DA}"/>
              </a:ext>
            </a:extLst>
          </p:cNvPr>
          <p:cNvSpPr txBox="1"/>
          <p:nvPr/>
        </p:nvSpPr>
        <p:spPr>
          <a:xfrm>
            <a:off x="7767960" y="5586099"/>
            <a:ext cx="382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标准化处理后服务</a:t>
            </a:r>
            <a:r>
              <a:rPr lang="en-US" altLang="zh-CN" dirty="0" err="1"/>
              <a:t>i</a:t>
            </a:r>
            <a:r>
              <a:rPr lang="zh-CN" altLang="en-US" dirty="0"/>
              <a:t>的</a:t>
            </a:r>
            <a:r>
              <a:rPr lang="en-US" altLang="zh-CN" dirty="0"/>
              <a:t>QOS</a:t>
            </a:r>
            <a:r>
              <a:rPr lang="zh-CN" altLang="en-US" dirty="0"/>
              <a:t>值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AFD92F3-94CE-4B6D-A55C-FF054FC98D57}"/>
              </a:ext>
            </a:extLst>
          </p:cNvPr>
          <p:cNvCxnSpPr/>
          <p:nvPr/>
        </p:nvCxnSpPr>
        <p:spPr>
          <a:xfrm>
            <a:off x="1562470" y="5844141"/>
            <a:ext cx="0" cy="346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1712DB5-E0B2-4AD0-8862-D67FDD2B40A0}"/>
              </a:ext>
            </a:extLst>
          </p:cNvPr>
          <p:cNvSpPr txBox="1"/>
          <p:nvPr/>
        </p:nvSpPr>
        <p:spPr>
          <a:xfrm>
            <a:off x="949911" y="6214369"/>
            <a:ext cx="264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W&gt;0</a:t>
            </a:r>
            <a:r>
              <a:rPr lang="zh-CN" altLang="en-US" dirty="0"/>
              <a:t>所有</a:t>
            </a:r>
            <a:r>
              <a:rPr lang="en-US" altLang="zh-CN" dirty="0"/>
              <a:t>W</a:t>
            </a:r>
            <a:r>
              <a:rPr lang="zh-CN" altLang="en-US" dirty="0"/>
              <a:t>相加等于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4B94E99-92B3-4602-A49F-37D01D0167D8}"/>
              </a:ext>
            </a:extLst>
          </p:cNvPr>
          <p:cNvCxnSpPr/>
          <p:nvPr/>
        </p:nvCxnSpPr>
        <p:spPr>
          <a:xfrm flipH="1">
            <a:off x="7060950" y="4909351"/>
            <a:ext cx="707011" cy="1189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EA35758-CCD1-44F9-87D8-0B4363836C03}"/>
              </a:ext>
            </a:extLst>
          </p:cNvPr>
          <p:cNvSpPr txBox="1"/>
          <p:nvPr/>
        </p:nvSpPr>
        <p:spPr>
          <a:xfrm>
            <a:off x="5850385" y="6148936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u</a:t>
            </a:r>
            <a:r>
              <a:rPr lang="zh-CN" altLang="en-US" dirty="0"/>
              <a:t>对服务</a:t>
            </a:r>
            <a:r>
              <a:rPr lang="en-US" altLang="zh-CN" dirty="0" err="1"/>
              <a:t>i</a:t>
            </a:r>
            <a:r>
              <a:rPr lang="zh-CN" altLang="en-US" dirty="0"/>
              <a:t>的</a:t>
            </a:r>
            <a:r>
              <a:rPr lang="en-US" altLang="zh-CN" dirty="0"/>
              <a:t>QOS</a:t>
            </a:r>
            <a:r>
              <a:rPr lang="zh-CN" altLang="en-US" dirty="0"/>
              <a:t>偏好</a:t>
            </a:r>
          </a:p>
        </p:txBody>
      </p:sp>
    </p:spTree>
    <p:extLst>
      <p:ext uri="{BB962C8B-B14F-4D97-AF65-F5344CB8AC3E}">
        <p14:creationId xmlns:p14="http://schemas.microsoft.com/office/powerpoint/2010/main" val="181290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WSRD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65997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Diversity Evaluation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C305EB1-CEE0-48F7-A1C8-E6BB54CC0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44" y="1937189"/>
            <a:ext cx="2114550" cy="20478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A953FC-042A-4417-B84C-99B5DD41426E}"/>
              </a:ext>
            </a:extLst>
          </p:cNvPr>
          <p:cNvSpPr txBox="1"/>
          <p:nvPr/>
        </p:nvSpPr>
        <p:spPr>
          <a:xfrm>
            <a:off x="3533312" y="2140163"/>
            <a:ext cx="78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节点为服务；当服务与服务之间的相似度超过一定值时，这两个服务才有边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FC4D7B-224D-4CDC-9B6F-C99193EB4C69}"/>
              </a:ext>
            </a:extLst>
          </p:cNvPr>
          <p:cNvSpPr txBox="1"/>
          <p:nvPr/>
        </p:nvSpPr>
        <p:spPr>
          <a:xfrm>
            <a:off x="3533312" y="3064819"/>
            <a:ext cx="781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假设初始节点数为</a:t>
            </a:r>
            <a:r>
              <a:rPr lang="en-US" altLang="zh-CN" dirty="0"/>
              <a:t>K</a:t>
            </a:r>
            <a:r>
              <a:rPr lang="zh-CN" altLang="en-US" dirty="0"/>
              <a:t>，定义与当前图内节点有边相连的节点为拓展节点，由当前图内节点与拓展节点所构成的图叫拓展图，记拓展图内节点为</a:t>
            </a:r>
            <a:r>
              <a:rPr lang="en-US" altLang="zh-CN" dirty="0"/>
              <a:t>|N(S)|</a:t>
            </a:r>
            <a:r>
              <a:rPr lang="zh-CN" altLang="en-US" dirty="0"/>
              <a:t>个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94E65C-7460-4D94-8947-EB3FD658F9B9}"/>
              </a:ext>
            </a:extLst>
          </p:cNvPr>
          <p:cNvSpPr txBox="1"/>
          <p:nvPr/>
        </p:nvSpPr>
        <p:spPr>
          <a:xfrm>
            <a:off x="777443" y="4376691"/>
            <a:ext cx="580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拓展比率 </a:t>
            </a:r>
            <a:r>
              <a:rPr lang="en-US" altLang="zh-CN" dirty="0"/>
              <a:t>|N(S)|/K, </a:t>
            </a:r>
            <a:r>
              <a:rPr lang="zh-CN" altLang="en-US" dirty="0"/>
              <a:t>拓展比率越大，服务多样性越高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1522396-7645-4B84-BE25-A74754E173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14849" y="5395125"/>
            <a:ext cx="3261990" cy="49077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13B9D3-E073-4178-901E-2797B52C71C5}"/>
              </a:ext>
            </a:extLst>
          </p:cNvPr>
          <p:cNvCxnSpPr/>
          <p:nvPr/>
        </p:nvCxnSpPr>
        <p:spPr>
          <a:xfrm flipH="1">
            <a:off x="4447713" y="5770485"/>
            <a:ext cx="399495" cy="399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30CED06-6ED3-4CDC-9FE1-DFF412508A83}"/>
              </a:ext>
            </a:extLst>
          </p:cNvPr>
          <p:cNvSpPr txBox="1"/>
          <p:nvPr/>
        </p:nvSpPr>
        <p:spPr>
          <a:xfrm>
            <a:off x="3533312" y="6261255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对每个节点进行分数计算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56A35F6-FA5F-4BEF-AC36-DE09F4D67A04}"/>
              </a:ext>
            </a:extLst>
          </p:cNvPr>
          <p:cNvCxnSpPr/>
          <p:nvPr/>
        </p:nvCxnSpPr>
        <p:spPr>
          <a:xfrm flipV="1">
            <a:off x="5690586" y="4891596"/>
            <a:ext cx="701336" cy="503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84B9E5A-D834-4489-BA4E-6AC76DA5AF85}"/>
              </a:ext>
            </a:extLst>
          </p:cNvPr>
          <p:cNvCxnSpPr/>
          <p:nvPr/>
        </p:nvCxnSpPr>
        <p:spPr>
          <a:xfrm flipV="1">
            <a:off x="6489577" y="5025793"/>
            <a:ext cx="0" cy="356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6DA1E97-C021-4170-AAD7-16AB38A28935}"/>
              </a:ext>
            </a:extLst>
          </p:cNvPr>
          <p:cNvCxnSpPr/>
          <p:nvPr/>
        </p:nvCxnSpPr>
        <p:spPr>
          <a:xfrm flipH="1" flipV="1">
            <a:off x="6667130" y="4891596"/>
            <a:ext cx="514905" cy="503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47FBCB8-DFD0-49F5-BF6E-C977540CF017}"/>
              </a:ext>
            </a:extLst>
          </p:cNvPr>
          <p:cNvSpPr txBox="1"/>
          <p:nvPr/>
        </p:nvSpPr>
        <p:spPr>
          <a:xfrm>
            <a:off x="6267636" y="4564371"/>
            <a:ext cx="301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和为</a:t>
            </a:r>
            <a:r>
              <a:rPr lang="en-US" altLang="zh-CN" dirty="0"/>
              <a:t>1</a:t>
            </a:r>
            <a:r>
              <a:rPr lang="zh-CN" altLang="en-US" dirty="0"/>
              <a:t>，标记因子重要性</a:t>
            </a:r>
          </a:p>
        </p:txBody>
      </p:sp>
    </p:spTree>
    <p:extLst>
      <p:ext uri="{BB962C8B-B14F-4D97-AF65-F5344CB8AC3E}">
        <p14:creationId xmlns:p14="http://schemas.microsoft.com/office/powerpoint/2010/main" val="11788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WSRD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6" y="1013859"/>
              <a:ext cx="579425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Diversified Web Service Ranking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2367391-050B-43EE-A723-7AEEC3958D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26127" y="2124627"/>
            <a:ext cx="4152900" cy="809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1D5B77-CEDE-492E-9F85-BEF119ABF2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07006" y="3583354"/>
            <a:ext cx="1917577" cy="97976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3A6A0A-7B10-4A79-B25D-4DF2D41984E3}"/>
              </a:ext>
            </a:extLst>
          </p:cNvPr>
          <p:cNvCxnSpPr/>
          <p:nvPr/>
        </p:nvCxnSpPr>
        <p:spPr>
          <a:xfrm>
            <a:off x="7155402" y="2707689"/>
            <a:ext cx="843379" cy="95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8082CEC-6582-4A85-B0E6-B06F8A01A2CD}"/>
              </a:ext>
            </a:extLst>
          </p:cNvPr>
          <p:cNvSpPr txBox="1"/>
          <p:nvPr/>
        </p:nvSpPr>
        <p:spPr>
          <a:xfrm>
            <a:off x="7809575" y="3750072"/>
            <a:ext cx="299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λ</a:t>
            </a:r>
            <a:r>
              <a:rPr lang="zh-CN" altLang="en-US" dirty="0"/>
              <a:t>为平衡因子，平衡</a:t>
            </a:r>
            <a:r>
              <a:rPr lang="en-US" altLang="zh-CN" dirty="0"/>
              <a:t>score</a:t>
            </a:r>
            <a:r>
              <a:rPr lang="zh-CN" altLang="en-US" dirty="0"/>
              <a:t>与</a:t>
            </a:r>
            <a:r>
              <a:rPr lang="en-US" altLang="zh-CN" dirty="0"/>
              <a:t>diversity</a:t>
            </a:r>
            <a:r>
              <a:rPr lang="zh-CN" altLang="en-US" dirty="0"/>
              <a:t>之间的选择</a:t>
            </a:r>
          </a:p>
        </p:txBody>
      </p:sp>
    </p:spTree>
    <p:extLst>
      <p:ext uri="{BB962C8B-B14F-4D97-AF65-F5344CB8AC3E}">
        <p14:creationId xmlns:p14="http://schemas.microsoft.com/office/powerpoint/2010/main" val="23791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FOUR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个人想法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0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09356" y="1428698"/>
            <a:ext cx="3398314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研究背景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Background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098970" y="1428698"/>
            <a:ext cx="3416755" cy="830997"/>
            <a:chOff x="8098970" y="1684028"/>
            <a:chExt cx="3416755" cy="830997"/>
          </a:xfrm>
        </p:grpSpPr>
        <p:grpSp>
          <p:nvGrpSpPr>
            <p:cNvPr id="41" name="组合 40"/>
            <p:cNvGrpSpPr/>
            <p:nvPr/>
          </p:nvGrpSpPr>
          <p:grpSpPr>
            <a:xfrm>
              <a:off x="9120867" y="1684028"/>
              <a:ext cx="2394858" cy="830997"/>
              <a:chOff x="9042399" y="1373760"/>
              <a:chExt cx="2394858" cy="8309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9042399" y="137376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现有工作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42399" y="183542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Related Work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3873413" y="4567527"/>
            <a:ext cx="3434257" cy="861775"/>
            <a:chOff x="3873413" y="4736171"/>
            <a:chExt cx="3434257" cy="861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4912812" y="4736171"/>
              <a:ext cx="2394858" cy="861775"/>
              <a:chOff x="4818742" y="3526390"/>
              <a:chExt cx="2394858" cy="86177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参考文献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References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873413" y="4753058"/>
              <a:ext cx="899886" cy="828000"/>
              <a:chOff x="3873413" y="4753058"/>
              <a:chExt cx="899886" cy="82800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873413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909356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73413" y="2999817"/>
            <a:ext cx="3434257" cy="861775"/>
            <a:chOff x="3873413" y="3187016"/>
            <a:chExt cx="3434257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2" y="3187016"/>
              <a:ext cx="2394858" cy="861775"/>
              <a:chOff x="4818742" y="3526390"/>
              <a:chExt cx="2394858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理论研究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 Research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8098970" y="3005807"/>
            <a:ext cx="3416755" cy="830997"/>
            <a:chOff x="8098970" y="3202405"/>
            <a:chExt cx="3416755" cy="830997"/>
          </a:xfrm>
        </p:grpSpPr>
        <p:grpSp>
          <p:nvGrpSpPr>
            <p:cNvPr id="59" name="组合 58"/>
            <p:cNvGrpSpPr/>
            <p:nvPr/>
          </p:nvGrpSpPr>
          <p:grpSpPr>
            <a:xfrm>
              <a:off x="9120867" y="3202405"/>
              <a:ext cx="2394858" cy="830997"/>
              <a:chOff x="9042399" y="3526390"/>
              <a:chExt cx="2394858" cy="830997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个人想法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Thinking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4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个人想法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F020240-DEA2-46F5-B531-015082D106C5}"/>
              </a:ext>
            </a:extLst>
          </p:cNvPr>
          <p:cNvSpPr/>
          <p:nvPr/>
        </p:nvSpPr>
        <p:spPr>
          <a:xfrm>
            <a:off x="4551284" y="1333870"/>
            <a:ext cx="3089429" cy="209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如何推荐满足用户功能性需求的高质量服务</a:t>
            </a: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C4ABFF22-AFDB-46B9-8761-D2898049D9C2}"/>
              </a:ext>
            </a:extLst>
          </p:cNvPr>
          <p:cNvSpPr/>
          <p:nvPr/>
        </p:nvSpPr>
        <p:spPr>
          <a:xfrm rot="2981650">
            <a:off x="3519269" y="2821976"/>
            <a:ext cx="551175" cy="1805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F761822-EEF7-49E1-9FCC-498C55101A49}"/>
              </a:ext>
            </a:extLst>
          </p:cNvPr>
          <p:cNvSpPr txBox="1"/>
          <p:nvPr/>
        </p:nvSpPr>
        <p:spPr>
          <a:xfrm>
            <a:off x="1393795" y="4425543"/>
            <a:ext cx="352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Functional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zh-CN" altLang="en-US" dirty="0"/>
              <a:t>可以通过普通的时序神经网络来解决，使用</a:t>
            </a:r>
            <a:r>
              <a:rPr lang="en-US" altLang="zh-CN" dirty="0"/>
              <a:t>Service Usage History</a:t>
            </a:r>
            <a:r>
              <a:rPr lang="zh-CN" altLang="en-US" dirty="0"/>
              <a:t>数据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D5A29B-1E70-4709-911E-CCA00659A700}"/>
              </a:ext>
            </a:extLst>
          </p:cNvPr>
          <p:cNvSpPr txBox="1"/>
          <p:nvPr/>
        </p:nvSpPr>
        <p:spPr>
          <a:xfrm>
            <a:off x="7640712" y="4536495"/>
            <a:ext cx="352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QOS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zh-CN" altLang="en-US" dirty="0"/>
              <a:t>可以通过引入地理信息来解决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053055FA-7858-42DC-AFCC-9F0851E7F304}"/>
              </a:ext>
            </a:extLst>
          </p:cNvPr>
          <p:cNvSpPr/>
          <p:nvPr/>
        </p:nvSpPr>
        <p:spPr>
          <a:xfrm rot="18862888">
            <a:off x="7949269" y="2929683"/>
            <a:ext cx="551175" cy="1805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2E2F67-029F-4D24-A1F1-5C152B18D3D5}"/>
              </a:ext>
            </a:extLst>
          </p:cNvPr>
          <p:cNvSpPr txBox="1"/>
          <p:nvPr/>
        </p:nvSpPr>
        <p:spPr>
          <a:xfrm>
            <a:off x="1393795" y="5625872"/>
            <a:ext cx="268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[1,0,0,1,1,0…,0,0]</a:t>
            </a:r>
            <a:endParaRPr lang="zh-CN" altLang="en-US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4CCF1C86-8E79-40E7-8342-220191A0B928}"/>
              </a:ext>
            </a:extLst>
          </p:cNvPr>
          <p:cNvSpPr/>
          <p:nvPr/>
        </p:nvSpPr>
        <p:spPr>
          <a:xfrm rot="5400000">
            <a:off x="2233066" y="5190101"/>
            <a:ext cx="661383" cy="213441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BB4CA0-F3D8-405F-982F-1D1AFC13C29C}"/>
              </a:ext>
            </a:extLst>
          </p:cNvPr>
          <p:cNvSpPr txBox="1"/>
          <p:nvPr/>
        </p:nvSpPr>
        <p:spPr>
          <a:xfrm>
            <a:off x="2738761" y="6385669"/>
            <a:ext cx="23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5825 Web service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6C85C5-A3B9-41B1-9C77-DA51E391A0A0}"/>
              </a:ext>
            </a:extLst>
          </p:cNvPr>
          <p:cNvSpPr txBox="1"/>
          <p:nvPr/>
        </p:nvSpPr>
        <p:spPr>
          <a:xfrm>
            <a:off x="7640712" y="5275117"/>
            <a:ext cx="268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[1,1,0,0,1,0…,0,0]</a:t>
            </a:r>
            <a:endParaRPr lang="zh-CN" altLang="en-US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846C1F2-513A-468B-9282-3AB797C3AF5A}"/>
              </a:ext>
            </a:extLst>
          </p:cNvPr>
          <p:cNvSpPr/>
          <p:nvPr/>
        </p:nvSpPr>
        <p:spPr>
          <a:xfrm rot="5400000">
            <a:off x="8466672" y="4859409"/>
            <a:ext cx="661383" cy="213441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0FFB73-2C21-4628-BD59-C8199EEA08DB}"/>
              </a:ext>
            </a:extLst>
          </p:cNvPr>
          <p:cNvSpPr txBox="1"/>
          <p:nvPr/>
        </p:nvSpPr>
        <p:spPr>
          <a:xfrm>
            <a:off x="7730155" y="6270291"/>
            <a:ext cx="23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5825 Web service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91C3462-7413-4A73-98E6-9B9B7FDE3C90}"/>
              </a:ext>
            </a:extLst>
          </p:cNvPr>
          <p:cNvCxnSpPr/>
          <p:nvPr/>
        </p:nvCxnSpPr>
        <p:spPr>
          <a:xfrm flipV="1">
            <a:off x="9410330" y="3506680"/>
            <a:ext cx="346229" cy="1305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418DFF3-F5B5-4396-AF92-C4CE96773A3D}"/>
              </a:ext>
            </a:extLst>
          </p:cNvPr>
          <p:cNvSpPr txBox="1"/>
          <p:nvPr/>
        </p:nvSpPr>
        <p:spPr>
          <a:xfrm>
            <a:off x="9086339" y="2893820"/>
            <a:ext cx="241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一个地区哪些服务质量更高</a:t>
            </a:r>
          </a:p>
        </p:txBody>
      </p:sp>
    </p:spTree>
    <p:extLst>
      <p:ext uri="{BB962C8B-B14F-4D97-AF65-F5344CB8AC3E}">
        <p14:creationId xmlns:p14="http://schemas.microsoft.com/office/powerpoint/2010/main" val="2178592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EA53B8B-1034-4EF3-9BCA-C19F8BBF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13" y="287665"/>
            <a:ext cx="3771900" cy="5934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个人想法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F761822-EEF7-49E1-9FCC-498C55101A49}"/>
              </a:ext>
            </a:extLst>
          </p:cNvPr>
          <p:cNvSpPr txBox="1"/>
          <p:nvPr/>
        </p:nvSpPr>
        <p:spPr>
          <a:xfrm>
            <a:off x="1393795" y="4425543"/>
            <a:ext cx="324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Functional</a:t>
            </a:r>
            <a:r>
              <a:rPr lang="zh-CN" altLang="en-US" dirty="0"/>
              <a:t>部分：</a:t>
            </a:r>
            <a:endParaRPr lang="en-US" altLang="zh-CN" dirty="0"/>
          </a:p>
          <a:p>
            <a:r>
              <a:rPr lang="en-US" altLang="zh-CN" dirty="0"/>
              <a:t>Service Usage History</a:t>
            </a:r>
            <a:r>
              <a:rPr lang="zh-CN" altLang="en-US" dirty="0"/>
              <a:t>数据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D5A29B-1E70-4709-911E-CCA00659A700}"/>
              </a:ext>
            </a:extLst>
          </p:cNvPr>
          <p:cNvSpPr txBox="1"/>
          <p:nvPr/>
        </p:nvSpPr>
        <p:spPr>
          <a:xfrm>
            <a:off x="7686528" y="4349024"/>
            <a:ext cx="352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QOS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zh-CN" altLang="en-US" dirty="0"/>
              <a:t>可以通过引入地理信息来解决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2E2F67-029F-4D24-A1F1-5C152B18D3D5}"/>
              </a:ext>
            </a:extLst>
          </p:cNvPr>
          <p:cNvSpPr txBox="1"/>
          <p:nvPr/>
        </p:nvSpPr>
        <p:spPr>
          <a:xfrm>
            <a:off x="1771913" y="5459783"/>
            <a:ext cx="268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[1,0,0,1,1,0…,0,0]</a:t>
            </a:r>
            <a:endParaRPr lang="zh-CN" altLang="en-US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4CCF1C86-8E79-40E7-8342-220191A0B928}"/>
              </a:ext>
            </a:extLst>
          </p:cNvPr>
          <p:cNvSpPr/>
          <p:nvPr/>
        </p:nvSpPr>
        <p:spPr>
          <a:xfrm rot="5400000">
            <a:off x="2588121" y="4976263"/>
            <a:ext cx="661383" cy="213441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BB4CA0-F3D8-405F-982F-1D1AFC13C29C}"/>
              </a:ext>
            </a:extLst>
          </p:cNvPr>
          <p:cNvSpPr txBox="1"/>
          <p:nvPr/>
        </p:nvSpPr>
        <p:spPr>
          <a:xfrm>
            <a:off x="2738761" y="6385669"/>
            <a:ext cx="23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5825 Web service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6C85C5-A3B9-41B1-9C77-DA51E391A0A0}"/>
              </a:ext>
            </a:extLst>
          </p:cNvPr>
          <p:cNvSpPr txBox="1"/>
          <p:nvPr/>
        </p:nvSpPr>
        <p:spPr>
          <a:xfrm>
            <a:off x="7686528" y="5090451"/>
            <a:ext cx="268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[1,1,0,0,1,0…,0,0]</a:t>
            </a:r>
            <a:endParaRPr lang="zh-CN" altLang="en-US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846C1F2-513A-468B-9282-3AB797C3AF5A}"/>
              </a:ext>
            </a:extLst>
          </p:cNvPr>
          <p:cNvSpPr/>
          <p:nvPr/>
        </p:nvSpPr>
        <p:spPr>
          <a:xfrm rot="5400000">
            <a:off x="8534720" y="4645572"/>
            <a:ext cx="661383" cy="213441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0FFB73-2C21-4628-BD59-C8199EEA08DB}"/>
              </a:ext>
            </a:extLst>
          </p:cNvPr>
          <p:cNvSpPr txBox="1"/>
          <p:nvPr/>
        </p:nvSpPr>
        <p:spPr>
          <a:xfrm>
            <a:off x="7796586" y="6048720"/>
            <a:ext cx="23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5825 Web service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66D82FA-6A7E-4D11-A8E0-DF8328D9851D}"/>
              </a:ext>
            </a:extLst>
          </p:cNvPr>
          <p:cNvCxnSpPr/>
          <p:nvPr/>
        </p:nvCxnSpPr>
        <p:spPr>
          <a:xfrm flipV="1">
            <a:off x="9134484" y="3642558"/>
            <a:ext cx="532660" cy="101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789F706-CB1E-4F90-94EF-FCFCEC1A9837}"/>
              </a:ext>
            </a:extLst>
          </p:cNvPr>
          <p:cNvSpPr txBox="1"/>
          <p:nvPr/>
        </p:nvSpPr>
        <p:spPr>
          <a:xfrm>
            <a:off x="9616631" y="3189799"/>
            <a:ext cx="181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分区问题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特征提取问题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97E480-B750-40C4-922A-9B37AB69C311}"/>
              </a:ext>
            </a:extLst>
          </p:cNvPr>
          <p:cNvSpPr txBox="1"/>
          <p:nvPr/>
        </p:nvSpPr>
        <p:spPr>
          <a:xfrm>
            <a:off x="9184976" y="2446682"/>
            <a:ext cx="241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一个地区哪些服务质量更高</a:t>
            </a:r>
          </a:p>
        </p:txBody>
      </p:sp>
    </p:spTree>
    <p:extLst>
      <p:ext uri="{BB962C8B-B14F-4D97-AF65-F5344CB8AC3E}">
        <p14:creationId xmlns:p14="http://schemas.microsoft.com/office/powerpoint/2010/main" val="350164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3DA9BC41-3EE1-4BB5-B251-E6AC0EC5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81" y="3753488"/>
            <a:ext cx="4907540" cy="15269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个人想法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374603-80D3-45B4-BD4E-90E92C846483}"/>
              </a:ext>
            </a:extLst>
          </p:cNvPr>
          <p:cNvSpPr txBox="1"/>
          <p:nvPr/>
        </p:nvSpPr>
        <p:spPr>
          <a:xfrm>
            <a:off x="695324" y="1225118"/>
            <a:ext cx="825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分区问题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1922D21-570A-457E-AB5F-74607EF893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92031" y="1356450"/>
            <a:ext cx="4498834" cy="24263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444CA0C-C44F-422B-8ABF-5EE13733E32A}"/>
              </a:ext>
            </a:extLst>
          </p:cNvPr>
          <p:cNvSpPr txBox="1"/>
          <p:nvPr/>
        </p:nvSpPr>
        <p:spPr>
          <a:xfrm>
            <a:off x="695324" y="4147636"/>
            <a:ext cx="789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特征提取问题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06E4DBF-603A-4A82-B64B-F45020549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4" y="5261407"/>
            <a:ext cx="3857625" cy="7429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D1160CC-605D-4130-ACF2-A6128B42D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044" y="5261407"/>
            <a:ext cx="4029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13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个人想法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3C66E5-DC23-44DB-9958-AFF9C56B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037" y="0"/>
            <a:ext cx="3435918" cy="5405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2A243D-17CA-48CF-8D8E-BE4F5BA39D58}"/>
                  </a:ext>
                </a:extLst>
              </p:cNvPr>
              <p:cNvSpPr txBox="1"/>
              <p:nvPr/>
            </p:nvSpPr>
            <p:spPr>
              <a:xfrm>
                <a:off x="870012" y="2068497"/>
                <a:ext cx="4305670" cy="43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2A243D-17CA-48CF-8D8E-BE4F5BA3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12" y="2068497"/>
                <a:ext cx="4305670" cy="434863"/>
              </a:xfrm>
              <a:prstGeom prst="rect">
                <a:avLst/>
              </a:prstGeom>
              <a:blipFill>
                <a:blip r:embed="rId3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大括号 4">
            <a:extLst>
              <a:ext uri="{FF2B5EF4-FFF2-40B4-BE49-F238E27FC236}">
                <a16:creationId xmlns:a16="http://schemas.microsoft.com/office/drawing/2014/main" id="{1F9250FC-9C2A-44BE-AB55-C73C3ABC98F7}"/>
              </a:ext>
            </a:extLst>
          </p:cNvPr>
          <p:cNvSpPr/>
          <p:nvPr/>
        </p:nvSpPr>
        <p:spPr>
          <a:xfrm rot="5400000">
            <a:off x="2481236" y="1575716"/>
            <a:ext cx="541682" cy="239697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BC6155-C6F4-462A-A15E-FF761185BCA3}"/>
              </a:ext>
            </a:extLst>
          </p:cNvPr>
          <p:cNvSpPr txBox="1"/>
          <p:nvPr/>
        </p:nvSpPr>
        <p:spPr>
          <a:xfrm>
            <a:off x="695324" y="1400070"/>
            <a:ext cx="4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 data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41023F-003F-4FAE-B3C5-C563E6A6B01B}"/>
              </a:ext>
            </a:extLst>
          </p:cNvPr>
          <p:cNvSpPr txBox="1"/>
          <p:nvPr/>
        </p:nvSpPr>
        <p:spPr>
          <a:xfrm>
            <a:off x="2459115" y="3098166"/>
            <a:ext cx="1358283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115FDA4-4CC4-4406-8E67-7FADC13706B7}"/>
              </a:ext>
            </a:extLst>
          </p:cNvPr>
          <p:cNvCxnSpPr/>
          <p:nvPr/>
        </p:nvCxnSpPr>
        <p:spPr>
          <a:xfrm>
            <a:off x="4456590" y="2503360"/>
            <a:ext cx="322462" cy="541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48552ED-9648-4326-A5EF-F7C3D6BA1EA2}"/>
              </a:ext>
            </a:extLst>
          </p:cNvPr>
          <p:cNvSpPr txBox="1"/>
          <p:nvPr/>
        </p:nvSpPr>
        <p:spPr>
          <a:xfrm>
            <a:off x="4456590" y="3104370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标签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13C98CC-84A0-42FB-90BA-2C515769C14B}"/>
              </a:ext>
            </a:extLst>
          </p:cNvPr>
          <p:cNvCxnSpPr/>
          <p:nvPr/>
        </p:nvCxnSpPr>
        <p:spPr>
          <a:xfrm flipH="1">
            <a:off x="1242874" y="2503360"/>
            <a:ext cx="452761" cy="174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BE8F324-BDDC-40B1-98BA-7D0B40C52874}"/>
              </a:ext>
            </a:extLst>
          </p:cNvPr>
          <p:cNvSpPr txBox="1"/>
          <p:nvPr/>
        </p:nvSpPr>
        <p:spPr>
          <a:xfrm>
            <a:off x="586057" y="4354641"/>
            <a:ext cx="1535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r>
              <a:rPr lang="zh-CN" altLang="en-US" dirty="0"/>
              <a:t>时刻用户</a:t>
            </a:r>
            <a:r>
              <a:rPr lang="en-US" altLang="zh-CN" dirty="0"/>
              <a:t>1</a:t>
            </a:r>
            <a:r>
              <a:rPr lang="zh-CN" altLang="en-US" dirty="0"/>
              <a:t>使用过的服务向量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D8AA572-E648-4A05-9868-94FA7CB046A2}"/>
              </a:ext>
            </a:extLst>
          </p:cNvPr>
          <p:cNvCxnSpPr>
            <a:cxnSpLocks/>
          </p:cNvCxnSpPr>
          <p:nvPr/>
        </p:nvCxnSpPr>
        <p:spPr>
          <a:xfrm flipV="1">
            <a:off x="3966755" y="870212"/>
            <a:ext cx="409936" cy="1316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B43AF36-03B4-49CD-8BA4-EFBA9CBA46C9}"/>
              </a:ext>
            </a:extLst>
          </p:cNvPr>
          <p:cNvSpPr txBox="1"/>
          <p:nvPr/>
        </p:nvSpPr>
        <p:spPr>
          <a:xfrm>
            <a:off x="3928368" y="281026"/>
            <a:ext cx="241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1</a:t>
            </a:r>
            <a:r>
              <a:rPr lang="zh-CN" altLang="en-US" dirty="0"/>
              <a:t>在</a:t>
            </a:r>
            <a:r>
              <a:rPr lang="en-US" altLang="zh-CN" dirty="0"/>
              <a:t>t3</a:t>
            </a:r>
            <a:r>
              <a:rPr lang="zh-CN" altLang="en-US" dirty="0"/>
              <a:t>时刻所属地区的高质量服务特征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3AD73-7C4E-407D-93F1-B3B7E409EA05}"/>
              </a:ext>
            </a:extLst>
          </p:cNvPr>
          <p:cNvSpPr txBox="1"/>
          <p:nvPr/>
        </p:nvSpPr>
        <p:spPr>
          <a:xfrm>
            <a:off x="332914" y="5313158"/>
            <a:ext cx="268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[1,0,0,1,1,0…,0,0]</a:t>
            </a:r>
            <a:endParaRPr lang="zh-CN" altLang="en-US" dirty="0"/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E469F7EE-B116-4397-8B56-12C26746EA4E}"/>
              </a:ext>
            </a:extLst>
          </p:cNvPr>
          <p:cNvSpPr/>
          <p:nvPr/>
        </p:nvSpPr>
        <p:spPr>
          <a:xfrm rot="5400000">
            <a:off x="1138562" y="4867914"/>
            <a:ext cx="661383" cy="213441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5797980-2535-4C23-B560-EDAFBBF7C74E}"/>
              </a:ext>
            </a:extLst>
          </p:cNvPr>
          <p:cNvSpPr txBox="1"/>
          <p:nvPr/>
        </p:nvSpPr>
        <p:spPr>
          <a:xfrm>
            <a:off x="5255450" y="1827924"/>
            <a:ext cx="23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5825 Web service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E535AD-3F8A-4515-A01B-1A1DBA191301}"/>
              </a:ext>
            </a:extLst>
          </p:cNvPr>
          <p:cNvSpPr txBox="1"/>
          <p:nvPr/>
        </p:nvSpPr>
        <p:spPr>
          <a:xfrm>
            <a:off x="5162234" y="920811"/>
            <a:ext cx="268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[1,1,0,0,1,0…,0,0]</a:t>
            </a:r>
            <a:endParaRPr lang="zh-CN" altLang="en-US" dirty="0"/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1384BC24-A00E-46E3-B2C8-86FD49FA8F4F}"/>
              </a:ext>
            </a:extLst>
          </p:cNvPr>
          <p:cNvSpPr/>
          <p:nvPr/>
        </p:nvSpPr>
        <p:spPr>
          <a:xfrm rot="5400000">
            <a:off x="5997295" y="468665"/>
            <a:ext cx="661383" cy="213441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9AB6373-DDB5-4371-A8D2-15699E30B204}"/>
              </a:ext>
            </a:extLst>
          </p:cNvPr>
          <p:cNvSpPr txBox="1"/>
          <p:nvPr/>
        </p:nvSpPr>
        <p:spPr>
          <a:xfrm>
            <a:off x="738457" y="6418214"/>
            <a:ext cx="23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5825 Web service</a:t>
            </a:r>
            <a:endParaRPr lang="zh-CN" altLang="en-US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6A4A016-B21D-4F5B-815A-F47C54756C61}"/>
              </a:ext>
            </a:extLst>
          </p:cNvPr>
          <p:cNvCxnSpPr/>
          <p:nvPr/>
        </p:nvCxnSpPr>
        <p:spPr>
          <a:xfrm>
            <a:off x="4823181" y="2431283"/>
            <a:ext cx="3512692" cy="23129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2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FIVE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参考文献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5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References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13C5B5-9FCD-4E23-A3B8-8BDDB3720603}"/>
              </a:ext>
            </a:extLst>
          </p:cNvPr>
          <p:cNvSpPr txBox="1"/>
          <p:nvPr/>
        </p:nvSpPr>
        <p:spPr>
          <a:xfrm>
            <a:off x="825623" y="1384917"/>
            <a:ext cx="9756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</a:t>
            </a:r>
            <a:r>
              <a:rPr lang="en-US" altLang="zh-CN" sz="1400" dirty="0">
                <a:effectLst/>
              </a:rPr>
              <a:t> Zhong, Y., Fan, Y., Tan, W., &amp; Zhang, J. (2018). Web Service Recommendation with Reconstructed Profile from Mashup Descriptions. </a:t>
            </a:r>
            <a:r>
              <a:rPr lang="en-US" altLang="zh-CN" sz="1400" i="1" dirty="0">
                <a:effectLst/>
              </a:rPr>
              <a:t>IEEE Transactions on Automation Science and Engineering</a:t>
            </a:r>
            <a:r>
              <a:rPr lang="en-US" altLang="zh-CN" sz="1400" dirty="0">
                <a:effectLst/>
              </a:rPr>
              <a:t>, </a:t>
            </a:r>
            <a:r>
              <a:rPr lang="en-US" altLang="zh-CN" sz="1400" i="1" dirty="0">
                <a:effectLst/>
              </a:rPr>
              <a:t>15</a:t>
            </a:r>
            <a:r>
              <a:rPr lang="en-US" altLang="zh-CN" sz="1400" dirty="0">
                <a:effectLst/>
              </a:rPr>
              <a:t>(2), 468–478. https://doi.org/10.1109/TASE.2016.2624310</a:t>
            </a:r>
          </a:p>
          <a:p>
            <a:endParaRPr lang="en-US" altLang="zh-CN" sz="1400" dirty="0"/>
          </a:p>
          <a:p>
            <a:r>
              <a:rPr lang="en-US" altLang="zh-CN" sz="1400" dirty="0"/>
              <a:t>[2]</a:t>
            </a:r>
            <a:r>
              <a:rPr lang="en-US" altLang="zh-CN" sz="1400" dirty="0">
                <a:effectLst/>
              </a:rPr>
              <a:t> Bai, B., Fan, Y., Tan, W., &amp; Zhang, J. (2020). DLTSR: A Deep Learning Framework for Recommendations of Long-Tail Web Services. </a:t>
            </a:r>
            <a:r>
              <a:rPr lang="en-US" altLang="zh-CN" sz="1400" i="1" dirty="0">
                <a:effectLst/>
              </a:rPr>
              <a:t>IEEE Transactions on Services Computing</a:t>
            </a:r>
            <a:r>
              <a:rPr lang="en-US" altLang="zh-CN" sz="1400" dirty="0">
                <a:effectLst/>
              </a:rPr>
              <a:t>, </a:t>
            </a:r>
            <a:r>
              <a:rPr lang="en-US" altLang="zh-CN" sz="1400" i="1" dirty="0">
                <a:effectLst/>
              </a:rPr>
              <a:t>13</a:t>
            </a:r>
            <a:r>
              <a:rPr lang="en-US" altLang="zh-CN" sz="1400" dirty="0">
                <a:effectLst/>
              </a:rPr>
              <a:t>(1), 73–85. https://doi.org/10.1109/TSC.2017.2681666</a:t>
            </a:r>
          </a:p>
          <a:p>
            <a:endParaRPr lang="en-US" altLang="zh-CN" sz="1400" dirty="0"/>
          </a:p>
          <a:p>
            <a:r>
              <a:rPr lang="en-US" altLang="zh-CN" sz="1400" dirty="0"/>
              <a:t>[3]</a:t>
            </a:r>
            <a:r>
              <a:rPr lang="en-US" altLang="zh-CN" sz="1400" dirty="0">
                <a:effectLst/>
              </a:rPr>
              <a:t> Ren, L., &amp; Wang, W. (2018). An SVM-based collaborative filtering approach for Top-N web services recommendation. </a:t>
            </a:r>
            <a:r>
              <a:rPr lang="en-US" altLang="zh-CN" sz="1400" i="1" dirty="0">
                <a:effectLst/>
              </a:rPr>
              <a:t>Future Generation Computer Systems</a:t>
            </a:r>
            <a:r>
              <a:rPr lang="en-US" altLang="zh-CN" sz="1400" dirty="0">
                <a:effectLst/>
              </a:rPr>
              <a:t>, </a:t>
            </a:r>
            <a:r>
              <a:rPr lang="en-US" altLang="zh-CN" sz="1400" i="1" dirty="0">
                <a:effectLst/>
              </a:rPr>
              <a:t>78</a:t>
            </a:r>
            <a:r>
              <a:rPr lang="en-US" altLang="zh-CN" sz="1400" dirty="0">
                <a:effectLst/>
              </a:rPr>
              <a:t>, 531–543. https://doi.org/10.1016/j.future.2017.07.027</a:t>
            </a:r>
          </a:p>
          <a:p>
            <a:endParaRPr lang="en-US" altLang="zh-CN" sz="1400" dirty="0"/>
          </a:p>
          <a:p>
            <a:r>
              <a:rPr lang="en-US" altLang="zh-CN" sz="1400" dirty="0"/>
              <a:t>[4]</a:t>
            </a:r>
            <a:r>
              <a:rPr lang="en-US" altLang="zh-CN" sz="1400" dirty="0">
                <a:effectLst/>
              </a:rPr>
              <a:t> Kang, G., Tang, M., Liu, J., Liu, X. F., &amp; Cao, B. (2016). Diversifying web service recommendation results via exploring service usage history. </a:t>
            </a:r>
            <a:r>
              <a:rPr lang="en-US" altLang="zh-CN" sz="1400" i="1" dirty="0">
                <a:effectLst/>
              </a:rPr>
              <a:t>IEEE Transactions on Services Computing</a:t>
            </a:r>
            <a:r>
              <a:rPr lang="en-US" altLang="zh-CN" sz="1400" dirty="0">
                <a:effectLst/>
              </a:rPr>
              <a:t>, </a:t>
            </a:r>
            <a:r>
              <a:rPr lang="en-US" altLang="zh-CN" sz="1400" i="1" dirty="0">
                <a:effectLst/>
              </a:rPr>
              <a:t>9</a:t>
            </a:r>
            <a:r>
              <a:rPr lang="en-US" altLang="zh-CN" sz="1400" dirty="0">
                <a:effectLst/>
              </a:rPr>
              <a:t>(4), 566–579. https://doi.org/10.1109/TSC.2015.2415807</a:t>
            </a:r>
          </a:p>
          <a:p>
            <a:endParaRPr lang="en-US" altLang="zh-CN" sz="1400" dirty="0"/>
          </a:p>
          <a:p>
            <a:r>
              <a:rPr lang="en-US" altLang="zh-CN" sz="1400" dirty="0"/>
              <a:t>[5]</a:t>
            </a:r>
            <a:r>
              <a:rPr lang="en-US" altLang="zh-CN" sz="1400" dirty="0">
                <a:effectLst/>
              </a:rPr>
              <a:t> Kang, G., Tang, M., Liu, J., Liu, X. F., &amp; Cao, B. (2016). Diversifying web service recommendation results via exploring service usage history. </a:t>
            </a:r>
            <a:r>
              <a:rPr lang="en-US" altLang="zh-CN" sz="1400" i="1" dirty="0">
                <a:effectLst/>
              </a:rPr>
              <a:t>IEEE Transactions on Services Computing</a:t>
            </a:r>
            <a:r>
              <a:rPr lang="en-US" altLang="zh-CN" sz="1400" dirty="0">
                <a:effectLst/>
              </a:rPr>
              <a:t>, </a:t>
            </a:r>
            <a:r>
              <a:rPr lang="en-US" altLang="zh-CN" sz="1400" i="1" dirty="0">
                <a:effectLst/>
              </a:rPr>
              <a:t>9</a:t>
            </a:r>
            <a:r>
              <a:rPr lang="en-US" altLang="zh-CN" sz="1400" dirty="0">
                <a:effectLst/>
              </a:rPr>
              <a:t>(4), 566–579. https://doi.org/10.1109/TSC.2015.2415807</a:t>
            </a:r>
          </a:p>
          <a:p>
            <a:endParaRPr lang="en-US" altLang="zh-CN" sz="1400" dirty="0"/>
          </a:p>
          <a:p>
            <a:r>
              <a:rPr lang="en-US" altLang="zh-CN" sz="1400" dirty="0"/>
              <a:t>[6]</a:t>
            </a:r>
            <a:r>
              <a:rPr lang="en-US" altLang="zh-CN" sz="1400" dirty="0">
                <a:effectLst/>
              </a:rPr>
              <a:t> Chen, X., Zheng, Z., Liu, X., Huang, Z., &amp; Sun, H. (2013). Personalized QoS-aware web service recommendation and visualization. </a:t>
            </a:r>
            <a:r>
              <a:rPr lang="en-US" altLang="zh-CN" sz="1400" i="1" dirty="0">
                <a:effectLst/>
              </a:rPr>
              <a:t>IEEE Transactions on Services Computing</a:t>
            </a:r>
            <a:r>
              <a:rPr lang="en-US" altLang="zh-CN" sz="1400" dirty="0">
                <a:effectLst/>
              </a:rPr>
              <a:t>, </a:t>
            </a:r>
            <a:r>
              <a:rPr lang="en-US" altLang="zh-CN" sz="1400" i="1" dirty="0">
                <a:effectLst/>
              </a:rPr>
              <a:t>6</a:t>
            </a:r>
            <a:r>
              <a:rPr lang="en-US" altLang="zh-CN" sz="1400" dirty="0">
                <a:effectLst/>
              </a:rPr>
              <a:t>(1), 35–47. https://doi.org/10.1109/TSC.2011.35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012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9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E7984EEA-8388-4A68-A7C9-33F629727113}"/>
              </a:ext>
            </a:extLst>
          </p:cNvPr>
          <p:cNvSpPr/>
          <p:nvPr/>
        </p:nvSpPr>
        <p:spPr>
          <a:xfrm>
            <a:off x="2481261" y="1368510"/>
            <a:ext cx="914400" cy="476730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2E4FE5-5B65-4C35-A7C7-6C8B16A73B45}"/>
              </a:ext>
            </a:extLst>
          </p:cNvPr>
          <p:cNvSpPr txBox="1"/>
          <p:nvPr/>
        </p:nvSpPr>
        <p:spPr>
          <a:xfrm>
            <a:off x="695324" y="3105834"/>
            <a:ext cx="191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服务的数量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8F9B19B-7F2C-450B-A9F4-4663685C0364}"/>
              </a:ext>
            </a:extLst>
          </p:cNvPr>
          <p:cNvCxnSpPr/>
          <p:nvPr/>
        </p:nvCxnSpPr>
        <p:spPr>
          <a:xfrm flipV="1">
            <a:off x="3684233" y="1686757"/>
            <a:ext cx="2503503" cy="1349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041DFE6-B973-4250-9B0F-DDE28228B34C}"/>
              </a:ext>
            </a:extLst>
          </p:cNvPr>
          <p:cNvSpPr txBox="1"/>
          <p:nvPr/>
        </p:nvSpPr>
        <p:spPr>
          <a:xfrm>
            <a:off x="6190693" y="1084815"/>
            <a:ext cx="240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用户找到一大堆功能相同的服务，用哪个？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F6B678-8D59-43EC-A5FE-48AF516731E6}"/>
              </a:ext>
            </a:extLst>
          </p:cNvPr>
          <p:cNvCxnSpPr/>
          <p:nvPr/>
        </p:nvCxnSpPr>
        <p:spPr>
          <a:xfrm>
            <a:off x="8877670" y="1407980"/>
            <a:ext cx="825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7BB5288-C993-46AF-A4F2-EDD5B02B2846}"/>
              </a:ext>
            </a:extLst>
          </p:cNvPr>
          <p:cNvSpPr txBox="1"/>
          <p:nvPr/>
        </p:nvSpPr>
        <p:spPr>
          <a:xfrm>
            <a:off x="9981461" y="1223314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QOS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B64CB0D-71E8-4CBB-8F14-CACC41AE3F46}"/>
              </a:ext>
            </a:extLst>
          </p:cNvPr>
          <p:cNvCxnSpPr>
            <a:cxnSpLocks/>
          </p:cNvCxnSpPr>
          <p:nvPr/>
        </p:nvCxnSpPr>
        <p:spPr>
          <a:xfrm>
            <a:off x="3684232" y="4057185"/>
            <a:ext cx="2503503" cy="1395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99109D3-E472-4FE5-A28F-E63A36E833F6}"/>
              </a:ext>
            </a:extLst>
          </p:cNvPr>
          <p:cNvSpPr txBox="1"/>
          <p:nvPr/>
        </p:nvSpPr>
        <p:spPr>
          <a:xfrm>
            <a:off x="6251357" y="4998128"/>
            <a:ext cx="228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用户查询的词与服务描述词不匹配，怎么推荐满足用户需求的的服务？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3C43EB5-1CD3-4284-BAF7-7E4168D9FEF3}"/>
              </a:ext>
            </a:extLst>
          </p:cNvPr>
          <p:cNvCxnSpPr>
            <a:cxnSpLocks/>
          </p:cNvCxnSpPr>
          <p:nvPr/>
        </p:nvCxnSpPr>
        <p:spPr>
          <a:xfrm>
            <a:off x="8877670" y="5452719"/>
            <a:ext cx="825623" cy="7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1ADE2DC-561A-48C1-A102-55873FB354FD}"/>
              </a:ext>
            </a:extLst>
          </p:cNvPr>
          <p:cNvSpPr txBox="1"/>
          <p:nvPr/>
        </p:nvSpPr>
        <p:spPr>
          <a:xfrm>
            <a:off x="9977341" y="5275127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Functional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1ADF7A4-AF55-46BC-B819-FE7CA59B2AE7}"/>
              </a:ext>
            </a:extLst>
          </p:cNvPr>
          <p:cNvCxnSpPr/>
          <p:nvPr/>
        </p:nvCxnSpPr>
        <p:spPr>
          <a:xfrm>
            <a:off x="10338899" y="1731146"/>
            <a:ext cx="276915" cy="1233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0BDFF0-4C1D-4B05-BB5A-51BE5B775900}"/>
              </a:ext>
            </a:extLst>
          </p:cNvPr>
          <p:cNvCxnSpPr/>
          <p:nvPr/>
        </p:nvCxnSpPr>
        <p:spPr>
          <a:xfrm flipV="1">
            <a:off x="10534208" y="3879542"/>
            <a:ext cx="138458" cy="1395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476C820-47EA-400A-BB00-807FC261EDDF}"/>
              </a:ext>
            </a:extLst>
          </p:cNvPr>
          <p:cNvSpPr txBox="1"/>
          <p:nvPr/>
        </p:nvSpPr>
        <p:spPr>
          <a:xfrm>
            <a:off x="9549598" y="3148319"/>
            <a:ext cx="250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推荐满足用户功能性需求的高质量服务</a:t>
            </a:r>
          </a:p>
        </p:txBody>
      </p:sp>
    </p:spTree>
    <p:extLst>
      <p:ext uri="{BB962C8B-B14F-4D97-AF65-F5344CB8AC3E}">
        <p14:creationId xmlns:p14="http://schemas.microsoft.com/office/powerpoint/2010/main" val="131015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现有工作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5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QOS</a:t>
            </a:r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Quality of Service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997937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QOS Predication</a:t>
            </a:r>
          </a:p>
        </p:txBody>
      </p:sp>
      <p:sp>
        <p:nvSpPr>
          <p:cNvPr id="8" name="矩形 7"/>
          <p:cNvSpPr/>
          <p:nvPr/>
        </p:nvSpPr>
        <p:spPr>
          <a:xfrm>
            <a:off x="695323" y="3839439"/>
            <a:ext cx="319510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Recommendation</a:t>
            </a:r>
          </a:p>
        </p:txBody>
      </p:sp>
      <p:graphicFrame>
        <p:nvGraphicFramePr>
          <p:cNvPr id="15" name="表格 2">
            <a:extLst>
              <a:ext uri="{FF2B5EF4-FFF2-40B4-BE49-F238E27FC236}">
                <a16:creationId xmlns:a16="http://schemas.microsoft.com/office/drawing/2014/main" id="{F677324B-B7FC-4C97-A6A1-E1C77E6F4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88862"/>
              </p:ext>
            </p:extLst>
          </p:nvPr>
        </p:nvGraphicFramePr>
        <p:xfrm>
          <a:off x="2031997" y="1686839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1007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4204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869874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511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5821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11357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Service1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Service2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Service3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Servicen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9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1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3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09199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FB645E0-85CC-46BE-9F4E-60ED6EB2BE02}"/>
              </a:ext>
            </a:extLst>
          </p:cNvPr>
          <p:cNvSpPr txBox="1"/>
          <p:nvPr/>
        </p:nvSpPr>
        <p:spPr>
          <a:xfrm>
            <a:off x="1116156" y="4986495"/>
            <a:ext cx="975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Collaborate Filtering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我们可以通过用户与用户之间的相似度，找到与目标用户最相似的用户，然后通过该用户给目标用户推荐目标用户还未评测过的服务。通过服务相似来推荐同理。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4524A8E-E826-42A1-AFF7-D6582D4F456A}"/>
              </a:ext>
            </a:extLst>
          </p:cNvPr>
          <p:cNvCxnSpPr/>
          <p:nvPr/>
        </p:nvCxnSpPr>
        <p:spPr>
          <a:xfrm flipV="1">
            <a:off x="7759083" y="745724"/>
            <a:ext cx="1722268" cy="807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7C050E-D1C4-4E8D-A112-3AB270F20D5C}"/>
              </a:ext>
            </a:extLst>
          </p:cNvPr>
          <p:cNvSpPr txBox="1"/>
          <p:nvPr/>
        </p:nvSpPr>
        <p:spPr>
          <a:xfrm>
            <a:off x="7883371" y="417250"/>
            <a:ext cx="37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Region-aware; Location-aware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8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Functional Recommendation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99605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WSDL text</a:t>
            </a:r>
          </a:p>
        </p:txBody>
      </p:sp>
      <p:sp>
        <p:nvSpPr>
          <p:cNvPr id="8" name="矩形 7"/>
          <p:cNvSpPr/>
          <p:nvPr/>
        </p:nvSpPr>
        <p:spPr>
          <a:xfrm>
            <a:off x="695323" y="3839439"/>
            <a:ext cx="397256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Service Usage History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B645E0-85CC-46BE-9F4E-60ED6EB2BE02}"/>
              </a:ext>
            </a:extLst>
          </p:cNvPr>
          <p:cNvSpPr txBox="1"/>
          <p:nvPr/>
        </p:nvSpPr>
        <p:spPr>
          <a:xfrm>
            <a:off x="916414" y="5071093"/>
            <a:ext cx="452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SVM</a:t>
            </a:r>
            <a:r>
              <a:rPr lang="zh-CN" altLang="en-US" dirty="0"/>
              <a:t>（非</a:t>
            </a:r>
            <a:r>
              <a:rPr lang="en-US" altLang="zh-CN" dirty="0"/>
              <a:t>CCF</a:t>
            </a:r>
            <a:r>
              <a:rPr lang="zh-CN" altLang="en-US" dirty="0"/>
              <a:t>论文）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C4E781-A407-43F4-9ABA-0D515F9617DC}"/>
              </a:ext>
            </a:extLst>
          </p:cNvPr>
          <p:cNvSpPr txBox="1"/>
          <p:nvPr/>
        </p:nvSpPr>
        <p:spPr>
          <a:xfrm>
            <a:off x="695323" y="1786907"/>
            <a:ext cx="793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一般情况下是</a:t>
            </a:r>
            <a:r>
              <a:rPr lang="en-US" altLang="zh-CN" dirty="0"/>
              <a:t>user query</a:t>
            </a:r>
            <a:r>
              <a:rPr lang="zh-CN" altLang="en-US" dirty="0"/>
              <a:t>或</a:t>
            </a:r>
            <a:r>
              <a:rPr lang="en-US" altLang="zh-CN" dirty="0"/>
              <a:t>mashup</a:t>
            </a:r>
            <a:r>
              <a:rPr lang="zh-CN" altLang="en-US" dirty="0"/>
              <a:t>的描述性信息与</a:t>
            </a:r>
            <a:r>
              <a:rPr lang="en-US" altLang="zh-CN" dirty="0"/>
              <a:t>WSDL</a:t>
            </a:r>
            <a:r>
              <a:rPr lang="zh-CN" altLang="en-US" dirty="0"/>
              <a:t>文档的一个匹配；</a:t>
            </a:r>
            <a:endParaRPr lang="en-US" altLang="zh-CN" dirty="0"/>
          </a:p>
          <a:p>
            <a:r>
              <a:rPr lang="zh-CN" altLang="en-US" dirty="0"/>
              <a:t>类似检索系统</a:t>
            </a:r>
            <a:endParaRPr lang="en-US" altLang="zh-CN" dirty="0"/>
          </a:p>
          <a:p>
            <a:r>
              <a:rPr lang="en-US" altLang="zh-CN" dirty="0"/>
              <a:t>TF/IDF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/>
              <a:t>LSTM</a:t>
            </a:r>
            <a:r>
              <a:rPr lang="zh-CN" altLang="en-US" dirty="0"/>
              <a:t>基于语义的推荐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FFE2532-B3DA-430F-8612-39191C7E6229}"/>
              </a:ext>
            </a:extLst>
          </p:cNvPr>
          <p:cNvCxnSpPr/>
          <p:nvPr/>
        </p:nvCxnSpPr>
        <p:spPr>
          <a:xfrm>
            <a:off x="5442012" y="2148396"/>
            <a:ext cx="514905" cy="648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3E9EE1A-2877-4BD8-91EA-619F2B1CC0B4}"/>
              </a:ext>
            </a:extLst>
          </p:cNvPr>
          <p:cNvCxnSpPr>
            <a:cxnSpLocks/>
          </p:cNvCxnSpPr>
          <p:nvPr/>
        </p:nvCxnSpPr>
        <p:spPr>
          <a:xfrm flipH="1">
            <a:off x="6143348" y="2148396"/>
            <a:ext cx="532661" cy="648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B817EF-A88D-49CC-9126-C1D82071C4C7}"/>
              </a:ext>
            </a:extLst>
          </p:cNvPr>
          <p:cNvSpPr txBox="1"/>
          <p:nvPr/>
        </p:nvSpPr>
        <p:spPr>
          <a:xfrm>
            <a:off x="5184559" y="2690336"/>
            <a:ext cx="4190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为了满足匹配，需要解决</a:t>
            </a:r>
            <a:r>
              <a:rPr lang="en-US" altLang="zh-CN" dirty="0"/>
              <a:t>WSDL</a:t>
            </a:r>
            <a:r>
              <a:rPr lang="zh-CN" altLang="en-US" dirty="0"/>
              <a:t>文档描述性信息不足问题：</a:t>
            </a:r>
            <a:r>
              <a:rPr lang="en-US" altLang="zh-CN" dirty="0"/>
              <a:t>1.</a:t>
            </a:r>
            <a:r>
              <a:rPr lang="zh-CN" altLang="en-US" dirty="0"/>
              <a:t>通过</a:t>
            </a:r>
            <a:r>
              <a:rPr lang="en-US" altLang="zh-CN" dirty="0"/>
              <a:t>mashup</a:t>
            </a:r>
            <a:r>
              <a:rPr lang="zh-CN" altLang="en-US" dirty="0"/>
              <a:t>扩充信息 </a:t>
            </a:r>
            <a:r>
              <a:rPr lang="en-US" altLang="zh-CN" dirty="0"/>
              <a:t>2.</a:t>
            </a:r>
            <a:r>
              <a:rPr lang="zh-CN" altLang="en-US" dirty="0"/>
              <a:t>通过</a:t>
            </a:r>
            <a:r>
              <a:rPr lang="en-US" altLang="zh-CN" dirty="0"/>
              <a:t>stacked denoising autoencoders (SDAE) </a:t>
            </a:r>
            <a:r>
              <a:rPr lang="zh-CN" altLang="en-US" dirty="0"/>
              <a:t>去提取主要特征来进行匹配</a:t>
            </a:r>
          </a:p>
        </p:txBody>
      </p:sp>
    </p:spTree>
    <p:extLst>
      <p:ext uri="{BB962C8B-B14F-4D97-AF65-F5344CB8AC3E}">
        <p14:creationId xmlns:p14="http://schemas.microsoft.com/office/powerpoint/2010/main" val="371849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611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满足用户功能性需求的高质量服务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15182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The value of QOS</a:t>
            </a:r>
          </a:p>
        </p:txBody>
      </p:sp>
      <p:sp>
        <p:nvSpPr>
          <p:cNvPr id="8" name="矩形 7"/>
          <p:cNvSpPr/>
          <p:nvPr/>
        </p:nvSpPr>
        <p:spPr>
          <a:xfrm>
            <a:off x="695323" y="3839439"/>
            <a:ext cx="199605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WSDL text</a:t>
            </a:r>
          </a:p>
        </p:txBody>
      </p:sp>
      <p:graphicFrame>
        <p:nvGraphicFramePr>
          <p:cNvPr id="15" name="表格 2">
            <a:extLst>
              <a:ext uri="{FF2B5EF4-FFF2-40B4-BE49-F238E27FC236}">
                <a16:creationId xmlns:a16="http://schemas.microsoft.com/office/drawing/2014/main" id="{F677324B-B7FC-4C97-A6A1-E1C77E6F44EA}"/>
              </a:ext>
            </a:extLst>
          </p:cNvPr>
          <p:cNvGraphicFramePr>
            <a:graphicFrameLocks noGrp="1"/>
          </p:cNvGraphicFramePr>
          <p:nvPr/>
        </p:nvGraphicFramePr>
        <p:xfrm>
          <a:off x="2031997" y="1686839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1007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4204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869874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511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5821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11357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Service1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Service2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Service3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Servicen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9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1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3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09199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4524A8E-E826-42A1-AFF7-D6582D4F456A}"/>
              </a:ext>
            </a:extLst>
          </p:cNvPr>
          <p:cNvCxnSpPr/>
          <p:nvPr/>
        </p:nvCxnSpPr>
        <p:spPr>
          <a:xfrm flipV="1">
            <a:off x="7759083" y="745724"/>
            <a:ext cx="1722268" cy="807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7C050E-D1C4-4E8D-A112-3AB270F20D5C}"/>
              </a:ext>
            </a:extLst>
          </p:cNvPr>
          <p:cNvSpPr txBox="1"/>
          <p:nvPr/>
        </p:nvSpPr>
        <p:spPr>
          <a:xfrm>
            <a:off x="7883371" y="417250"/>
            <a:ext cx="37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Region-aware; Location-aware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48F23C-919F-4E5D-8266-D2D4C1CB5AE9}"/>
              </a:ext>
            </a:extLst>
          </p:cNvPr>
          <p:cNvSpPr/>
          <p:nvPr/>
        </p:nvSpPr>
        <p:spPr>
          <a:xfrm>
            <a:off x="695322" y="5700393"/>
            <a:ext cx="397256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Service Usage History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EB3569-173D-49F8-BB01-50A24A1A1B25}"/>
              </a:ext>
            </a:extLst>
          </p:cNvPr>
          <p:cNvSpPr txBox="1"/>
          <p:nvPr/>
        </p:nvSpPr>
        <p:spPr>
          <a:xfrm>
            <a:off x="4667884" y="3839439"/>
            <a:ext cx="7791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&lt;RECORD&gt;</a:t>
            </a:r>
          </a:p>
          <a:p>
            <a:r>
              <a:rPr lang="en-US" altLang="zh-CN" sz="1200" dirty="0"/>
              <a:t>&lt;name&gt;#blue&lt;/name&gt;</a:t>
            </a:r>
          </a:p>
          <a:p>
            <a:r>
              <a:rPr lang="en-US" altLang="zh-CN" sz="1200" dirty="0"/>
              <a:t>&lt;description&gt;</a:t>
            </a:r>
          </a:p>
          <a:p>
            <a:r>
              <a:rPr lang="en-US" altLang="zh-CN" sz="1200" dirty="0"/>
              <a:t>#blue is a service that stores text messages in a conversational style. with this </a:t>
            </a:r>
            <a:r>
              <a:rPr lang="en-US" altLang="zh-CN" sz="1200" dirty="0" err="1"/>
              <a:t>api</a:t>
            </a:r>
            <a:r>
              <a:rPr lang="en-US" altLang="zh-CN" sz="1200" dirty="0"/>
              <a:t>, client apps can, on behalf of users, do almost anything that can be done through the #blue website. this includes reading and sending messages, creating and updating contacts, and marking messages as favorites. the service is only available to o2 subscribers in the </a:t>
            </a:r>
            <a:r>
              <a:rPr lang="en-US" altLang="zh-CN" sz="1200" dirty="0" err="1"/>
              <a:t>uk</a:t>
            </a:r>
            <a:r>
              <a:rPr lang="en-US" altLang="zh-CN" sz="1200" dirty="0"/>
              <a:t> at this time. the </a:t>
            </a:r>
            <a:r>
              <a:rPr lang="en-US" altLang="zh-CN" sz="1200" dirty="0" err="1"/>
              <a:t>api</a:t>
            </a:r>
            <a:r>
              <a:rPr lang="en-US" altLang="zh-CN" sz="1200" dirty="0"/>
              <a:t> uses restful calls and responses are formatted in json.</a:t>
            </a:r>
          </a:p>
          <a:p>
            <a:r>
              <a:rPr lang="en-US" altLang="zh-CN" sz="1200" dirty="0"/>
              <a:t>&lt;/description&gt;</a:t>
            </a:r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primary_category</a:t>
            </a:r>
            <a:r>
              <a:rPr lang="en-US" altLang="zh-CN" sz="1200" dirty="0"/>
              <a:t>&gt;messaging&lt;/</a:t>
            </a:r>
            <a:r>
              <a:rPr lang="en-US" altLang="zh-CN" sz="1200" dirty="0" err="1"/>
              <a:t>primary_category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secondary_categories</a:t>
            </a:r>
            <a:r>
              <a:rPr lang="en-US" altLang="zh-CN" sz="1200" dirty="0"/>
              <a:t>&gt;</a:t>
            </a:r>
            <a:r>
              <a:rPr lang="en-US" altLang="zh-CN" sz="1200" dirty="0" err="1"/>
              <a:t>england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secondary_categories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&lt;date&gt;</a:t>
            </a:r>
            <a:r>
              <a:rPr lang="en-US" altLang="zh-CN" sz="1200" dirty="0" err="1"/>
              <a:t>tuesday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april</a:t>
            </a:r>
            <a:r>
              <a:rPr lang="en-US" altLang="zh-CN" sz="1200" dirty="0"/>
              <a:t> 19, 2011 - 11:38&lt;/date&gt;</a:t>
            </a:r>
          </a:p>
          <a:p>
            <a:r>
              <a:rPr lang="en-US" altLang="zh-CN" sz="1200" dirty="0"/>
              <a:t>&lt;identification&gt;#bluetuesday, </a:t>
            </a:r>
            <a:r>
              <a:rPr lang="en-US" altLang="zh-CN" sz="1200" dirty="0" err="1"/>
              <a:t>april</a:t>
            </a:r>
            <a:r>
              <a:rPr lang="en-US" altLang="zh-CN" sz="1200" dirty="0"/>
              <a:t> 19, 2011 - 11:38&lt;/identification&gt;</a:t>
            </a:r>
          </a:p>
          <a:p>
            <a:r>
              <a:rPr lang="en-US" altLang="zh-CN" sz="1200" dirty="0"/>
              <a:t>&lt;/RECORD&gt;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99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理论研究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9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1531</Words>
  <Application>Microsoft Office PowerPoint</Application>
  <PresentationFormat>宽屏</PresentationFormat>
  <Paragraphs>220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微软雅黑</vt:lpstr>
      <vt:lpstr>Arial</vt:lpstr>
      <vt:lpstr>Calibri</vt:lpstr>
      <vt:lpstr>Cambria Math</vt:lpstr>
      <vt:lpstr>Consolas</vt:lpstr>
      <vt:lpstr>Times New Roman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蓝色开题报告</dc:title>
  <dc:creator>第一PPT</dc:creator>
  <cp:keywords>www.1ppt.com</cp:keywords>
  <cp:lastModifiedBy>扬 杨</cp:lastModifiedBy>
  <cp:revision>381</cp:revision>
  <dcterms:created xsi:type="dcterms:W3CDTF">2015-10-24T01:57:14Z</dcterms:created>
  <dcterms:modified xsi:type="dcterms:W3CDTF">2020-08-19T07:07:30Z</dcterms:modified>
</cp:coreProperties>
</file>