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70" r:id="rId5"/>
    <p:sldId id="291" r:id="rId6"/>
    <p:sldId id="292" r:id="rId7"/>
    <p:sldId id="263" r:id="rId8"/>
    <p:sldId id="294" r:id="rId9"/>
    <p:sldId id="287" r:id="rId10"/>
    <p:sldId id="293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264" r:id="rId19"/>
    <p:sldId id="299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1084978" y="65953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aike.baidu.com/item/%E9%95%BF%E5%B0%B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703813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649" y="2823297"/>
            <a:ext cx="10600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Web Service Recommendation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汇报人：杨扬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导师：张明卫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172674" y="2955486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Reconstructed Profile From Mashup Descriptions(18)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大体流程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8EA9268-50B8-424F-AFA6-9F364461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59" y="1541103"/>
            <a:ext cx="8958679" cy="50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Reconstructed Profile From Mashup Descriptions(18)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691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Ranking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06CA4DC-2103-4DB1-B88B-9D24FB2B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30" y="3071812"/>
            <a:ext cx="2800350" cy="714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DC9CF7-5D45-4A50-8919-D96D313F516D}"/>
              </a:ext>
            </a:extLst>
          </p:cNvPr>
          <p:cNvCxnSpPr/>
          <p:nvPr/>
        </p:nvCxnSpPr>
        <p:spPr>
          <a:xfrm flipH="1">
            <a:off x="4296330" y="3554303"/>
            <a:ext cx="372862" cy="967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2078056-A56B-4416-A12A-1098447D8F98}"/>
              </a:ext>
            </a:extLst>
          </p:cNvPr>
          <p:cNvSpPr txBox="1"/>
          <p:nvPr/>
        </p:nvSpPr>
        <p:spPr>
          <a:xfrm>
            <a:off x="3709941" y="4521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4ACFC5-0F10-4F4C-8840-8EBE067F45E9}"/>
              </a:ext>
            </a:extLst>
          </p:cNvPr>
          <p:cNvCxnSpPr/>
          <p:nvPr/>
        </p:nvCxnSpPr>
        <p:spPr>
          <a:xfrm flipV="1">
            <a:off x="4998128" y="2140164"/>
            <a:ext cx="372862" cy="116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13BF880-71CA-421C-ADCF-1D93415747ED}"/>
              </a:ext>
            </a:extLst>
          </p:cNvPr>
          <p:cNvSpPr txBox="1"/>
          <p:nvPr/>
        </p:nvSpPr>
        <p:spPr>
          <a:xfrm>
            <a:off x="4998128" y="1770832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 Deep Learning Framework for Recommendations of Long-Tail Web Services</a:t>
            </a: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20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4" y="1336272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64715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长尾效应（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Long-Tail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B357E2E-7ADF-4889-A6E8-B6389F4E1814}"/>
              </a:ext>
            </a:extLst>
          </p:cNvPr>
          <p:cNvSpPr txBox="1"/>
          <p:nvPr/>
        </p:nvSpPr>
        <p:spPr>
          <a:xfrm>
            <a:off x="1520948" y="2842400"/>
            <a:ext cx="867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长尾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效应的根本就是强调“个性化”，“客户力量”和“小利润大市场”，也就是要赚很少的钱，但是要赚很多人的钱。要将市场细分到很细很小的时候，然后就会发现这些细小市场的累计会带来明显的长尾的效应。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将所有的非流行的市场，累加起来就会形成一个巨大的市场，甚至比主流市场还要巨大。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ECFE41-B6D3-4B62-BBB1-CF5123F3D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232" y="4497972"/>
            <a:ext cx="2686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 Deep Learning Framework for Recommendations of Long-Tail Web Services</a:t>
            </a: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20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4" y="1336272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数据特点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B357E2E-7ADF-4889-A6E8-B6389F4E1814}"/>
              </a:ext>
            </a:extLst>
          </p:cNvPr>
          <p:cNvSpPr txBox="1"/>
          <p:nvPr/>
        </p:nvSpPr>
        <p:spPr>
          <a:xfrm>
            <a:off x="695324" y="3094236"/>
            <a:ext cx="867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历史使用数据严重稀疏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服务描述信息质量差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368849-19F3-4DE7-801A-F8BB1C3AE713}"/>
              </a:ext>
            </a:extLst>
          </p:cNvPr>
          <p:cNvCxnSpPr/>
          <p:nvPr/>
        </p:nvCxnSpPr>
        <p:spPr>
          <a:xfrm>
            <a:off x="3071674" y="4017566"/>
            <a:ext cx="648070" cy="77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3B55D69-4BE4-4478-8EE0-FD1DE2FF53A3}"/>
              </a:ext>
            </a:extLst>
          </p:cNvPr>
          <p:cNvSpPr txBox="1"/>
          <p:nvPr/>
        </p:nvSpPr>
        <p:spPr>
          <a:xfrm>
            <a:off x="3160450" y="4872246"/>
            <a:ext cx="498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SDAE(stacked denoising autoencoders)</a:t>
            </a:r>
            <a:r>
              <a:rPr lang="zh-CN" altLang="en-US" dirty="0"/>
              <a:t>进行特征提取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FEF22F-D508-4AC9-9B41-FE12B9BABFA7}"/>
              </a:ext>
            </a:extLst>
          </p:cNvPr>
          <p:cNvCxnSpPr/>
          <p:nvPr/>
        </p:nvCxnSpPr>
        <p:spPr>
          <a:xfrm flipV="1">
            <a:off x="2982897" y="2396971"/>
            <a:ext cx="639192" cy="697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BF07778-E49C-4904-A17C-E3C208ED833E}"/>
              </a:ext>
            </a:extLst>
          </p:cNvPr>
          <p:cNvSpPr txBox="1"/>
          <p:nvPr/>
        </p:nvSpPr>
        <p:spPr>
          <a:xfrm>
            <a:off x="3622089" y="2031535"/>
            <a:ext cx="586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 the patterns of developers’ preference instead of modeling individual 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6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 Deep Learning Framework for Recommendations of Long-Tail Web Services</a:t>
            </a: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20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4" y="1336272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6" y="1013859"/>
              <a:ext cx="129327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DLTSR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162E8C-A3E3-4C46-BA86-764F42634312}"/>
              </a:ext>
            </a:extLst>
          </p:cNvPr>
          <p:cNvCxnSpPr/>
          <p:nvPr/>
        </p:nvCxnSpPr>
        <p:spPr>
          <a:xfrm>
            <a:off x="1740023" y="1797937"/>
            <a:ext cx="514905" cy="430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3064B26-AF46-4B71-854D-90263AEF2C00}"/>
              </a:ext>
            </a:extLst>
          </p:cNvPr>
          <p:cNvSpPr txBox="1"/>
          <p:nvPr/>
        </p:nvSpPr>
        <p:spPr>
          <a:xfrm>
            <a:off x="2254928" y="2013117"/>
            <a:ext cx="7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Deep learning for Long- Tail web Service Recommendations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5AC7DF-B2BB-4F35-B3EF-0B53354D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31" y="2382450"/>
            <a:ext cx="9176646" cy="43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 Deep Learning Framework for Recommendations of Long-Tail Web Services</a:t>
            </a: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20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4" y="1336272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30997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Rating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32EF222-C661-42BC-BD7B-70F162E8F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11" y="2116128"/>
            <a:ext cx="1889924" cy="449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B9A034-4B56-48DB-9725-DF2A7199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68" y="2777712"/>
            <a:ext cx="5153025" cy="1323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57CC47-2B74-4C67-A51A-52C49DD8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060" y="4313652"/>
            <a:ext cx="4010025" cy="1066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4785F9-EF02-47D1-827A-C967D605A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059" y="5592417"/>
            <a:ext cx="3038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 Deep Learning Framework for Recommendations of Long-Tail Web Services</a:t>
            </a: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20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4" y="1336272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009157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Dataset_api.xml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3DD14CC-BE4C-4A28-B23A-48E9BBDA190A}"/>
              </a:ext>
            </a:extLst>
          </p:cNvPr>
          <p:cNvSpPr txBox="1"/>
          <p:nvPr/>
        </p:nvSpPr>
        <p:spPr>
          <a:xfrm>
            <a:off x="695324" y="2158120"/>
            <a:ext cx="94458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&lt;RECORD&gt;</a:t>
            </a:r>
          </a:p>
          <a:p>
            <a:r>
              <a:rPr lang="en-US" altLang="zh-CN" dirty="0"/>
              <a:t>&lt;name&gt;#blue&lt;/name&gt;</a:t>
            </a:r>
          </a:p>
          <a:p>
            <a:r>
              <a:rPr lang="en-US" altLang="zh-CN" dirty="0"/>
              <a:t>&lt;description&gt;</a:t>
            </a:r>
          </a:p>
          <a:p>
            <a:r>
              <a:rPr lang="en-US" altLang="zh-CN" dirty="0"/>
              <a:t>#blue is a service that stores text messages in a conversational style. with this </a:t>
            </a:r>
            <a:r>
              <a:rPr lang="en-US" altLang="zh-CN" dirty="0" err="1"/>
              <a:t>api</a:t>
            </a:r>
            <a:r>
              <a:rPr lang="en-US" altLang="zh-CN" dirty="0"/>
              <a:t>, client apps can, on behalf of users, do almost anything that can be done through the #blue website. this includes reading and sending messages, creating and updating contacts, and marking messages as favorites. the service is only available to o2 subscribers in the </a:t>
            </a:r>
            <a:r>
              <a:rPr lang="en-US" altLang="zh-CN" dirty="0" err="1"/>
              <a:t>uk</a:t>
            </a:r>
            <a:r>
              <a:rPr lang="en-US" altLang="zh-CN" dirty="0"/>
              <a:t> at this time. the </a:t>
            </a:r>
            <a:r>
              <a:rPr lang="en-US" altLang="zh-CN" dirty="0" err="1"/>
              <a:t>api</a:t>
            </a:r>
            <a:r>
              <a:rPr lang="en-US" altLang="zh-CN" dirty="0"/>
              <a:t> uses restful calls and responses are formatted in json.</a:t>
            </a:r>
          </a:p>
          <a:p>
            <a:r>
              <a:rPr lang="en-US" altLang="zh-CN" dirty="0"/>
              <a:t>&lt;/description&gt;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primary_category</a:t>
            </a:r>
            <a:r>
              <a:rPr lang="en-US" altLang="zh-CN" dirty="0"/>
              <a:t>&gt;messaging&lt;/</a:t>
            </a:r>
            <a:r>
              <a:rPr lang="en-US" altLang="zh-CN" dirty="0" err="1"/>
              <a:t>primary_category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secondary_categories</a:t>
            </a:r>
            <a:r>
              <a:rPr lang="en-US" altLang="zh-CN" dirty="0"/>
              <a:t>&gt;</a:t>
            </a:r>
            <a:r>
              <a:rPr lang="en-US" altLang="zh-CN" dirty="0" err="1"/>
              <a:t>england</a:t>
            </a:r>
            <a:r>
              <a:rPr lang="en-US" altLang="zh-CN" dirty="0"/>
              <a:t>&lt;/</a:t>
            </a:r>
            <a:r>
              <a:rPr lang="en-US" altLang="zh-CN" dirty="0" err="1"/>
              <a:t>secondary_categories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&lt;date&gt;</a:t>
            </a:r>
            <a:r>
              <a:rPr lang="en-US" altLang="zh-CN" dirty="0" err="1"/>
              <a:t>tuesday</a:t>
            </a:r>
            <a:r>
              <a:rPr lang="en-US" altLang="zh-CN" dirty="0"/>
              <a:t>, </a:t>
            </a:r>
            <a:r>
              <a:rPr lang="en-US" altLang="zh-CN" dirty="0" err="1"/>
              <a:t>april</a:t>
            </a:r>
            <a:r>
              <a:rPr lang="en-US" altLang="zh-CN" dirty="0"/>
              <a:t> 19, 2011 - 11:38&lt;/date&gt;</a:t>
            </a:r>
          </a:p>
          <a:p>
            <a:r>
              <a:rPr lang="en-US" altLang="zh-CN" dirty="0"/>
              <a:t>&lt;identification&gt;#bluetuesday, </a:t>
            </a:r>
            <a:r>
              <a:rPr lang="en-US" altLang="zh-CN" dirty="0" err="1"/>
              <a:t>april</a:t>
            </a:r>
            <a:r>
              <a:rPr lang="en-US" altLang="zh-CN" dirty="0"/>
              <a:t> 19, 2011 - 11:38&lt;/identification&gt;</a:t>
            </a:r>
          </a:p>
          <a:p>
            <a:r>
              <a:rPr lang="en-US" altLang="zh-CN" dirty="0"/>
              <a:t>&lt;/RECORD&gt;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9787CA-E11E-46D4-8521-291F665F6F19}"/>
              </a:ext>
            </a:extLst>
          </p:cNvPr>
          <p:cNvCxnSpPr/>
          <p:nvPr/>
        </p:nvCxnSpPr>
        <p:spPr>
          <a:xfrm>
            <a:off x="3373515" y="1651247"/>
            <a:ext cx="1571347" cy="64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0019DD-ACDD-4B25-A088-55D4E7204A48}"/>
              </a:ext>
            </a:extLst>
          </p:cNvPr>
          <p:cNvSpPr txBox="1"/>
          <p:nvPr/>
        </p:nvSpPr>
        <p:spPr>
          <a:xfrm>
            <a:off x="4873841" y="2038883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programmableWeb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89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 Deep Learning Framework for Recommendations of Long-Tail Web Services</a:t>
            </a: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20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4" y="1336272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85073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Dataset_mashup.xml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3DD14CC-BE4C-4A28-B23A-48E9BBDA190A}"/>
              </a:ext>
            </a:extLst>
          </p:cNvPr>
          <p:cNvSpPr txBox="1"/>
          <p:nvPr/>
        </p:nvSpPr>
        <p:spPr>
          <a:xfrm>
            <a:off x="695324" y="2532026"/>
            <a:ext cx="94458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&lt;RECORD&gt;</a:t>
            </a:r>
          </a:p>
          <a:p>
            <a:r>
              <a:rPr lang="en-US" altLang="zh-CN" dirty="0"/>
              <a:t>&lt;name&gt;#beermap - the top 2,500 beers on twitter&lt;/name&gt;</a:t>
            </a:r>
          </a:p>
          <a:p>
            <a:r>
              <a:rPr lang="en-US" altLang="zh-CN" dirty="0"/>
              <a:t>&lt;description&gt;</a:t>
            </a:r>
          </a:p>
          <a:p>
            <a:r>
              <a:rPr lang="en-US" altLang="zh-CN" dirty="0"/>
              <a:t>to discover the most popular beer in over 15000 cities across the us, </a:t>
            </a:r>
            <a:r>
              <a:rPr lang="en-US" altLang="zh-CN" dirty="0" err="1"/>
              <a:t>canada</a:t>
            </a:r>
            <a:r>
              <a:rPr lang="en-US" altLang="zh-CN" dirty="0"/>
              <a:t>, the </a:t>
            </a:r>
            <a:r>
              <a:rPr lang="en-US" altLang="zh-CN" dirty="0" err="1"/>
              <a:t>uk</a:t>
            </a:r>
            <a:r>
              <a:rPr lang="en-US" altLang="zh-CN" dirty="0"/>
              <a:t>, and </a:t>
            </a:r>
            <a:r>
              <a:rPr lang="en-US" altLang="zh-CN" dirty="0" err="1"/>
              <a:t>ireland</a:t>
            </a:r>
            <a:r>
              <a:rPr lang="en-US" altLang="zh-CN" dirty="0"/>
              <a:t>, </a:t>
            </a:r>
            <a:r>
              <a:rPr lang="en-US" altLang="zh-CN" dirty="0" err="1"/>
              <a:t>peekanalytics</a:t>
            </a:r>
            <a:r>
              <a:rPr lang="en-US" altLang="zh-CN" dirty="0"/>
              <a:t> mapped the consumer followers of over 2500 beer and microbrewery twitter accounts.</a:t>
            </a:r>
          </a:p>
          <a:p>
            <a:r>
              <a:rPr lang="en-US" altLang="zh-CN" dirty="0"/>
              <a:t>&lt;/description&gt;</a:t>
            </a:r>
          </a:p>
          <a:p>
            <a:r>
              <a:rPr lang="en-US" altLang="zh-CN" dirty="0"/>
              <a:t>&lt;tags&gt;analytics , beer , humor&lt;/tags&gt;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apis</a:t>
            </a:r>
            <a:r>
              <a:rPr lang="en-US" altLang="zh-CN" dirty="0"/>
              <a:t>&gt;google maps , twitter , </a:t>
            </a:r>
            <a:r>
              <a:rPr lang="en-US" altLang="zh-CN" dirty="0" err="1"/>
              <a:t>peekyou</a:t>
            </a:r>
            <a:r>
              <a:rPr lang="en-US" altLang="zh-CN" dirty="0"/>
              <a:t> social analytics&lt;/</a:t>
            </a:r>
            <a:r>
              <a:rPr lang="en-US" altLang="zh-CN" dirty="0" err="1"/>
              <a:t>apis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&lt;date&gt;</a:t>
            </a:r>
            <a:r>
              <a:rPr lang="en-US" altLang="zh-CN" dirty="0" err="1"/>
              <a:t>thursday</a:t>
            </a:r>
            <a:r>
              <a:rPr lang="en-US" altLang="zh-CN" dirty="0"/>
              <a:t>, </a:t>
            </a:r>
            <a:r>
              <a:rPr lang="en-US" altLang="zh-CN" dirty="0" err="1"/>
              <a:t>september</a:t>
            </a:r>
            <a:r>
              <a:rPr lang="en-US" altLang="zh-CN" dirty="0"/>
              <a:t> 19, 2013 - 01:57&lt;/date&gt;</a:t>
            </a:r>
          </a:p>
          <a:p>
            <a:r>
              <a:rPr lang="en-US" altLang="zh-CN" dirty="0"/>
              <a:t>&lt;identification&gt;#beermap - the top 2,500 beers on </a:t>
            </a:r>
            <a:r>
              <a:rPr lang="en-US" altLang="zh-CN" dirty="0" err="1"/>
              <a:t>twitterthursday</a:t>
            </a:r>
            <a:r>
              <a:rPr lang="en-US" altLang="zh-CN" dirty="0"/>
              <a:t>, </a:t>
            </a:r>
            <a:r>
              <a:rPr lang="en-US" altLang="zh-CN" dirty="0" err="1"/>
              <a:t>september</a:t>
            </a:r>
            <a:r>
              <a:rPr lang="en-US" altLang="zh-CN" dirty="0"/>
              <a:t> 19, 2013 - 01:57&lt;/identification&gt;</a:t>
            </a:r>
          </a:p>
          <a:p>
            <a:r>
              <a:rPr lang="en-US" altLang="zh-CN" dirty="0"/>
              <a:t>&lt;/RECORD&gt;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2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参考文献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1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References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0E051A-8026-42E1-8B56-EE2EAF00085B}"/>
              </a:ext>
            </a:extLst>
          </p:cNvPr>
          <p:cNvSpPr txBox="1"/>
          <p:nvPr/>
        </p:nvSpPr>
        <p:spPr>
          <a:xfrm>
            <a:off x="695324" y="2229653"/>
            <a:ext cx="10659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Zhu R 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Niu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D , Li Z . Robust web service recommendation via quantile matrix factorization[C]// IEEE INFOCOM 2017 - IEEE Conference on Computer Communications. IEEE, 2017.</a:t>
            </a: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[2]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Zhong Y , Fan Y , Tan W , et al. Web Service Recommendation With Reconstructed Profile From Mashup Descriptions[J]. IEEE Transactions on Automation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ence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&amp; Engineering.</a:t>
            </a: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[3]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Bai B , Fan Y , Tan W , et al. DLTSR: A Deep Learning Framework for Recommendation of Long-tail Web Services[J]. IEEE Transactions on Services Computing.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4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645614"/>
            <a:ext cx="5329701" cy="828000"/>
            <a:chOff x="3909356" y="1685526"/>
            <a:chExt cx="5329701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910215" y="1837916"/>
              <a:ext cx="4328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</a:rPr>
                <a:t>QOS recommendation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909356" y="2998112"/>
            <a:ext cx="3398314" cy="828000"/>
            <a:chOff x="8098970" y="1685526"/>
            <a:chExt cx="3398314" cy="828000"/>
          </a:xfrm>
        </p:grpSpPr>
        <p:sp>
          <p:nvSpPr>
            <p:cNvPr id="13" name="文本框 12"/>
            <p:cNvSpPr txBox="1"/>
            <p:nvPr/>
          </p:nvSpPr>
          <p:spPr>
            <a:xfrm>
              <a:off x="9102426" y="1837916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</a:rPr>
                <a:t>Others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5386090"/>
            <a:ext cx="3420016" cy="828000"/>
            <a:chOff x="3873413" y="3203903"/>
            <a:chExt cx="3420016" cy="828000"/>
          </a:xfrm>
        </p:grpSpPr>
        <p:sp>
          <p:nvSpPr>
            <p:cNvPr id="55" name="文本框 54"/>
            <p:cNvSpPr txBox="1"/>
            <p:nvPr/>
          </p:nvSpPr>
          <p:spPr>
            <a:xfrm>
              <a:off x="4898571" y="3356293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</a:rPr>
                <a:t>Reference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8" y="2220549"/>
            <a:ext cx="2416903" cy="2416902"/>
            <a:chOff x="4887548" y="1124584"/>
            <a:chExt cx="2416903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8" y="1732870"/>
              <a:ext cx="241690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QOS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804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QOS recommendation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63753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Mashup and Service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965D59C-8400-49D5-B410-08FA47D52AF9}"/>
              </a:ext>
            </a:extLst>
          </p:cNvPr>
          <p:cNvSpPr/>
          <p:nvPr/>
        </p:nvSpPr>
        <p:spPr>
          <a:xfrm>
            <a:off x="2464940" y="2272682"/>
            <a:ext cx="6358385" cy="325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mashup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E62CF3-D13D-4E00-9763-1965CDDDA61F}"/>
              </a:ext>
            </a:extLst>
          </p:cNvPr>
          <p:cNvSpPr/>
          <p:nvPr/>
        </p:nvSpPr>
        <p:spPr>
          <a:xfrm>
            <a:off x="5755690" y="2787588"/>
            <a:ext cx="1550632" cy="7457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A46BEFD-EE52-4211-AF01-FCF6C91832FE}"/>
              </a:ext>
            </a:extLst>
          </p:cNvPr>
          <p:cNvSpPr/>
          <p:nvPr/>
        </p:nvSpPr>
        <p:spPr>
          <a:xfrm>
            <a:off x="3165830" y="3821835"/>
            <a:ext cx="1550632" cy="7457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3AB6BA8-ABB6-451C-A968-EA555710E40D}"/>
              </a:ext>
            </a:extLst>
          </p:cNvPr>
          <p:cNvSpPr/>
          <p:nvPr/>
        </p:nvSpPr>
        <p:spPr>
          <a:xfrm>
            <a:off x="5644133" y="4279035"/>
            <a:ext cx="1550632" cy="7457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804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QOS recommendation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4599336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QOS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Quality of Service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5A2BEB9-8F6D-4B50-9716-B751363A8773}"/>
              </a:ext>
            </a:extLst>
          </p:cNvPr>
          <p:cNvSpPr/>
          <p:nvPr/>
        </p:nvSpPr>
        <p:spPr>
          <a:xfrm>
            <a:off x="1287262" y="2379216"/>
            <a:ext cx="1615736" cy="985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44B2A4-D652-48BA-AB99-A282B0BBB01E}"/>
              </a:ext>
            </a:extLst>
          </p:cNvPr>
          <p:cNvSpPr/>
          <p:nvPr/>
        </p:nvSpPr>
        <p:spPr>
          <a:xfrm>
            <a:off x="4031941" y="2379214"/>
            <a:ext cx="1615736" cy="985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AAB19E-17F7-4EBB-BA27-1B4D9D0F6FBE}"/>
              </a:ext>
            </a:extLst>
          </p:cNvPr>
          <p:cNvSpPr/>
          <p:nvPr/>
        </p:nvSpPr>
        <p:spPr>
          <a:xfrm>
            <a:off x="6776620" y="2443579"/>
            <a:ext cx="1615736" cy="9854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service3</a:t>
            </a:r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223C6663-6E71-478D-81C0-E169B215D4C9}"/>
              </a:ext>
            </a:extLst>
          </p:cNvPr>
          <p:cNvSpPr/>
          <p:nvPr/>
        </p:nvSpPr>
        <p:spPr>
          <a:xfrm rot="5400000">
            <a:off x="4383057" y="1598693"/>
            <a:ext cx="913503" cy="52667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E82C9A-9CC9-48CD-8829-129B157AC20F}"/>
              </a:ext>
            </a:extLst>
          </p:cNvPr>
          <p:cNvSpPr txBox="1"/>
          <p:nvPr/>
        </p:nvSpPr>
        <p:spPr>
          <a:xfrm>
            <a:off x="3752295" y="4730195"/>
            <a:ext cx="23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相同功能，不同性能</a:t>
            </a:r>
          </a:p>
        </p:txBody>
      </p:sp>
    </p:spTree>
    <p:extLst>
      <p:ext uri="{BB962C8B-B14F-4D97-AF65-F5344CB8AC3E}">
        <p14:creationId xmlns:p14="http://schemas.microsoft.com/office/powerpoint/2010/main" val="9446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804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QOS recommendation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65196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Matrix Factorization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524A95D-861B-48FC-9B4E-6CEE02CED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4938"/>
              </p:ext>
            </p:extLst>
          </p:nvPr>
        </p:nvGraphicFramePr>
        <p:xfrm>
          <a:off x="1907713" y="2814796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1007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4204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69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51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5821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135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Servicen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1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3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09199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763E47-183B-486A-9F0A-9939CA36B740}"/>
              </a:ext>
            </a:extLst>
          </p:cNvPr>
          <p:cNvCxnSpPr/>
          <p:nvPr/>
        </p:nvCxnSpPr>
        <p:spPr>
          <a:xfrm flipV="1">
            <a:off x="6658252" y="1388439"/>
            <a:ext cx="1340529" cy="1354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82D079-C16A-4422-A808-419EAECF3D7B}"/>
              </a:ext>
            </a:extLst>
          </p:cNvPr>
          <p:cNvSpPr txBox="1"/>
          <p:nvPr/>
        </p:nvSpPr>
        <p:spPr>
          <a:xfrm>
            <a:off x="7732451" y="951113"/>
            <a:ext cx="32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0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Others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Reconstructed Profile From Mashup Descriptions(18)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大体流程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7C69F55-DC29-4B77-BF5F-1D42F0CD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9" y="2389951"/>
            <a:ext cx="6025499" cy="35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Reconstructed Profile From Mashup Descriptions(18)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基本概念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6E7FC9CA-89B5-4EF5-A04B-4DF9E6202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02924"/>
              </p:ext>
            </p:extLst>
          </p:nvPr>
        </p:nvGraphicFramePr>
        <p:xfrm>
          <a:off x="695324" y="2379216"/>
          <a:ext cx="3312358" cy="169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8">
                  <a:extLst>
                    <a:ext uri="{9D8B030D-6E8A-4147-A177-3AD203B41FA5}">
                      <a16:colId xmlns:a16="http://schemas.microsoft.com/office/drawing/2014/main" val="1176164444"/>
                    </a:ext>
                  </a:extLst>
                </a:gridCol>
              </a:tblGrid>
              <a:tr h="599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mashup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15471"/>
                  </a:ext>
                </a:extLst>
              </a:tr>
              <a:tr h="1099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72179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840342E-1BF0-4823-9A05-3F843620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25920"/>
              </p:ext>
            </p:extLst>
          </p:nvPr>
        </p:nvGraphicFramePr>
        <p:xfrm>
          <a:off x="7093750" y="1901682"/>
          <a:ext cx="3312358" cy="171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8">
                  <a:extLst>
                    <a:ext uri="{9D8B030D-6E8A-4147-A177-3AD203B41FA5}">
                      <a16:colId xmlns:a16="http://schemas.microsoft.com/office/drawing/2014/main" val="1176164444"/>
                    </a:ext>
                  </a:extLst>
                </a:gridCol>
              </a:tblGrid>
              <a:tr h="614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service1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15471"/>
                  </a:ext>
                </a:extLst>
              </a:tr>
              <a:tr h="1099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72179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DF75FAD-F755-4D56-BC42-F0568EA1A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84067"/>
              </p:ext>
            </p:extLst>
          </p:nvPr>
        </p:nvGraphicFramePr>
        <p:xfrm>
          <a:off x="7093750" y="4077381"/>
          <a:ext cx="3312358" cy="171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8">
                  <a:extLst>
                    <a:ext uri="{9D8B030D-6E8A-4147-A177-3AD203B41FA5}">
                      <a16:colId xmlns:a16="http://schemas.microsoft.com/office/drawing/2014/main" val="1176164444"/>
                    </a:ext>
                  </a:extLst>
                </a:gridCol>
              </a:tblGrid>
              <a:tr h="614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service2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15471"/>
                  </a:ext>
                </a:extLst>
              </a:tr>
              <a:tr h="1099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72179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1F2FCD-8F4C-4188-B233-44A6F5848553}"/>
              </a:ext>
            </a:extLst>
          </p:cNvPr>
          <p:cNvCxnSpPr/>
          <p:nvPr/>
        </p:nvCxnSpPr>
        <p:spPr>
          <a:xfrm flipV="1">
            <a:off x="3738239" y="2655442"/>
            <a:ext cx="3409025" cy="856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2E23BC8-AC03-44B0-BED9-76B4C524CD4B}"/>
              </a:ext>
            </a:extLst>
          </p:cNvPr>
          <p:cNvCxnSpPr/>
          <p:nvPr/>
        </p:nvCxnSpPr>
        <p:spPr>
          <a:xfrm>
            <a:off x="3738239" y="3512135"/>
            <a:ext cx="3773010" cy="1773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750</Words>
  <Application>Microsoft Office PowerPoint</Application>
  <PresentationFormat>宽屏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Microsoft YaHei</vt:lpstr>
      <vt:lpstr>Microsoft YaHei</vt:lpstr>
      <vt:lpstr>Arial</vt:lpstr>
      <vt:lpstr>Arial</vt:lpstr>
      <vt:lpstr>Calibri</vt:lpstr>
      <vt:lpstr>Consolas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蓝色开题报告</dc:title>
  <dc:creator>第一PPT</dc:creator>
  <cp:keywords>www.1ppt.com</cp:keywords>
  <cp:lastModifiedBy>扬 杨</cp:lastModifiedBy>
  <cp:revision>363</cp:revision>
  <dcterms:created xsi:type="dcterms:W3CDTF">2015-10-24T01:57:14Z</dcterms:created>
  <dcterms:modified xsi:type="dcterms:W3CDTF">2020-07-28T07:16:34Z</dcterms:modified>
</cp:coreProperties>
</file>