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2" r:id="rId4"/>
    <p:sldId id="292" r:id="rId5"/>
    <p:sldId id="298" r:id="rId6"/>
    <p:sldId id="299" r:id="rId7"/>
    <p:sldId id="300" r:id="rId8"/>
    <p:sldId id="301" r:id="rId9"/>
    <p:sldId id="303" r:id="rId10"/>
    <p:sldId id="304" r:id="rId11"/>
    <p:sldId id="305" r:id="rId12"/>
    <p:sldId id="263" r:id="rId13"/>
    <p:sldId id="294" r:id="rId14"/>
    <p:sldId id="295" r:id="rId15"/>
    <p:sldId id="296" r:id="rId16"/>
    <p:sldId id="297" r:id="rId17"/>
    <p:sldId id="26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88" autoAdjust="0"/>
    <p:restoredTop sz="94660"/>
  </p:normalViewPr>
  <p:slideViewPr>
    <p:cSldViewPr snapToGrid="0" showGuides="1">
      <p:cViewPr varScale="1">
        <p:scale>
          <a:sx n="86" d="100"/>
          <a:sy n="86" d="100"/>
        </p:scale>
        <p:origin x="446"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703813"/>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649" y="2823297"/>
            <a:ext cx="10600029" cy="769441"/>
          </a:xfrm>
          <a:prstGeom prst="rect">
            <a:avLst/>
          </a:prstGeom>
          <a:noFill/>
        </p:spPr>
        <p:txBody>
          <a:bodyPr wrap="square" rtlCol="0">
            <a:spAutoFit/>
          </a:bodyPr>
          <a:lstStyle/>
          <a:p>
            <a:r>
              <a:rPr lang="en-US" altLang="zh-CN" sz="4400" b="1" dirty="0">
                <a:solidFill>
                  <a:schemeClr val="bg1"/>
                </a:solidFill>
              </a:rPr>
              <a:t>Web Service Recommendation</a:t>
            </a:r>
            <a:endParaRPr lang="zh-CN" altLang="en-US" sz="4400" b="1" dirty="0">
              <a:solidFill>
                <a:schemeClr val="bg1"/>
              </a:solidFill>
            </a:endParaRPr>
          </a:p>
        </p:txBody>
      </p:sp>
      <p:sp>
        <p:nvSpPr>
          <p:cNvPr id="12" name="文本框 11"/>
          <p:cNvSpPr txBox="1"/>
          <p:nvPr/>
        </p:nvSpPr>
        <p:spPr>
          <a:xfrm>
            <a:off x="3216275" y="4495043"/>
            <a:ext cx="3060699" cy="369332"/>
          </a:xfrm>
          <a:prstGeom prst="rect">
            <a:avLst/>
          </a:prstGeom>
          <a:noFill/>
        </p:spPr>
        <p:txBody>
          <a:bodyPr wrap="square" rtlCol="0">
            <a:spAutoFit/>
          </a:bodyPr>
          <a:lstStyle/>
          <a:p>
            <a:r>
              <a:rPr lang="zh-CN" altLang="en-US" b="1" dirty="0">
                <a:solidFill>
                  <a:srgbClr val="453D3A"/>
                </a:solidFill>
              </a:rPr>
              <a:t>汇报人：杨扬</a:t>
            </a:r>
          </a:p>
        </p:txBody>
      </p:sp>
      <p:sp>
        <p:nvSpPr>
          <p:cNvPr id="13" name="文本框 12"/>
          <p:cNvSpPr txBox="1"/>
          <p:nvPr/>
        </p:nvSpPr>
        <p:spPr>
          <a:xfrm>
            <a:off x="6504664" y="4495043"/>
            <a:ext cx="1733095" cy="369332"/>
          </a:xfrm>
          <a:prstGeom prst="rect">
            <a:avLst/>
          </a:prstGeom>
          <a:noFill/>
        </p:spPr>
        <p:txBody>
          <a:bodyPr wrap="square" rtlCol="0">
            <a:spAutoFit/>
          </a:bodyPr>
          <a:lstStyle/>
          <a:p>
            <a:r>
              <a:rPr lang="zh-CN" altLang="en-US" b="1" dirty="0">
                <a:solidFill>
                  <a:srgbClr val="453D3A"/>
                </a:solidFill>
              </a:rPr>
              <a:t>导师：张明卫</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172674" y="295548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6140482"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6" name="矩形 5"/>
          <p:cNvSpPr/>
          <p:nvPr/>
        </p:nvSpPr>
        <p:spPr>
          <a:xfrm>
            <a:off x="695323" y="926774"/>
            <a:ext cx="2815194" cy="461665"/>
          </a:xfrm>
          <a:prstGeom prst="rect">
            <a:avLst/>
          </a:prstGeom>
          <a:solidFill>
            <a:schemeClr val="accent1"/>
          </a:solidFill>
        </p:spPr>
        <p:txBody>
          <a:bodyPr wrap="none">
            <a:spAutoFit/>
          </a:bodyPr>
          <a:lstStyle/>
          <a:p>
            <a:r>
              <a:rPr lang="en-US" altLang="zh-CN" sz="2400" b="1" dirty="0">
                <a:solidFill>
                  <a:schemeClr val="bg1"/>
                </a:solidFill>
              </a:rPr>
              <a:t>Region Feature</a:t>
            </a:r>
          </a:p>
        </p:txBody>
      </p:sp>
      <p:sp>
        <p:nvSpPr>
          <p:cNvPr id="2" name="文本框 1">
            <a:extLst>
              <a:ext uri="{FF2B5EF4-FFF2-40B4-BE49-F238E27FC236}">
                <a16:creationId xmlns:a16="http://schemas.microsoft.com/office/drawing/2014/main" id="{9F4DD945-5B83-4473-BCAA-908A23D15640}"/>
              </a:ext>
            </a:extLst>
          </p:cNvPr>
          <p:cNvSpPr txBox="1"/>
          <p:nvPr/>
        </p:nvSpPr>
        <p:spPr>
          <a:xfrm>
            <a:off x="695323" y="1999721"/>
            <a:ext cx="10106027" cy="646331"/>
          </a:xfrm>
          <a:prstGeom prst="rect">
            <a:avLst/>
          </a:prstGeom>
          <a:noFill/>
        </p:spPr>
        <p:txBody>
          <a:bodyPr wrap="square" rtlCol="0">
            <a:spAutoFit/>
          </a:bodyPr>
          <a:lstStyle/>
          <a:p>
            <a:r>
              <a:rPr lang="en-US" altLang="zh-CN" dirty="0"/>
              <a:t>region center as the main feature to reflect the average performance of web services observed by region users.</a:t>
            </a:r>
            <a:endParaRPr lang="zh-CN" altLang="en-US" dirty="0"/>
          </a:p>
        </p:txBody>
      </p:sp>
      <p:pic>
        <p:nvPicPr>
          <p:cNvPr id="8" name="图片 7">
            <a:extLst>
              <a:ext uri="{FF2B5EF4-FFF2-40B4-BE49-F238E27FC236}">
                <a16:creationId xmlns:a16="http://schemas.microsoft.com/office/drawing/2014/main" id="{B508194D-F399-494A-ABDA-73B2277DB930}"/>
              </a:ext>
            </a:extLst>
          </p:cNvPr>
          <p:cNvPicPr>
            <a:picLocks noChangeAspect="1"/>
          </p:cNvPicPr>
          <p:nvPr/>
        </p:nvPicPr>
        <p:blipFill>
          <a:blip r:embed="rId2"/>
          <a:stretch>
            <a:fillRect/>
          </a:stretch>
        </p:blipFill>
        <p:spPr>
          <a:xfrm>
            <a:off x="2227509" y="2767474"/>
            <a:ext cx="7381875" cy="1571625"/>
          </a:xfrm>
          <a:prstGeom prst="rect">
            <a:avLst/>
          </a:prstGeom>
        </p:spPr>
      </p:pic>
      <p:pic>
        <p:nvPicPr>
          <p:cNvPr id="9" name="图片 8">
            <a:extLst>
              <a:ext uri="{FF2B5EF4-FFF2-40B4-BE49-F238E27FC236}">
                <a16:creationId xmlns:a16="http://schemas.microsoft.com/office/drawing/2014/main" id="{3CB456FF-EB72-4BB8-9972-542F50295048}"/>
              </a:ext>
            </a:extLst>
          </p:cNvPr>
          <p:cNvPicPr>
            <a:picLocks noChangeAspect="1"/>
          </p:cNvPicPr>
          <p:nvPr/>
        </p:nvPicPr>
        <p:blipFill>
          <a:blip r:embed="rId3"/>
          <a:stretch>
            <a:fillRect/>
          </a:stretch>
        </p:blipFill>
        <p:spPr>
          <a:xfrm>
            <a:off x="3260971" y="4831995"/>
            <a:ext cx="5314950" cy="904875"/>
          </a:xfrm>
          <a:prstGeom prst="rect">
            <a:avLst/>
          </a:prstGeom>
        </p:spPr>
      </p:pic>
      <p:cxnSp>
        <p:nvCxnSpPr>
          <p:cNvPr id="12" name="直接箭头连接符 11">
            <a:extLst>
              <a:ext uri="{FF2B5EF4-FFF2-40B4-BE49-F238E27FC236}">
                <a16:creationId xmlns:a16="http://schemas.microsoft.com/office/drawing/2014/main" id="{CA595C83-5126-463F-9E65-6D9275E82BC4}"/>
              </a:ext>
            </a:extLst>
          </p:cNvPr>
          <p:cNvCxnSpPr/>
          <p:nvPr/>
        </p:nvCxnSpPr>
        <p:spPr>
          <a:xfrm flipV="1">
            <a:off x="3089429" y="1157606"/>
            <a:ext cx="1953088" cy="1658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3F821328-0ADB-4801-9CC0-D1BF6E11639A}"/>
              </a:ext>
            </a:extLst>
          </p:cNvPr>
          <p:cNvCxnSpPr/>
          <p:nvPr/>
        </p:nvCxnSpPr>
        <p:spPr>
          <a:xfrm flipV="1">
            <a:off x="3510517" y="1157606"/>
            <a:ext cx="1523122" cy="16921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CB3F4232-BCF3-4E60-A578-4F40F90796BA}"/>
              </a:ext>
            </a:extLst>
          </p:cNvPr>
          <p:cNvSpPr txBox="1"/>
          <p:nvPr/>
        </p:nvSpPr>
        <p:spPr>
          <a:xfrm>
            <a:off x="5032389" y="810885"/>
            <a:ext cx="1523122" cy="369332"/>
          </a:xfrm>
          <a:prstGeom prst="rect">
            <a:avLst/>
          </a:prstGeom>
          <a:noFill/>
        </p:spPr>
        <p:txBody>
          <a:bodyPr wrap="square" rtlCol="0">
            <a:spAutoFit/>
          </a:bodyPr>
          <a:lstStyle/>
          <a:p>
            <a:r>
              <a:rPr lang="en-US" altLang="zh-CN" dirty="0"/>
              <a:t>Region </a:t>
            </a:r>
            <a:r>
              <a:rPr lang="en-US" altLang="zh-CN" dirty="0" err="1"/>
              <a:t>m,n</a:t>
            </a:r>
            <a:endParaRPr lang="zh-CN" altLang="en-US" dirty="0"/>
          </a:p>
        </p:txBody>
      </p:sp>
      <p:cxnSp>
        <p:nvCxnSpPr>
          <p:cNvPr id="17" name="直接箭头连接符 16">
            <a:extLst>
              <a:ext uri="{FF2B5EF4-FFF2-40B4-BE49-F238E27FC236}">
                <a16:creationId xmlns:a16="http://schemas.microsoft.com/office/drawing/2014/main" id="{3EA3EF4A-69DA-466F-8198-C3683EC2B050}"/>
              </a:ext>
            </a:extLst>
          </p:cNvPr>
          <p:cNvCxnSpPr/>
          <p:nvPr/>
        </p:nvCxnSpPr>
        <p:spPr>
          <a:xfrm flipV="1">
            <a:off x="4181383" y="1793289"/>
            <a:ext cx="1145219" cy="16357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文本框 17">
            <a:extLst>
              <a:ext uri="{FF2B5EF4-FFF2-40B4-BE49-F238E27FC236}">
                <a16:creationId xmlns:a16="http://schemas.microsoft.com/office/drawing/2014/main" id="{D85F083F-5FFD-4E32-ABC9-1B26EA32AF14}"/>
              </a:ext>
            </a:extLst>
          </p:cNvPr>
          <p:cNvSpPr txBox="1"/>
          <p:nvPr/>
        </p:nvSpPr>
        <p:spPr>
          <a:xfrm>
            <a:off x="5008879" y="1497214"/>
            <a:ext cx="2459114" cy="369332"/>
          </a:xfrm>
          <a:prstGeom prst="rect">
            <a:avLst/>
          </a:prstGeom>
          <a:noFill/>
        </p:spPr>
        <p:txBody>
          <a:bodyPr wrap="square" rtlCol="0">
            <a:spAutoFit/>
          </a:bodyPr>
          <a:lstStyle/>
          <a:p>
            <a:r>
              <a:rPr lang="en-US" altLang="zh-CN" dirty="0"/>
              <a:t>Service in region n</a:t>
            </a:r>
            <a:endParaRPr lang="zh-CN" altLang="en-US" dirty="0"/>
          </a:p>
        </p:txBody>
      </p:sp>
      <p:cxnSp>
        <p:nvCxnSpPr>
          <p:cNvPr id="20" name="直接箭头连接符 19">
            <a:extLst>
              <a:ext uri="{FF2B5EF4-FFF2-40B4-BE49-F238E27FC236}">
                <a16:creationId xmlns:a16="http://schemas.microsoft.com/office/drawing/2014/main" id="{F0DE717F-0FCE-481C-A9C3-B9E51DD24F60}"/>
              </a:ext>
            </a:extLst>
          </p:cNvPr>
          <p:cNvCxnSpPr/>
          <p:nvPr/>
        </p:nvCxnSpPr>
        <p:spPr>
          <a:xfrm flipV="1">
            <a:off x="5610687" y="1322773"/>
            <a:ext cx="3231472" cy="21062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文本框 20">
            <a:extLst>
              <a:ext uri="{FF2B5EF4-FFF2-40B4-BE49-F238E27FC236}">
                <a16:creationId xmlns:a16="http://schemas.microsoft.com/office/drawing/2014/main" id="{F97D6C24-6E93-45F7-AD52-0749561667B4}"/>
              </a:ext>
            </a:extLst>
          </p:cNvPr>
          <p:cNvSpPr txBox="1"/>
          <p:nvPr/>
        </p:nvSpPr>
        <p:spPr>
          <a:xfrm>
            <a:off x="8753291" y="1048284"/>
            <a:ext cx="2838702" cy="369332"/>
          </a:xfrm>
          <a:prstGeom prst="rect">
            <a:avLst/>
          </a:prstGeom>
          <a:noFill/>
        </p:spPr>
        <p:txBody>
          <a:bodyPr wrap="square" rtlCol="0">
            <a:spAutoFit/>
          </a:bodyPr>
          <a:lstStyle/>
          <a:p>
            <a:r>
              <a:rPr lang="zh-CN" altLang="en-US" dirty="0"/>
              <a:t>服务</a:t>
            </a:r>
            <a:r>
              <a:rPr lang="en-US" altLang="zh-CN" dirty="0"/>
              <a:t>s</a:t>
            </a:r>
            <a:r>
              <a:rPr lang="zh-CN" altLang="en-US" dirty="0"/>
              <a:t>在</a:t>
            </a:r>
            <a:r>
              <a:rPr lang="en-US" altLang="zh-CN" dirty="0"/>
              <a:t>m</a:t>
            </a:r>
            <a:r>
              <a:rPr lang="zh-CN" altLang="en-US" dirty="0"/>
              <a:t>地区的响应时间</a:t>
            </a:r>
          </a:p>
        </p:txBody>
      </p:sp>
      <p:cxnSp>
        <p:nvCxnSpPr>
          <p:cNvPr id="23" name="直接箭头连接符 22">
            <a:extLst>
              <a:ext uri="{FF2B5EF4-FFF2-40B4-BE49-F238E27FC236}">
                <a16:creationId xmlns:a16="http://schemas.microsoft.com/office/drawing/2014/main" id="{1C0CE93F-F8A0-4FDB-83C7-8B718429B931}"/>
              </a:ext>
            </a:extLst>
          </p:cNvPr>
          <p:cNvCxnSpPr/>
          <p:nvPr/>
        </p:nvCxnSpPr>
        <p:spPr>
          <a:xfrm flipV="1">
            <a:off x="6347534" y="2646052"/>
            <a:ext cx="2911876" cy="656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文本框 23">
            <a:extLst>
              <a:ext uri="{FF2B5EF4-FFF2-40B4-BE49-F238E27FC236}">
                <a16:creationId xmlns:a16="http://schemas.microsoft.com/office/drawing/2014/main" id="{4B591BC8-3E59-457D-A4EE-049AE8C70429}"/>
              </a:ext>
            </a:extLst>
          </p:cNvPr>
          <p:cNvSpPr txBox="1"/>
          <p:nvPr/>
        </p:nvSpPr>
        <p:spPr>
          <a:xfrm>
            <a:off x="9280032" y="2446362"/>
            <a:ext cx="2663637" cy="369332"/>
          </a:xfrm>
          <a:prstGeom prst="rect">
            <a:avLst/>
          </a:prstGeom>
          <a:noFill/>
        </p:spPr>
        <p:txBody>
          <a:bodyPr wrap="square" rtlCol="0">
            <a:spAutoFit/>
          </a:bodyPr>
          <a:lstStyle/>
          <a:p>
            <a:r>
              <a:rPr lang="en-US" altLang="zh-CN" dirty="0"/>
              <a:t>M</a:t>
            </a:r>
            <a:r>
              <a:rPr lang="zh-CN" altLang="en-US" dirty="0"/>
              <a:t>地区的平均响应时间</a:t>
            </a:r>
          </a:p>
        </p:txBody>
      </p:sp>
      <p:cxnSp>
        <p:nvCxnSpPr>
          <p:cNvPr id="28" name="直接箭头连接符 27">
            <a:extLst>
              <a:ext uri="{FF2B5EF4-FFF2-40B4-BE49-F238E27FC236}">
                <a16:creationId xmlns:a16="http://schemas.microsoft.com/office/drawing/2014/main" id="{CFF5E3DD-0E0E-4113-8521-48B3CE3FC981}"/>
              </a:ext>
            </a:extLst>
          </p:cNvPr>
          <p:cNvCxnSpPr/>
          <p:nvPr/>
        </p:nvCxnSpPr>
        <p:spPr>
          <a:xfrm flipH="1">
            <a:off x="5008879" y="5736870"/>
            <a:ext cx="601808" cy="397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文本框 28">
            <a:extLst>
              <a:ext uri="{FF2B5EF4-FFF2-40B4-BE49-F238E27FC236}">
                <a16:creationId xmlns:a16="http://schemas.microsoft.com/office/drawing/2014/main" id="{9325DCEB-EC17-43CA-B29C-D9E247642786}"/>
              </a:ext>
            </a:extLst>
          </p:cNvPr>
          <p:cNvSpPr txBox="1"/>
          <p:nvPr/>
        </p:nvSpPr>
        <p:spPr>
          <a:xfrm>
            <a:off x="4126636" y="6141713"/>
            <a:ext cx="2868968" cy="369332"/>
          </a:xfrm>
          <a:prstGeom prst="rect">
            <a:avLst/>
          </a:prstGeom>
          <a:noFill/>
        </p:spPr>
        <p:txBody>
          <a:bodyPr wrap="square" rtlCol="0">
            <a:spAutoFit/>
          </a:bodyPr>
          <a:lstStyle/>
          <a:p>
            <a:r>
              <a:rPr lang="en-US" altLang="zh-CN" dirty="0"/>
              <a:t>Jaccard</a:t>
            </a:r>
            <a:r>
              <a:rPr lang="zh-CN" altLang="en-US" dirty="0"/>
              <a:t>系数（权重系数）</a:t>
            </a:r>
          </a:p>
        </p:txBody>
      </p:sp>
    </p:spTree>
    <p:extLst>
      <p:ext uri="{BB962C8B-B14F-4D97-AF65-F5344CB8AC3E}">
        <p14:creationId xmlns:p14="http://schemas.microsoft.com/office/powerpoint/2010/main" val="356064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6140482"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6" name="矩形 5"/>
          <p:cNvSpPr/>
          <p:nvPr/>
        </p:nvSpPr>
        <p:spPr>
          <a:xfrm>
            <a:off x="695323" y="926774"/>
            <a:ext cx="3820277" cy="461665"/>
          </a:xfrm>
          <a:prstGeom prst="rect">
            <a:avLst/>
          </a:prstGeom>
          <a:solidFill>
            <a:schemeClr val="accent1"/>
          </a:solidFill>
        </p:spPr>
        <p:txBody>
          <a:bodyPr wrap="none">
            <a:spAutoFit/>
          </a:bodyPr>
          <a:lstStyle/>
          <a:p>
            <a:r>
              <a:rPr lang="en-US" altLang="zh-CN" sz="2400" b="1" dirty="0">
                <a:solidFill>
                  <a:schemeClr val="bg1"/>
                </a:solidFill>
              </a:rPr>
              <a:t>QoS Value Prediction</a:t>
            </a:r>
          </a:p>
        </p:txBody>
      </p:sp>
      <p:sp>
        <p:nvSpPr>
          <p:cNvPr id="2" name="文本框 1">
            <a:extLst>
              <a:ext uri="{FF2B5EF4-FFF2-40B4-BE49-F238E27FC236}">
                <a16:creationId xmlns:a16="http://schemas.microsoft.com/office/drawing/2014/main" id="{C608E431-459C-4B16-84AD-0ABA5C438C83}"/>
              </a:ext>
            </a:extLst>
          </p:cNvPr>
          <p:cNvSpPr txBox="1"/>
          <p:nvPr/>
        </p:nvSpPr>
        <p:spPr>
          <a:xfrm>
            <a:off x="695323" y="1972607"/>
            <a:ext cx="9268287" cy="923330"/>
          </a:xfrm>
          <a:prstGeom prst="rect">
            <a:avLst/>
          </a:prstGeom>
          <a:noFill/>
        </p:spPr>
        <p:txBody>
          <a:bodyPr wrap="square" rtlCol="0">
            <a:spAutoFit/>
          </a:bodyPr>
          <a:lstStyle/>
          <a:p>
            <a:r>
              <a:rPr lang="en-US" altLang="zh-CN" dirty="0"/>
              <a:t>1.</a:t>
            </a:r>
            <a:r>
              <a:rPr lang="zh-CN" altLang="en-US" dirty="0"/>
              <a:t>找</a:t>
            </a:r>
            <a:r>
              <a:rPr lang="en-US" altLang="zh-CN" dirty="0"/>
              <a:t>k</a:t>
            </a:r>
            <a:r>
              <a:rPr lang="zh-CN" altLang="en-US" dirty="0"/>
              <a:t>个和</a:t>
            </a:r>
            <a:r>
              <a:rPr lang="en-US" altLang="zh-CN" dirty="0"/>
              <a:t>user a</a:t>
            </a:r>
            <a:r>
              <a:rPr lang="zh-CN" altLang="en-US" dirty="0"/>
              <a:t>所属区域近似的区域</a:t>
            </a:r>
            <a:endParaRPr lang="en-US" altLang="zh-CN" dirty="0"/>
          </a:p>
          <a:p>
            <a:endParaRPr lang="en-US" altLang="zh-CN" dirty="0"/>
          </a:p>
          <a:p>
            <a:r>
              <a:rPr lang="en-US" altLang="zh-CN" dirty="0"/>
              <a:t>2.</a:t>
            </a:r>
            <a:r>
              <a:rPr lang="zh-CN" altLang="en-US" dirty="0"/>
              <a:t>计算</a:t>
            </a:r>
          </a:p>
        </p:txBody>
      </p:sp>
      <p:pic>
        <p:nvPicPr>
          <p:cNvPr id="8" name="图片 7">
            <a:extLst>
              <a:ext uri="{FF2B5EF4-FFF2-40B4-BE49-F238E27FC236}">
                <a16:creationId xmlns:a16="http://schemas.microsoft.com/office/drawing/2014/main" id="{5711EB70-6C10-4499-A3AE-61D28963F055}"/>
              </a:ext>
            </a:extLst>
          </p:cNvPr>
          <p:cNvPicPr>
            <a:picLocks noChangeAspect="1"/>
          </p:cNvPicPr>
          <p:nvPr/>
        </p:nvPicPr>
        <p:blipFill>
          <a:blip r:embed="rId2"/>
          <a:stretch>
            <a:fillRect/>
          </a:stretch>
        </p:blipFill>
        <p:spPr>
          <a:xfrm>
            <a:off x="2852737" y="3159988"/>
            <a:ext cx="6486525" cy="1123950"/>
          </a:xfrm>
          <a:prstGeom prst="rect">
            <a:avLst/>
          </a:prstGeom>
        </p:spPr>
      </p:pic>
      <p:cxnSp>
        <p:nvCxnSpPr>
          <p:cNvPr id="10" name="直接箭头连接符 9">
            <a:extLst>
              <a:ext uri="{FF2B5EF4-FFF2-40B4-BE49-F238E27FC236}">
                <a16:creationId xmlns:a16="http://schemas.microsoft.com/office/drawing/2014/main" id="{4E3CCD72-39B2-4942-A305-7E6323CFC0F0}"/>
              </a:ext>
            </a:extLst>
          </p:cNvPr>
          <p:cNvCxnSpPr/>
          <p:nvPr/>
        </p:nvCxnSpPr>
        <p:spPr>
          <a:xfrm flipH="1">
            <a:off x="1961965" y="3968318"/>
            <a:ext cx="1091953" cy="7989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C9C58805-AD5F-497E-89D5-64C871688F8E}"/>
              </a:ext>
            </a:extLst>
          </p:cNvPr>
          <p:cNvSpPr txBox="1"/>
          <p:nvPr/>
        </p:nvSpPr>
        <p:spPr>
          <a:xfrm>
            <a:off x="852256" y="4754377"/>
            <a:ext cx="2432482" cy="646331"/>
          </a:xfrm>
          <a:prstGeom prst="rect">
            <a:avLst/>
          </a:prstGeom>
          <a:noFill/>
        </p:spPr>
        <p:txBody>
          <a:bodyPr wrap="square" rtlCol="0">
            <a:spAutoFit/>
          </a:bodyPr>
          <a:lstStyle/>
          <a:p>
            <a:r>
              <a:rPr lang="en-US" altLang="zh-CN" dirty="0"/>
              <a:t>User a</a:t>
            </a:r>
            <a:r>
              <a:rPr lang="zh-CN" altLang="en-US" dirty="0"/>
              <a:t>关于服务</a:t>
            </a:r>
            <a:r>
              <a:rPr lang="en-US" altLang="zh-CN" dirty="0"/>
              <a:t>s</a:t>
            </a:r>
            <a:r>
              <a:rPr lang="zh-CN" altLang="en-US" dirty="0"/>
              <a:t>的</a:t>
            </a:r>
            <a:r>
              <a:rPr lang="en-US" altLang="zh-CN" dirty="0"/>
              <a:t>response time</a:t>
            </a:r>
            <a:endParaRPr lang="zh-CN" altLang="en-US" dirty="0"/>
          </a:p>
        </p:txBody>
      </p:sp>
      <p:cxnSp>
        <p:nvCxnSpPr>
          <p:cNvPr id="14" name="直接箭头连接符 13">
            <a:extLst>
              <a:ext uri="{FF2B5EF4-FFF2-40B4-BE49-F238E27FC236}">
                <a16:creationId xmlns:a16="http://schemas.microsoft.com/office/drawing/2014/main" id="{C556F350-9604-43D7-A9A8-AC8B8A172AB0}"/>
              </a:ext>
            </a:extLst>
          </p:cNvPr>
          <p:cNvCxnSpPr/>
          <p:nvPr/>
        </p:nvCxnSpPr>
        <p:spPr>
          <a:xfrm>
            <a:off x="4305670" y="3968318"/>
            <a:ext cx="568171" cy="7102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1558696F-0BF1-49F5-9FB4-A72A7FD68790}"/>
              </a:ext>
            </a:extLst>
          </p:cNvPr>
          <p:cNvSpPr txBox="1"/>
          <p:nvPr/>
        </p:nvSpPr>
        <p:spPr>
          <a:xfrm>
            <a:off x="4039340" y="4630603"/>
            <a:ext cx="1932373" cy="923330"/>
          </a:xfrm>
          <a:prstGeom prst="rect">
            <a:avLst/>
          </a:prstGeom>
          <a:noFill/>
        </p:spPr>
        <p:txBody>
          <a:bodyPr wrap="square" rtlCol="0">
            <a:spAutoFit/>
          </a:bodyPr>
          <a:lstStyle/>
          <a:p>
            <a:r>
              <a:rPr lang="zh-CN" altLang="en-US" dirty="0"/>
              <a:t>服务</a:t>
            </a:r>
            <a:r>
              <a:rPr lang="en-US" altLang="zh-CN" dirty="0"/>
              <a:t>s</a:t>
            </a:r>
            <a:r>
              <a:rPr lang="zh-CN" altLang="en-US" dirty="0"/>
              <a:t>在</a:t>
            </a:r>
            <a:r>
              <a:rPr lang="en-US" altLang="zh-CN" dirty="0"/>
              <a:t>user a</a:t>
            </a:r>
            <a:r>
              <a:rPr lang="zh-CN" altLang="en-US" dirty="0"/>
              <a:t>所属区域的</a:t>
            </a:r>
            <a:r>
              <a:rPr lang="en-US" altLang="zh-CN" dirty="0"/>
              <a:t>center response time</a:t>
            </a:r>
            <a:endParaRPr lang="zh-CN" altLang="en-US" dirty="0"/>
          </a:p>
        </p:txBody>
      </p:sp>
      <p:cxnSp>
        <p:nvCxnSpPr>
          <p:cNvPr id="17" name="直接箭头连接符 16">
            <a:extLst>
              <a:ext uri="{FF2B5EF4-FFF2-40B4-BE49-F238E27FC236}">
                <a16:creationId xmlns:a16="http://schemas.microsoft.com/office/drawing/2014/main" id="{5138614A-6962-4F1D-869F-5C56B88B59CD}"/>
              </a:ext>
            </a:extLst>
          </p:cNvPr>
          <p:cNvCxnSpPr/>
          <p:nvPr/>
        </p:nvCxnSpPr>
        <p:spPr>
          <a:xfrm flipV="1">
            <a:off x="5646198" y="2618913"/>
            <a:ext cx="887767" cy="7190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文本框 17">
            <a:extLst>
              <a:ext uri="{FF2B5EF4-FFF2-40B4-BE49-F238E27FC236}">
                <a16:creationId xmlns:a16="http://schemas.microsoft.com/office/drawing/2014/main" id="{EFA55F7D-A029-4485-B68E-3D4107CD8D21}"/>
              </a:ext>
            </a:extLst>
          </p:cNvPr>
          <p:cNvSpPr txBox="1"/>
          <p:nvPr/>
        </p:nvSpPr>
        <p:spPr>
          <a:xfrm>
            <a:off x="6533965" y="2219417"/>
            <a:ext cx="1642369" cy="369332"/>
          </a:xfrm>
          <a:prstGeom prst="rect">
            <a:avLst/>
          </a:prstGeom>
          <a:noFill/>
        </p:spPr>
        <p:txBody>
          <a:bodyPr wrap="square" rtlCol="0">
            <a:spAutoFit/>
          </a:bodyPr>
          <a:lstStyle/>
          <a:p>
            <a:r>
              <a:rPr lang="en-US" altLang="zh-CN" dirty="0"/>
              <a:t>K</a:t>
            </a:r>
            <a:r>
              <a:rPr lang="zh-CN" altLang="en-US" dirty="0"/>
              <a:t>个近似区域</a:t>
            </a:r>
          </a:p>
        </p:txBody>
      </p:sp>
    </p:spTree>
    <p:extLst>
      <p:ext uri="{BB962C8B-B14F-4D97-AF65-F5344CB8AC3E}">
        <p14:creationId xmlns:p14="http://schemas.microsoft.com/office/powerpoint/2010/main" val="31878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en-US" altLang="zh-CN" sz="7200" b="1" dirty="0">
                  <a:solidFill>
                    <a:schemeClr val="accent1"/>
                  </a:solidFill>
                  <a:latin typeface="微软雅黑" panose="020B0503020204020204" pitchFamily="34" charset="-122"/>
                </a:rPr>
                <a:t>Datasets</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369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WS-DREAM</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大体介绍</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966CBDE5-A739-4E72-BB63-8023044E8564}"/>
              </a:ext>
            </a:extLst>
          </p:cNvPr>
          <p:cNvSpPr txBox="1"/>
          <p:nvPr/>
        </p:nvSpPr>
        <p:spPr>
          <a:xfrm>
            <a:off x="695323" y="1807943"/>
            <a:ext cx="10552685" cy="4801314"/>
          </a:xfrm>
          <a:prstGeom prst="rect">
            <a:avLst/>
          </a:prstGeom>
          <a:noFill/>
        </p:spPr>
        <p:txBody>
          <a:bodyPr wrap="square" rtlCol="0">
            <a:spAutoFit/>
          </a:bodyPr>
          <a:lstStyle/>
          <a:p>
            <a:r>
              <a:rPr lang="en-US" altLang="zh-CN" dirty="0"/>
              <a:t>This dataset describes real-world QoS evaluation results from 339 users on 5,825 Web services. </a:t>
            </a:r>
          </a:p>
          <a:p>
            <a:endParaRPr lang="en-US" altLang="zh-CN" dirty="0"/>
          </a:p>
          <a:p>
            <a:endParaRPr lang="en-US" altLang="zh-CN" dirty="0"/>
          </a:p>
          <a:p>
            <a:r>
              <a:rPr lang="en-US" altLang="zh-CN" b="1" dirty="0"/>
              <a:t>userlist.txt</a:t>
            </a:r>
            <a:r>
              <a:rPr lang="en-US" altLang="zh-CN" dirty="0"/>
              <a:t>——information of 339 service users.</a:t>
            </a:r>
          </a:p>
          <a:p>
            <a:endParaRPr lang="en-US" altLang="zh-CN" dirty="0"/>
          </a:p>
          <a:p>
            <a:r>
              <a:rPr lang="en-US" altLang="zh-CN" b="1" dirty="0"/>
              <a:t>wslist.txt</a:t>
            </a:r>
            <a:r>
              <a:rPr lang="en-US" altLang="zh-CN" dirty="0"/>
              <a:t>——information of the 5,825 Web services.</a:t>
            </a:r>
          </a:p>
          <a:p>
            <a:endParaRPr lang="en-US" altLang="zh-CN" dirty="0"/>
          </a:p>
          <a:p>
            <a:r>
              <a:rPr lang="en-US" altLang="zh-CN" dirty="0"/>
              <a:t>rtMatrix.txt——339 * 5825 user-item matrix of response-time</a:t>
            </a:r>
          </a:p>
          <a:p>
            <a:endParaRPr lang="en-US" altLang="zh-CN" dirty="0"/>
          </a:p>
          <a:p>
            <a:r>
              <a:rPr lang="en-US" altLang="zh-CN" dirty="0"/>
              <a:t>tpMatrix.txt——339 * 5825 user-item matrix for throughput.</a:t>
            </a:r>
          </a:p>
          <a:p>
            <a:endParaRPr lang="en-US" altLang="zh-CN" dirty="0"/>
          </a:p>
          <a:p>
            <a:r>
              <a:rPr lang="en-US" altLang="zh-CN" b="1" dirty="0"/>
              <a:t>rtdata.txt</a:t>
            </a:r>
            <a:r>
              <a:rPr lang="en-US" altLang="zh-CN" dirty="0"/>
              <a:t>——response-time values of 4,500 Web services when invoked by 142 </a:t>
            </a:r>
          </a:p>
          <a:p>
            <a:r>
              <a:rPr lang="en-US" altLang="zh-CN" dirty="0"/>
              <a:t>                   service users over 64 time slices. </a:t>
            </a:r>
          </a:p>
          <a:p>
            <a:endParaRPr lang="en-US" altLang="zh-CN" dirty="0"/>
          </a:p>
          <a:p>
            <a:r>
              <a:rPr lang="en-US" altLang="zh-CN" b="1" dirty="0"/>
              <a:t>tpdata.txt</a:t>
            </a:r>
            <a:r>
              <a:rPr lang="en-US" altLang="zh-CN" dirty="0"/>
              <a:t>——throughput values of 4,500 Web services when invoked by 142 </a:t>
            </a:r>
          </a:p>
          <a:p>
            <a:r>
              <a:rPr lang="en-US" altLang="zh-CN" dirty="0"/>
              <a:t>                   service users in 64 time slices.</a:t>
            </a:r>
            <a:endParaRPr lang="zh-CN" altLang="en-US" dirty="0"/>
          </a:p>
        </p:txBody>
      </p:sp>
    </p:spTree>
    <p:extLst>
      <p:ext uri="{BB962C8B-B14F-4D97-AF65-F5344CB8AC3E}">
        <p14:creationId xmlns:p14="http://schemas.microsoft.com/office/powerpoint/2010/main" val="88945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WS-DREAM</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2073003" cy="461665"/>
            </a:xfrm>
            <a:prstGeom prst="rect">
              <a:avLst/>
            </a:prstGeom>
            <a:solidFill>
              <a:schemeClr val="accent1"/>
            </a:solidFill>
          </p:spPr>
          <p:txBody>
            <a:bodyPr wrap="none">
              <a:spAutoFit/>
            </a:bodyPr>
            <a:lstStyle/>
            <a:p>
              <a:r>
                <a:rPr lang="en-US" altLang="zh-CN" sz="2400" b="1" dirty="0">
                  <a:solidFill>
                    <a:schemeClr val="bg1"/>
                  </a:solidFill>
                </a:rPr>
                <a:t>userlist.txt</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C8510FB9-5911-461B-B0F8-5A7567F0585D}"/>
              </a:ext>
            </a:extLst>
          </p:cNvPr>
          <p:cNvPicPr>
            <a:picLocks noChangeAspect="1"/>
          </p:cNvPicPr>
          <p:nvPr/>
        </p:nvPicPr>
        <p:blipFill>
          <a:blip r:embed="rId2"/>
          <a:stretch>
            <a:fillRect/>
          </a:stretch>
        </p:blipFill>
        <p:spPr>
          <a:xfrm>
            <a:off x="130402" y="2599723"/>
            <a:ext cx="11944350" cy="2066925"/>
          </a:xfrm>
          <a:prstGeom prst="rect">
            <a:avLst/>
          </a:prstGeom>
        </p:spPr>
      </p:pic>
    </p:spTree>
    <p:extLst>
      <p:ext uri="{BB962C8B-B14F-4D97-AF65-F5344CB8AC3E}">
        <p14:creationId xmlns:p14="http://schemas.microsoft.com/office/powerpoint/2010/main" val="314880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WS-DREAM</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1797287" cy="461665"/>
            </a:xfrm>
            <a:prstGeom prst="rect">
              <a:avLst/>
            </a:prstGeom>
            <a:solidFill>
              <a:schemeClr val="accent1"/>
            </a:solidFill>
          </p:spPr>
          <p:txBody>
            <a:bodyPr wrap="none">
              <a:spAutoFit/>
            </a:bodyPr>
            <a:lstStyle/>
            <a:p>
              <a:r>
                <a:rPr lang="en-US" altLang="zh-CN" sz="2400" b="1" dirty="0">
                  <a:solidFill>
                    <a:schemeClr val="bg1"/>
                  </a:solidFill>
                </a:rPr>
                <a:t>wslist.txt</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12D0BA10-107C-4849-AFA2-6A5C0CDC6B1C}"/>
              </a:ext>
            </a:extLst>
          </p:cNvPr>
          <p:cNvPicPr>
            <a:picLocks noChangeAspect="1"/>
          </p:cNvPicPr>
          <p:nvPr/>
        </p:nvPicPr>
        <p:blipFill>
          <a:blip r:embed="rId2"/>
          <a:stretch>
            <a:fillRect/>
          </a:stretch>
        </p:blipFill>
        <p:spPr>
          <a:xfrm>
            <a:off x="6577" y="2524085"/>
            <a:ext cx="12185423" cy="2164935"/>
          </a:xfrm>
          <a:prstGeom prst="rect">
            <a:avLst/>
          </a:prstGeom>
        </p:spPr>
      </p:pic>
    </p:spTree>
    <p:extLst>
      <p:ext uri="{BB962C8B-B14F-4D97-AF65-F5344CB8AC3E}">
        <p14:creationId xmlns:p14="http://schemas.microsoft.com/office/powerpoint/2010/main" val="15055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WS-DREAM</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4027064" cy="461665"/>
            </a:xfrm>
            <a:prstGeom prst="rect">
              <a:avLst/>
            </a:prstGeom>
            <a:solidFill>
              <a:schemeClr val="accent1"/>
            </a:solidFill>
          </p:spPr>
          <p:txBody>
            <a:bodyPr wrap="none">
              <a:spAutoFit/>
            </a:bodyPr>
            <a:lstStyle/>
            <a:p>
              <a:r>
                <a:rPr lang="en-US" altLang="zh-CN" sz="2400" b="1" dirty="0">
                  <a:solidFill>
                    <a:schemeClr val="bg1"/>
                  </a:solidFill>
                </a:rPr>
                <a:t>rtdata.txt &amp; tpdata.txt</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C9D1F47C-B5B5-456C-B235-09C9814F74AE}"/>
              </a:ext>
            </a:extLst>
          </p:cNvPr>
          <p:cNvPicPr>
            <a:picLocks noChangeAspect="1"/>
          </p:cNvPicPr>
          <p:nvPr/>
        </p:nvPicPr>
        <p:blipFill>
          <a:blip r:embed="rId2"/>
          <a:stretch>
            <a:fillRect/>
          </a:stretch>
        </p:blipFill>
        <p:spPr>
          <a:xfrm>
            <a:off x="695324" y="2209106"/>
            <a:ext cx="5181600" cy="238125"/>
          </a:xfrm>
          <a:prstGeom prst="rect">
            <a:avLst/>
          </a:prstGeom>
        </p:spPr>
      </p:pic>
      <p:pic>
        <p:nvPicPr>
          <p:cNvPr id="8" name="图片 7">
            <a:extLst>
              <a:ext uri="{FF2B5EF4-FFF2-40B4-BE49-F238E27FC236}">
                <a16:creationId xmlns:a16="http://schemas.microsoft.com/office/drawing/2014/main" id="{21BF68DF-4BA0-4562-86BD-D62607476E04}"/>
              </a:ext>
            </a:extLst>
          </p:cNvPr>
          <p:cNvPicPr>
            <a:picLocks noChangeAspect="1"/>
          </p:cNvPicPr>
          <p:nvPr/>
        </p:nvPicPr>
        <p:blipFill>
          <a:blip r:embed="rId3"/>
          <a:stretch>
            <a:fillRect/>
          </a:stretch>
        </p:blipFill>
        <p:spPr>
          <a:xfrm>
            <a:off x="695324" y="4698321"/>
            <a:ext cx="4991100" cy="266700"/>
          </a:xfrm>
          <a:prstGeom prst="rect">
            <a:avLst/>
          </a:prstGeom>
        </p:spPr>
      </p:pic>
      <p:sp>
        <p:nvSpPr>
          <p:cNvPr id="9" name="右大括号 8">
            <a:extLst>
              <a:ext uri="{FF2B5EF4-FFF2-40B4-BE49-F238E27FC236}">
                <a16:creationId xmlns:a16="http://schemas.microsoft.com/office/drawing/2014/main" id="{390C3A82-4929-4790-A08A-7CFD74EFD7FE}"/>
              </a:ext>
            </a:extLst>
          </p:cNvPr>
          <p:cNvSpPr/>
          <p:nvPr/>
        </p:nvSpPr>
        <p:spPr>
          <a:xfrm>
            <a:off x="6102577" y="2447231"/>
            <a:ext cx="537920" cy="241772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C0FFE6A2-8C7C-413A-A3E9-E9964774B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201" y="2272515"/>
            <a:ext cx="1515347" cy="2767156"/>
          </a:xfrm>
          <a:prstGeom prst="rect">
            <a:avLst/>
          </a:prstGeom>
        </p:spPr>
      </p:pic>
    </p:spTree>
    <p:extLst>
      <p:ext uri="{BB962C8B-B14F-4D97-AF65-F5344CB8AC3E}">
        <p14:creationId xmlns:p14="http://schemas.microsoft.com/office/powerpoint/2010/main" val="22370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793946" y="1444604"/>
            <a:ext cx="5329701" cy="828000"/>
            <a:chOff x="3909356" y="1685526"/>
            <a:chExt cx="5329701" cy="828000"/>
          </a:xfrm>
        </p:grpSpPr>
        <p:sp>
          <p:nvSpPr>
            <p:cNvPr id="19" name="文本框 18"/>
            <p:cNvSpPr txBox="1"/>
            <p:nvPr/>
          </p:nvSpPr>
          <p:spPr>
            <a:xfrm>
              <a:off x="4910215" y="1837916"/>
              <a:ext cx="4328842"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3793946" y="4585397"/>
            <a:ext cx="3398314" cy="828000"/>
            <a:chOff x="8098970" y="1685526"/>
            <a:chExt cx="3398314" cy="828000"/>
          </a:xfrm>
        </p:grpSpPr>
        <p:sp>
          <p:nvSpPr>
            <p:cNvPr id="13" name="文本框 12"/>
            <p:cNvSpPr txBox="1"/>
            <p:nvPr/>
          </p:nvSpPr>
          <p:spPr>
            <a:xfrm>
              <a:off x="9102426" y="1837916"/>
              <a:ext cx="2394858" cy="523220"/>
            </a:xfrm>
            <a:prstGeom prst="rect">
              <a:avLst/>
            </a:prstGeom>
            <a:noFill/>
          </p:spPr>
          <p:txBody>
            <a:bodyPr wrap="square" rtlCol="0">
              <a:spAutoFit/>
            </a:bodyPr>
            <a:lstStyle/>
            <a:p>
              <a:r>
                <a:rPr lang="en-US" altLang="zh-CN" sz="2800" b="1" dirty="0">
                  <a:latin typeface="微软雅黑" panose="020B0503020204020204" pitchFamily="34" charset="-122"/>
                </a:rPr>
                <a:t>Datasets</a:t>
              </a:r>
              <a:endParaRPr lang="zh-CN" altLang="en-US" sz="2800" b="1" dirty="0">
                <a:latin typeface="微软雅黑" panose="020B0503020204020204" pitchFamily="34" charset="-122"/>
              </a:endParaRPr>
            </a:p>
          </p:txBody>
        </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8" y="2220549"/>
            <a:ext cx="2416903" cy="2416902"/>
            <a:chOff x="4887548" y="1124584"/>
            <a:chExt cx="2416903" cy="2416902"/>
          </a:xfrm>
        </p:grpSpPr>
        <p:sp>
          <p:nvSpPr>
            <p:cNvPr id="47" name="文本框 46"/>
            <p:cNvSpPr txBox="1"/>
            <p:nvPr/>
          </p:nvSpPr>
          <p:spPr>
            <a:xfrm>
              <a:off x="4887548" y="1732870"/>
              <a:ext cx="2416902" cy="1200329"/>
            </a:xfrm>
            <a:prstGeom prst="rect">
              <a:avLst/>
            </a:prstGeom>
            <a:noFill/>
            <a:ln>
              <a:noFill/>
            </a:ln>
          </p:spPr>
          <p:txBody>
            <a:bodyPr wrap="square" rtlCol="0">
              <a:spAutoFit/>
            </a:bodyPr>
            <a:lstStyle/>
            <a:p>
              <a:pPr algn="ctr"/>
              <a:r>
                <a:rPr lang="en-US" altLang="zh-CN" sz="7200" b="1" dirty="0">
                  <a:solidFill>
                    <a:schemeClr val="accent1"/>
                  </a:solidFill>
                  <a:latin typeface="微软雅黑" panose="020B0503020204020204" pitchFamily="34" charset="-122"/>
                </a:rPr>
                <a:t>QOS</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95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042277"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6" name="矩形 5"/>
          <p:cNvSpPr/>
          <p:nvPr/>
        </p:nvSpPr>
        <p:spPr>
          <a:xfrm>
            <a:off x="695323" y="926774"/>
            <a:ext cx="3651962" cy="461665"/>
          </a:xfrm>
          <a:prstGeom prst="rect">
            <a:avLst/>
          </a:prstGeom>
          <a:solidFill>
            <a:schemeClr val="accent1"/>
          </a:solidFill>
        </p:spPr>
        <p:txBody>
          <a:bodyPr wrap="none">
            <a:spAutoFit/>
          </a:bodyPr>
          <a:lstStyle/>
          <a:p>
            <a:r>
              <a:rPr lang="en-US" altLang="zh-CN" sz="2400" b="1" dirty="0">
                <a:solidFill>
                  <a:schemeClr val="bg1"/>
                </a:solidFill>
              </a:rPr>
              <a:t>Matrix Factorization</a:t>
            </a:r>
          </a:p>
        </p:txBody>
      </p:sp>
      <p:graphicFrame>
        <p:nvGraphicFramePr>
          <p:cNvPr id="2" name="表格 2">
            <a:extLst>
              <a:ext uri="{FF2B5EF4-FFF2-40B4-BE49-F238E27FC236}">
                <a16:creationId xmlns:a16="http://schemas.microsoft.com/office/drawing/2014/main" id="{D524A95D-861B-48FC-9B4E-6CEE02CEDDE9}"/>
              </a:ext>
            </a:extLst>
          </p:cNvPr>
          <p:cNvGraphicFramePr>
            <a:graphicFrameLocks noGrp="1"/>
          </p:cNvGraphicFramePr>
          <p:nvPr>
            <p:extLst>
              <p:ext uri="{D42A27DB-BD31-4B8C-83A1-F6EECF244321}">
                <p14:modId xmlns:p14="http://schemas.microsoft.com/office/powerpoint/2010/main" val="796530939"/>
              </p:ext>
            </p:extLst>
          </p:nvPr>
        </p:nvGraphicFramePr>
        <p:xfrm>
          <a:off x="1952101" y="2013821"/>
          <a:ext cx="8128002" cy="18491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007954"/>
                    </a:ext>
                  </a:extLst>
                </a:gridCol>
                <a:gridCol w="1354667">
                  <a:extLst>
                    <a:ext uri="{9D8B030D-6E8A-4147-A177-3AD203B41FA5}">
                      <a16:colId xmlns:a16="http://schemas.microsoft.com/office/drawing/2014/main" val="4114204604"/>
                    </a:ext>
                  </a:extLst>
                </a:gridCol>
                <a:gridCol w="1354667">
                  <a:extLst>
                    <a:ext uri="{9D8B030D-6E8A-4147-A177-3AD203B41FA5}">
                      <a16:colId xmlns:a16="http://schemas.microsoft.com/office/drawing/2014/main" val="1386987450"/>
                    </a:ext>
                  </a:extLst>
                </a:gridCol>
                <a:gridCol w="1354667">
                  <a:extLst>
                    <a:ext uri="{9D8B030D-6E8A-4147-A177-3AD203B41FA5}">
                      <a16:colId xmlns:a16="http://schemas.microsoft.com/office/drawing/2014/main" val="2659051192"/>
                    </a:ext>
                  </a:extLst>
                </a:gridCol>
                <a:gridCol w="1354667">
                  <a:extLst>
                    <a:ext uri="{9D8B030D-6E8A-4147-A177-3AD203B41FA5}">
                      <a16:colId xmlns:a16="http://schemas.microsoft.com/office/drawing/2014/main" val="2505821224"/>
                    </a:ext>
                  </a:extLst>
                </a:gridCol>
                <a:gridCol w="1354667">
                  <a:extLst>
                    <a:ext uri="{9D8B030D-6E8A-4147-A177-3AD203B41FA5}">
                      <a16:colId xmlns:a16="http://schemas.microsoft.com/office/drawing/2014/main" val="2011357120"/>
                    </a:ext>
                  </a:extLst>
                </a:gridCol>
              </a:tblGrid>
              <a:tr h="353659">
                <a:tc>
                  <a:txBody>
                    <a:bodyPr/>
                    <a:lstStyle/>
                    <a:p>
                      <a:endParaRPr lang="zh-CN" altLang="en-US" dirty="0"/>
                    </a:p>
                  </a:txBody>
                  <a:tcPr/>
                </a:tc>
                <a:tc>
                  <a:txBody>
                    <a:bodyPr/>
                    <a:lstStyle/>
                    <a:p>
                      <a:r>
                        <a:rPr lang="en-US" altLang="zh-CN" dirty="0"/>
                        <a:t>Service1</a:t>
                      </a:r>
                      <a:endParaRPr lang="zh-CN" altLang="en-US" dirty="0"/>
                    </a:p>
                  </a:txBody>
                  <a:tcPr/>
                </a:tc>
                <a:tc>
                  <a:txBody>
                    <a:bodyPr/>
                    <a:lstStyle/>
                    <a:p>
                      <a:r>
                        <a:rPr lang="en-US" altLang="zh-CN" dirty="0"/>
                        <a:t>Service2</a:t>
                      </a:r>
                      <a:endParaRPr lang="zh-CN" altLang="en-US" dirty="0"/>
                    </a:p>
                  </a:txBody>
                  <a:tcPr/>
                </a:tc>
                <a:tc>
                  <a:txBody>
                    <a:bodyPr/>
                    <a:lstStyle/>
                    <a:p>
                      <a:r>
                        <a:rPr lang="en-US" altLang="zh-CN" dirty="0"/>
                        <a:t>Service3</a:t>
                      </a:r>
                      <a:endParaRPr lang="zh-CN" altLang="en-US" dirty="0"/>
                    </a:p>
                  </a:txBody>
                  <a:tcPr/>
                </a:tc>
                <a:tc>
                  <a:txBody>
                    <a:bodyPr/>
                    <a:lstStyle/>
                    <a:p>
                      <a:r>
                        <a:rPr lang="en-US" altLang="zh-CN" dirty="0"/>
                        <a:t>……</a:t>
                      </a:r>
                      <a:endParaRPr lang="zh-CN" altLang="en-US" dirty="0"/>
                    </a:p>
                  </a:txBody>
                  <a:tcPr/>
                </a:tc>
                <a:tc>
                  <a:txBody>
                    <a:bodyPr/>
                    <a:lstStyle/>
                    <a:p>
                      <a:r>
                        <a:rPr lang="en-US" altLang="zh-CN" dirty="0" err="1"/>
                        <a:t>Servicen</a:t>
                      </a:r>
                      <a:endParaRPr lang="zh-CN" altLang="en-US" dirty="0"/>
                    </a:p>
                  </a:txBody>
                  <a:tcPr/>
                </a:tc>
                <a:extLst>
                  <a:ext uri="{0D108BD9-81ED-4DB2-BD59-A6C34878D82A}">
                    <a16:rowId xmlns:a16="http://schemas.microsoft.com/office/drawing/2014/main" val="97858116"/>
                  </a:ext>
                </a:extLst>
              </a:tr>
              <a:tr h="370840">
                <a:tc>
                  <a:txBody>
                    <a:bodyPr/>
                    <a:lstStyle/>
                    <a:p>
                      <a:r>
                        <a:rPr lang="en-US" altLang="zh-CN" dirty="0"/>
                        <a:t>User1</a:t>
                      </a:r>
                      <a:endParaRPr lang="zh-CN" altLang="en-US" dirty="0"/>
                    </a:p>
                  </a:txBody>
                  <a:tcPr/>
                </a:tc>
                <a:tc>
                  <a:txBody>
                    <a:bodyPr/>
                    <a:lstStyle/>
                    <a:p>
                      <a:r>
                        <a:rPr lang="en-US" altLang="zh-CN" dirty="0"/>
                        <a:t>1</a:t>
                      </a:r>
                      <a:endParaRPr lang="zh-CN" altLang="en-US" dirty="0"/>
                    </a:p>
                  </a:txBody>
                  <a:tcPr/>
                </a:tc>
                <a:tc>
                  <a:txBody>
                    <a:bodyPr/>
                    <a:lstStyle/>
                    <a:p>
                      <a:r>
                        <a:rPr lang="en-US" altLang="zh-CN" dirty="0"/>
                        <a:t>0.5</a:t>
                      </a:r>
                      <a:endParaRPr lang="zh-CN" altLang="en-US" dirty="0"/>
                    </a:p>
                  </a:txBody>
                  <a:tcPr/>
                </a:tc>
                <a:tc>
                  <a:txBody>
                    <a:bodyPr/>
                    <a:lstStyle/>
                    <a:p>
                      <a:r>
                        <a:rPr lang="en-US" altLang="zh-CN" dirty="0"/>
                        <a:t>0.7</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596697235"/>
                  </a:ext>
                </a:extLst>
              </a:tr>
              <a:tr h="370840">
                <a:tc>
                  <a:txBody>
                    <a:bodyPr/>
                    <a:lstStyle/>
                    <a:p>
                      <a:r>
                        <a:rPr lang="en-US" altLang="zh-CN" dirty="0"/>
                        <a:t>User2</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4</a:t>
                      </a:r>
                      <a:endParaRPr lang="zh-CN" altLang="en-US" dirty="0"/>
                    </a:p>
                  </a:txBody>
                  <a:tcPr/>
                </a:tc>
                <a:tc>
                  <a:txBody>
                    <a:bodyPr/>
                    <a:lstStyle/>
                    <a:p>
                      <a:endParaRPr lang="zh-CN" altLang="en-US"/>
                    </a:p>
                  </a:txBody>
                  <a:tcPr/>
                </a:tc>
                <a:tc>
                  <a:txBody>
                    <a:bodyPr/>
                    <a:lstStyle/>
                    <a:p>
                      <a:r>
                        <a:rPr lang="en-US" altLang="zh-CN" dirty="0"/>
                        <a:t>9</a:t>
                      </a:r>
                      <a:endParaRPr lang="zh-CN" altLang="en-US" dirty="0"/>
                    </a:p>
                  </a:txBody>
                  <a:tcPr/>
                </a:tc>
                <a:extLst>
                  <a:ext uri="{0D108BD9-81ED-4DB2-BD59-A6C34878D82A}">
                    <a16:rowId xmlns:a16="http://schemas.microsoft.com/office/drawing/2014/main" val="3947619123"/>
                  </a:ext>
                </a:extLst>
              </a:tr>
              <a:tr h="370840">
                <a:tc>
                  <a:txBody>
                    <a:bodyPr/>
                    <a:lstStyle/>
                    <a:p>
                      <a:r>
                        <a:rPr lang="en-US" altLang="zh-CN" dirty="0"/>
                        <a:t>……</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1</a:t>
                      </a:r>
                      <a:endParaRPr lang="zh-CN" altLang="en-US" dirty="0"/>
                    </a:p>
                  </a:txBody>
                  <a:tcPr/>
                </a:tc>
                <a:extLst>
                  <a:ext uri="{0D108BD9-81ED-4DB2-BD59-A6C34878D82A}">
                    <a16:rowId xmlns:a16="http://schemas.microsoft.com/office/drawing/2014/main" val="868936112"/>
                  </a:ext>
                </a:extLst>
              </a:tr>
              <a:tr h="370840">
                <a:tc>
                  <a:txBody>
                    <a:bodyPr/>
                    <a:lstStyle/>
                    <a:p>
                      <a:r>
                        <a:rPr lang="en-US" altLang="zh-CN" dirty="0" err="1"/>
                        <a:t>Usern</a:t>
                      </a:r>
                      <a:endParaRPr lang="zh-CN" altLang="en-US" dirty="0"/>
                    </a:p>
                  </a:txBody>
                  <a:tcPr/>
                </a:tc>
                <a:tc>
                  <a:txBody>
                    <a:bodyPr/>
                    <a:lstStyle/>
                    <a:p>
                      <a:endParaRPr lang="zh-CN" altLang="en-US" dirty="0"/>
                    </a:p>
                  </a:txBody>
                  <a:tcPr/>
                </a:tc>
                <a:tc>
                  <a:txBody>
                    <a:bodyPr/>
                    <a:lstStyle/>
                    <a:p>
                      <a:r>
                        <a:rPr lang="en-US" altLang="zh-CN" dirty="0"/>
                        <a:t>1.5</a:t>
                      </a:r>
                      <a:endParaRPr lang="zh-CN" altLang="en-US" dirty="0"/>
                    </a:p>
                  </a:txBody>
                  <a:tcPr/>
                </a:tc>
                <a:tc>
                  <a:txBody>
                    <a:bodyPr/>
                    <a:lstStyle/>
                    <a:p>
                      <a:endParaRPr lang="zh-CN" altLang="en-US" dirty="0"/>
                    </a:p>
                  </a:txBody>
                  <a:tcPr/>
                </a:tc>
                <a:tc>
                  <a:txBody>
                    <a:bodyPr/>
                    <a:lstStyle/>
                    <a:p>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922709199"/>
                  </a:ext>
                </a:extLst>
              </a:tr>
            </a:tbl>
          </a:graphicData>
        </a:graphic>
      </p:graphicFrame>
      <p:cxnSp>
        <p:nvCxnSpPr>
          <p:cNvPr id="9" name="直接箭头连接符 8">
            <a:extLst>
              <a:ext uri="{FF2B5EF4-FFF2-40B4-BE49-F238E27FC236}">
                <a16:creationId xmlns:a16="http://schemas.microsoft.com/office/drawing/2014/main" id="{0D763E47-183B-486A-9F0A-9939CA36B740}"/>
              </a:ext>
            </a:extLst>
          </p:cNvPr>
          <p:cNvCxnSpPr/>
          <p:nvPr/>
        </p:nvCxnSpPr>
        <p:spPr>
          <a:xfrm flipV="1">
            <a:off x="6504188" y="711058"/>
            <a:ext cx="1340529" cy="1354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9D82D079-C16A-4422-A808-419EAECF3D7B}"/>
              </a:ext>
            </a:extLst>
          </p:cNvPr>
          <p:cNvSpPr txBox="1"/>
          <p:nvPr/>
        </p:nvSpPr>
        <p:spPr>
          <a:xfrm>
            <a:off x="7844717" y="441553"/>
            <a:ext cx="3237575" cy="369332"/>
          </a:xfrm>
          <a:prstGeom prst="rect">
            <a:avLst/>
          </a:prstGeom>
          <a:noFill/>
        </p:spPr>
        <p:txBody>
          <a:bodyPr wrap="square" rtlCol="0">
            <a:spAutoFit/>
          </a:bodyPr>
          <a:lstStyle/>
          <a:p>
            <a:r>
              <a:rPr lang="en-US" altLang="zh-CN" dirty="0"/>
              <a:t>collaborative filtering</a:t>
            </a:r>
            <a:endParaRPr lang="zh-CN" altLang="en-US" dirty="0"/>
          </a:p>
        </p:txBody>
      </p:sp>
      <p:pic>
        <p:nvPicPr>
          <p:cNvPr id="3" name="图片 2">
            <a:extLst>
              <a:ext uri="{FF2B5EF4-FFF2-40B4-BE49-F238E27FC236}">
                <a16:creationId xmlns:a16="http://schemas.microsoft.com/office/drawing/2014/main" id="{3B949465-125E-4887-8102-F2B69A4DA1B1}"/>
              </a:ext>
            </a:extLst>
          </p:cNvPr>
          <p:cNvPicPr>
            <a:picLocks noChangeAspect="1"/>
          </p:cNvPicPr>
          <p:nvPr/>
        </p:nvPicPr>
        <p:blipFill>
          <a:blip r:embed="rId2"/>
          <a:stretch>
            <a:fillRect/>
          </a:stretch>
        </p:blipFill>
        <p:spPr>
          <a:xfrm>
            <a:off x="2297375" y="3862941"/>
            <a:ext cx="7258050" cy="885825"/>
          </a:xfrm>
          <a:prstGeom prst="rect">
            <a:avLst/>
          </a:prstGeom>
        </p:spPr>
      </p:pic>
      <p:pic>
        <p:nvPicPr>
          <p:cNvPr id="5" name="图片 4">
            <a:extLst>
              <a:ext uri="{FF2B5EF4-FFF2-40B4-BE49-F238E27FC236}">
                <a16:creationId xmlns:a16="http://schemas.microsoft.com/office/drawing/2014/main" id="{1D02AFA1-36C4-4720-BF28-34659FAFAF47}"/>
              </a:ext>
            </a:extLst>
          </p:cNvPr>
          <p:cNvPicPr>
            <a:picLocks noChangeAspect="1"/>
          </p:cNvPicPr>
          <p:nvPr/>
        </p:nvPicPr>
        <p:blipFill>
          <a:blip r:embed="rId3"/>
          <a:stretch>
            <a:fillRect/>
          </a:stretch>
        </p:blipFill>
        <p:spPr>
          <a:xfrm>
            <a:off x="2590523" y="4986918"/>
            <a:ext cx="6496050" cy="1495425"/>
          </a:xfrm>
          <a:prstGeom prst="rect">
            <a:avLst/>
          </a:prstGeom>
        </p:spPr>
      </p:pic>
    </p:spTree>
    <p:extLst>
      <p:ext uri="{BB962C8B-B14F-4D97-AF65-F5344CB8AC3E}">
        <p14:creationId xmlns:p14="http://schemas.microsoft.com/office/powerpoint/2010/main" val="347509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042277"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6" name="矩形 5"/>
          <p:cNvSpPr/>
          <p:nvPr/>
        </p:nvSpPr>
        <p:spPr>
          <a:xfrm>
            <a:off x="695323" y="926774"/>
            <a:ext cx="4025461" cy="461665"/>
          </a:xfrm>
          <a:prstGeom prst="rect">
            <a:avLst/>
          </a:prstGeom>
          <a:solidFill>
            <a:schemeClr val="accent1"/>
          </a:solidFill>
        </p:spPr>
        <p:txBody>
          <a:bodyPr wrap="none">
            <a:spAutoFit/>
          </a:bodyPr>
          <a:lstStyle/>
          <a:p>
            <a:r>
              <a:rPr lang="en-US" altLang="zh-CN" sz="2400" b="1" dirty="0">
                <a:solidFill>
                  <a:schemeClr val="bg1"/>
                </a:solidFill>
              </a:rPr>
              <a:t>Collaborative Filtering</a:t>
            </a:r>
          </a:p>
        </p:txBody>
      </p:sp>
      <p:sp>
        <p:nvSpPr>
          <p:cNvPr id="3" name="文本框 2">
            <a:extLst>
              <a:ext uri="{FF2B5EF4-FFF2-40B4-BE49-F238E27FC236}">
                <a16:creationId xmlns:a16="http://schemas.microsoft.com/office/drawing/2014/main" id="{4459E82B-D529-483B-B52B-9EFC57E6C07E}"/>
              </a:ext>
            </a:extLst>
          </p:cNvPr>
          <p:cNvSpPr txBox="1"/>
          <p:nvPr/>
        </p:nvSpPr>
        <p:spPr>
          <a:xfrm>
            <a:off x="695323" y="1748901"/>
            <a:ext cx="9398588" cy="1477328"/>
          </a:xfrm>
          <a:prstGeom prst="rect">
            <a:avLst/>
          </a:prstGeom>
          <a:noFill/>
        </p:spPr>
        <p:txBody>
          <a:bodyPr wrap="square" rtlCol="0">
            <a:spAutoFit/>
          </a:bodyPr>
          <a:lstStyle/>
          <a:p>
            <a:r>
              <a:rPr lang="zh-CN" altLang="en-US" dirty="0"/>
              <a:t>基于用户的协同过滤算法是通过用户的历史行为数据发现用户对商品或内容的喜好</a:t>
            </a:r>
            <a:r>
              <a:rPr lang="en-US" altLang="zh-CN" dirty="0"/>
              <a:t>(</a:t>
            </a:r>
            <a:r>
              <a:rPr lang="zh-CN" altLang="en-US" dirty="0"/>
              <a:t>如商品购买，收藏，内容评论或分享</a:t>
            </a:r>
            <a:r>
              <a:rPr lang="en-US" altLang="zh-CN" dirty="0"/>
              <a:t>)</a:t>
            </a:r>
            <a:r>
              <a:rPr lang="zh-CN" altLang="en-US" dirty="0"/>
              <a:t>，并对这些喜好进行度量和打分。根据不同用户对相同商品或内容的态度和偏好程度计算用户之间的关系。在有相同喜好的用户间进行商品推荐。简单的说就是如果</a:t>
            </a:r>
            <a:r>
              <a:rPr lang="en-US" altLang="zh-CN" dirty="0"/>
              <a:t>A,B</a:t>
            </a:r>
            <a:r>
              <a:rPr lang="zh-CN" altLang="en-US" dirty="0"/>
              <a:t>两个用户都购买了</a:t>
            </a:r>
            <a:r>
              <a:rPr lang="en-US" altLang="zh-CN" dirty="0"/>
              <a:t>x</a:t>
            </a:r>
            <a:r>
              <a:rPr lang="zh-CN" altLang="en-US" dirty="0"/>
              <a:t>、</a:t>
            </a:r>
            <a:r>
              <a:rPr lang="en-US" altLang="zh-CN" dirty="0"/>
              <a:t>y</a:t>
            </a:r>
            <a:r>
              <a:rPr lang="zh-CN" altLang="en-US" dirty="0"/>
              <a:t>、</a:t>
            </a:r>
            <a:r>
              <a:rPr lang="en-US" altLang="zh-CN" dirty="0"/>
              <a:t>z</a:t>
            </a:r>
            <a:r>
              <a:rPr lang="zh-CN" altLang="en-US" dirty="0"/>
              <a:t>三本图书，并且给出了</a:t>
            </a:r>
            <a:r>
              <a:rPr lang="en-US" altLang="zh-CN" dirty="0"/>
              <a:t>5</a:t>
            </a:r>
            <a:r>
              <a:rPr lang="zh-CN" altLang="en-US" dirty="0"/>
              <a:t>星的好评。那么</a:t>
            </a:r>
            <a:r>
              <a:rPr lang="en-US" altLang="zh-CN" dirty="0"/>
              <a:t>A</a:t>
            </a:r>
            <a:r>
              <a:rPr lang="zh-CN" altLang="en-US" dirty="0"/>
              <a:t>和</a:t>
            </a:r>
            <a:r>
              <a:rPr lang="en-US" altLang="zh-CN" dirty="0"/>
              <a:t>B</a:t>
            </a:r>
            <a:r>
              <a:rPr lang="zh-CN" altLang="en-US" dirty="0"/>
              <a:t>就属于同一类用户。可以将</a:t>
            </a:r>
            <a:r>
              <a:rPr lang="en-US" altLang="zh-CN" dirty="0"/>
              <a:t>A</a:t>
            </a:r>
            <a:r>
              <a:rPr lang="zh-CN" altLang="en-US" dirty="0"/>
              <a:t>看过的图书</a:t>
            </a:r>
            <a:r>
              <a:rPr lang="en-US" altLang="zh-CN" dirty="0"/>
              <a:t>w</a:t>
            </a:r>
            <a:r>
              <a:rPr lang="zh-CN" altLang="en-US" dirty="0"/>
              <a:t>也推荐给用户</a:t>
            </a:r>
            <a:r>
              <a:rPr lang="en-US" altLang="zh-CN" dirty="0"/>
              <a:t>B</a:t>
            </a:r>
            <a:r>
              <a:rPr lang="zh-CN" altLang="en-US" dirty="0"/>
              <a:t>。</a:t>
            </a:r>
          </a:p>
        </p:txBody>
      </p:sp>
      <p:pic>
        <p:nvPicPr>
          <p:cNvPr id="1026" name="Picture 2">
            <a:extLst>
              <a:ext uri="{FF2B5EF4-FFF2-40B4-BE49-F238E27FC236}">
                <a16:creationId xmlns:a16="http://schemas.microsoft.com/office/drawing/2014/main" id="{583A5D42-5135-40F3-A459-C0AB6E76B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76" y="3586691"/>
            <a:ext cx="4409538" cy="297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82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042277"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6" name="矩形 5"/>
          <p:cNvSpPr/>
          <p:nvPr/>
        </p:nvSpPr>
        <p:spPr>
          <a:xfrm>
            <a:off x="695323" y="926774"/>
            <a:ext cx="2693366" cy="461665"/>
          </a:xfrm>
          <a:prstGeom prst="rect">
            <a:avLst/>
          </a:prstGeom>
          <a:solidFill>
            <a:schemeClr val="accent1"/>
          </a:solidFill>
        </p:spPr>
        <p:txBody>
          <a:bodyPr wrap="none">
            <a:spAutoFit/>
          </a:bodyPr>
          <a:lstStyle/>
          <a:p>
            <a:r>
              <a:rPr lang="en-US" altLang="zh-CN" sz="2400" b="1" dirty="0">
                <a:solidFill>
                  <a:schemeClr val="bg1"/>
                </a:solidFill>
              </a:rPr>
              <a:t>User-Based CF</a:t>
            </a:r>
          </a:p>
        </p:txBody>
      </p:sp>
      <p:pic>
        <p:nvPicPr>
          <p:cNvPr id="2050" name="Picture 2" descr="recsys-usercf">
            <a:extLst>
              <a:ext uri="{FF2B5EF4-FFF2-40B4-BE49-F238E27FC236}">
                <a16:creationId xmlns:a16="http://schemas.microsoft.com/office/drawing/2014/main" id="{0D047732-1700-4643-9B5B-C34D543F7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858" y="2100123"/>
            <a:ext cx="4134284" cy="13288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B562F99D-DBED-4C7E-81CB-F9648668F0EC}"/>
              </a:ext>
            </a:extLst>
          </p:cNvPr>
          <p:cNvCxnSpPr/>
          <p:nvPr/>
        </p:nvCxnSpPr>
        <p:spPr>
          <a:xfrm flipH="1">
            <a:off x="3053918" y="2894120"/>
            <a:ext cx="1580226" cy="12783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F9510A41-534D-4BC6-9443-5F1A5A7CC45F}"/>
              </a:ext>
            </a:extLst>
          </p:cNvPr>
          <p:cNvSpPr txBox="1"/>
          <p:nvPr/>
        </p:nvSpPr>
        <p:spPr>
          <a:xfrm>
            <a:off x="2223855" y="4145872"/>
            <a:ext cx="1660125" cy="369332"/>
          </a:xfrm>
          <a:prstGeom prst="rect">
            <a:avLst/>
          </a:prstGeom>
          <a:noFill/>
        </p:spPr>
        <p:txBody>
          <a:bodyPr wrap="square" rtlCol="0">
            <a:spAutoFit/>
          </a:bodyPr>
          <a:lstStyle/>
          <a:p>
            <a:r>
              <a:rPr lang="en-US" altLang="zh-CN" dirty="0" err="1"/>
              <a:t>Useri</a:t>
            </a:r>
            <a:r>
              <a:rPr lang="zh-CN" altLang="en-US" dirty="0"/>
              <a:t>；</a:t>
            </a:r>
            <a:r>
              <a:rPr lang="en-US" altLang="zh-CN" dirty="0" err="1"/>
              <a:t>Userj</a:t>
            </a:r>
            <a:endParaRPr lang="zh-CN" altLang="en-US" dirty="0"/>
          </a:p>
        </p:txBody>
      </p:sp>
      <p:cxnSp>
        <p:nvCxnSpPr>
          <p:cNvPr id="9" name="直接箭头连接符 8">
            <a:extLst>
              <a:ext uri="{FF2B5EF4-FFF2-40B4-BE49-F238E27FC236}">
                <a16:creationId xmlns:a16="http://schemas.microsoft.com/office/drawing/2014/main" id="{D353DDF1-665C-489F-8DFD-AD7C0A0DA64F}"/>
              </a:ext>
            </a:extLst>
          </p:cNvPr>
          <p:cNvCxnSpPr/>
          <p:nvPr/>
        </p:nvCxnSpPr>
        <p:spPr>
          <a:xfrm flipV="1">
            <a:off x="5956917" y="1388439"/>
            <a:ext cx="834500" cy="937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64DC52F5-4F03-4A47-A87B-AAF76AE5A871}"/>
              </a:ext>
            </a:extLst>
          </p:cNvPr>
          <p:cNvSpPr txBox="1"/>
          <p:nvPr/>
        </p:nvSpPr>
        <p:spPr>
          <a:xfrm>
            <a:off x="6374167" y="1049236"/>
            <a:ext cx="2539013" cy="369332"/>
          </a:xfrm>
          <a:prstGeom prst="rect">
            <a:avLst/>
          </a:prstGeom>
          <a:noFill/>
        </p:spPr>
        <p:txBody>
          <a:bodyPr wrap="square" rtlCol="0">
            <a:spAutoFit/>
          </a:bodyPr>
          <a:lstStyle/>
          <a:p>
            <a:r>
              <a:rPr lang="en-US" altLang="zh-CN" dirty="0" err="1"/>
              <a:t>Ri,x</a:t>
            </a:r>
            <a:r>
              <a:rPr lang="zh-CN" altLang="en-US" dirty="0"/>
              <a:t>：</a:t>
            </a:r>
            <a:r>
              <a:rPr lang="en-US" altLang="zh-CN" dirty="0" err="1"/>
              <a:t>useri</a:t>
            </a:r>
            <a:r>
              <a:rPr lang="zh-CN" altLang="en-US" dirty="0"/>
              <a:t>对</a:t>
            </a:r>
            <a:r>
              <a:rPr lang="en-US" altLang="zh-CN" dirty="0"/>
              <a:t>x</a:t>
            </a:r>
            <a:r>
              <a:rPr lang="zh-CN" altLang="en-US" dirty="0"/>
              <a:t>的评分</a:t>
            </a:r>
          </a:p>
        </p:txBody>
      </p:sp>
      <p:cxnSp>
        <p:nvCxnSpPr>
          <p:cNvPr id="13" name="直接箭头连接符 12">
            <a:extLst>
              <a:ext uri="{FF2B5EF4-FFF2-40B4-BE49-F238E27FC236}">
                <a16:creationId xmlns:a16="http://schemas.microsoft.com/office/drawing/2014/main" id="{666CDD63-0EC1-4DA1-96B5-D399B380B75E}"/>
              </a:ext>
            </a:extLst>
          </p:cNvPr>
          <p:cNvCxnSpPr/>
          <p:nvPr/>
        </p:nvCxnSpPr>
        <p:spPr>
          <a:xfrm flipV="1">
            <a:off x="6480699" y="1748901"/>
            <a:ext cx="2432481" cy="4438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FBD3B2A6-F83B-416D-9D70-397CC6488BC9}"/>
              </a:ext>
            </a:extLst>
          </p:cNvPr>
          <p:cNvSpPr txBox="1"/>
          <p:nvPr/>
        </p:nvSpPr>
        <p:spPr>
          <a:xfrm>
            <a:off x="9001957" y="1518082"/>
            <a:ext cx="1799393" cy="369332"/>
          </a:xfrm>
          <a:prstGeom prst="rect">
            <a:avLst/>
          </a:prstGeom>
          <a:noFill/>
        </p:spPr>
        <p:txBody>
          <a:bodyPr wrap="square" rtlCol="0">
            <a:spAutoFit/>
          </a:bodyPr>
          <a:lstStyle/>
          <a:p>
            <a:r>
              <a:rPr lang="en-US" altLang="zh-CN" dirty="0" err="1"/>
              <a:t>Useri</a:t>
            </a:r>
            <a:r>
              <a:rPr lang="zh-CN" altLang="en-US" dirty="0"/>
              <a:t>评分均值</a:t>
            </a:r>
          </a:p>
        </p:txBody>
      </p:sp>
      <p:cxnSp>
        <p:nvCxnSpPr>
          <p:cNvPr id="16" name="直接箭头连接符 15">
            <a:extLst>
              <a:ext uri="{FF2B5EF4-FFF2-40B4-BE49-F238E27FC236}">
                <a16:creationId xmlns:a16="http://schemas.microsoft.com/office/drawing/2014/main" id="{AE0183A5-FC19-4C12-B8B6-0DC344B0B062}"/>
              </a:ext>
            </a:extLst>
          </p:cNvPr>
          <p:cNvCxnSpPr/>
          <p:nvPr/>
        </p:nvCxnSpPr>
        <p:spPr>
          <a:xfrm>
            <a:off x="5468645" y="3329126"/>
            <a:ext cx="627355" cy="6924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本框 16">
            <a:extLst>
              <a:ext uri="{FF2B5EF4-FFF2-40B4-BE49-F238E27FC236}">
                <a16:creationId xmlns:a16="http://schemas.microsoft.com/office/drawing/2014/main" id="{511A72CC-E0A5-4B91-B8B4-D92035C94462}"/>
              </a:ext>
            </a:extLst>
          </p:cNvPr>
          <p:cNvSpPr txBox="1"/>
          <p:nvPr/>
        </p:nvSpPr>
        <p:spPr>
          <a:xfrm>
            <a:off x="5362113" y="4065973"/>
            <a:ext cx="4003829" cy="369332"/>
          </a:xfrm>
          <a:prstGeom prst="rect">
            <a:avLst/>
          </a:prstGeom>
          <a:noFill/>
        </p:spPr>
        <p:txBody>
          <a:bodyPr wrap="square" rtlCol="0">
            <a:spAutoFit/>
          </a:bodyPr>
          <a:lstStyle/>
          <a:p>
            <a:r>
              <a:rPr lang="en-US" altLang="zh-CN" dirty="0" err="1"/>
              <a:t>Iij</a:t>
            </a:r>
            <a:r>
              <a:rPr lang="zh-CN" altLang="en-US" dirty="0"/>
              <a:t>表示</a:t>
            </a:r>
            <a:r>
              <a:rPr lang="en-US" altLang="zh-CN" dirty="0" err="1"/>
              <a:t>useri</a:t>
            </a:r>
            <a:r>
              <a:rPr lang="zh-CN" altLang="en-US" dirty="0"/>
              <a:t>和</a:t>
            </a:r>
            <a:r>
              <a:rPr lang="en-US" altLang="zh-CN" dirty="0" err="1"/>
              <a:t>userj</a:t>
            </a:r>
            <a:r>
              <a:rPr lang="zh-CN" altLang="en-US" dirty="0"/>
              <a:t>共同评分的物品</a:t>
            </a:r>
          </a:p>
        </p:txBody>
      </p:sp>
    </p:spTree>
    <p:extLst>
      <p:ext uri="{BB962C8B-B14F-4D97-AF65-F5344CB8AC3E}">
        <p14:creationId xmlns:p14="http://schemas.microsoft.com/office/powerpoint/2010/main" val="121373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042277"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6" name="矩形 5"/>
          <p:cNvSpPr/>
          <p:nvPr/>
        </p:nvSpPr>
        <p:spPr>
          <a:xfrm>
            <a:off x="695323" y="926774"/>
            <a:ext cx="2741456" cy="461665"/>
          </a:xfrm>
          <a:prstGeom prst="rect">
            <a:avLst/>
          </a:prstGeom>
          <a:solidFill>
            <a:schemeClr val="accent1"/>
          </a:solidFill>
        </p:spPr>
        <p:txBody>
          <a:bodyPr wrap="none">
            <a:spAutoFit/>
          </a:bodyPr>
          <a:lstStyle/>
          <a:p>
            <a:r>
              <a:rPr lang="en-US" altLang="zh-CN" sz="2400" b="1" dirty="0">
                <a:solidFill>
                  <a:schemeClr val="bg1"/>
                </a:solidFill>
              </a:rPr>
              <a:t>Item-Based CF</a:t>
            </a:r>
          </a:p>
        </p:txBody>
      </p:sp>
      <p:pic>
        <p:nvPicPr>
          <p:cNvPr id="3074" name="Picture 2" descr="recsys-usercf">
            <a:extLst>
              <a:ext uri="{FF2B5EF4-FFF2-40B4-BE49-F238E27FC236}">
                <a16:creationId xmlns:a16="http://schemas.microsoft.com/office/drawing/2014/main" id="{99F07C71-75C2-4558-B689-3D24970D2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220" y="2831629"/>
            <a:ext cx="3743522" cy="119474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63B98CDC-D20C-404B-B35D-AF80971DB652}"/>
              </a:ext>
            </a:extLst>
          </p:cNvPr>
          <p:cNvCxnSpPr/>
          <p:nvPr/>
        </p:nvCxnSpPr>
        <p:spPr>
          <a:xfrm flipH="1">
            <a:off x="3928220" y="3604334"/>
            <a:ext cx="643780" cy="8433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2AACA11B-F539-4E61-AB81-9FFE72EDDF87}"/>
              </a:ext>
            </a:extLst>
          </p:cNvPr>
          <p:cNvSpPr txBox="1"/>
          <p:nvPr/>
        </p:nvSpPr>
        <p:spPr>
          <a:xfrm>
            <a:off x="3116062" y="4429743"/>
            <a:ext cx="1766657" cy="369332"/>
          </a:xfrm>
          <a:prstGeom prst="rect">
            <a:avLst/>
          </a:prstGeom>
          <a:noFill/>
        </p:spPr>
        <p:txBody>
          <a:bodyPr wrap="square" rtlCol="0">
            <a:spAutoFit/>
          </a:bodyPr>
          <a:lstStyle/>
          <a:p>
            <a:r>
              <a:rPr lang="en-US" altLang="zh-CN" dirty="0" err="1"/>
              <a:t>Itemi</a:t>
            </a:r>
            <a:r>
              <a:rPr lang="zh-CN" altLang="en-US" dirty="0"/>
              <a:t>；</a:t>
            </a:r>
            <a:r>
              <a:rPr lang="en-US" altLang="zh-CN" dirty="0" err="1"/>
              <a:t>Itemj</a:t>
            </a:r>
            <a:endParaRPr lang="zh-CN" altLang="en-US" dirty="0"/>
          </a:p>
        </p:txBody>
      </p:sp>
      <p:cxnSp>
        <p:nvCxnSpPr>
          <p:cNvPr id="9" name="直接箭头连接符 8">
            <a:extLst>
              <a:ext uri="{FF2B5EF4-FFF2-40B4-BE49-F238E27FC236}">
                <a16:creationId xmlns:a16="http://schemas.microsoft.com/office/drawing/2014/main" id="{C553DB76-6027-4C3A-9E12-42CECA215439}"/>
              </a:ext>
            </a:extLst>
          </p:cNvPr>
          <p:cNvCxnSpPr/>
          <p:nvPr/>
        </p:nvCxnSpPr>
        <p:spPr>
          <a:xfrm flipH="1" flipV="1">
            <a:off x="4998128" y="2139518"/>
            <a:ext cx="577049" cy="11274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A9D83A73-B039-4BE2-BC17-522A406099B9}"/>
              </a:ext>
            </a:extLst>
          </p:cNvPr>
          <p:cNvSpPr txBox="1"/>
          <p:nvPr/>
        </p:nvSpPr>
        <p:spPr>
          <a:xfrm>
            <a:off x="3773010" y="1832939"/>
            <a:ext cx="2831976" cy="369332"/>
          </a:xfrm>
          <a:prstGeom prst="rect">
            <a:avLst/>
          </a:prstGeom>
          <a:noFill/>
        </p:spPr>
        <p:txBody>
          <a:bodyPr wrap="square" rtlCol="0">
            <a:spAutoFit/>
          </a:bodyPr>
          <a:lstStyle/>
          <a:p>
            <a:r>
              <a:rPr lang="en-US" altLang="zh-CN" dirty="0" err="1"/>
              <a:t>Uij</a:t>
            </a:r>
            <a:r>
              <a:rPr lang="zh-CN" altLang="en-US" dirty="0"/>
              <a:t>：物品</a:t>
            </a:r>
            <a:r>
              <a:rPr lang="en-US" altLang="zh-CN" dirty="0" err="1"/>
              <a:t>i</a:t>
            </a:r>
            <a:r>
              <a:rPr lang="zh-CN" altLang="en-US" dirty="0"/>
              <a:t>，</a:t>
            </a:r>
            <a:r>
              <a:rPr lang="en-US" altLang="zh-CN" dirty="0"/>
              <a:t>j</a:t>
            </a:r>
            <a:r>
              <a:rPr lang="zh-CN" altLang="en-US" dirty="0"/>
              <a:t>共有的评分</a:t>
            </a:r>
          </a:p>
        </p:txBody>
      </p:sp>
      <p:cxnSp>
        <p:nvCxnSpPr>
          <p:cNvPr id="13" name="直接箭头连接符 12">
            <a:extLst>
              <a:ext uri="{FF2B5EF4-FFF2-40B4-BE49-F238E27FC236}">
                <a16:creationId xmlns:a16="http://schemas.microsoft.com/office/drawing/2014/main" id="{1736CAF7-7587-4026-B929-CEBD74323768}"/>
              </a:ext>
            </a:extLst>
          </p:cNvPr>
          <p:cNvCxnSpPr/>
          <p:nvPr/>
        </p:nvCxnSpPr>
        <p:spPr>
          <a:xfrm flipV="1">
            <a:off x="5799981" y="1388439"/>
            <a:ext cx="911537" cy="1603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BCCE8B98-7B8A-43E2-AFD6-A01518B7B1E3}"/>
              </a:ext>
            </a:extLst>
          </p:cNvPr>
          <p:cNvSpPr txBox="1"/>
          <p:nvPr/>
        </p:nvSpPr>
        <p:spPr>
          <a:xfrm>
            <a:off x="6471820" y="987568"/>
            <a:ext cx="2741455" cy="369332"/>
          </a:xfrm>
          <a:prstGeom prst="rect">
            <a:avLst/>
          </a:prstGeom>
          <a:noFill/>
        </p:spPr>
        <p:txBody>
          <a:bodyPr wrap="square" rtlCol="0">
            <a:spAutoFit/>
          </a:bodyPr>
          <a:lstStyle/>
          <a:p>
            <a:r>
              <a:rPr lang="en-US" altLang="zh-CN" dirty="0" err="1"/>
              <a:t>ri,x</a:t>
            </a:r>
            <a:r>
              <a:rPr lang="zh-CN" altLang="en-US" dirty="0"/>
              <a:t>表示用户</a:t>
            </a:r>
            <a:r>
              <a:rPr lang="en-US" altLang="zh-CN" dirty="0"/>
              <a:t>x</a:t>
            </a:r>
            <a:r>
              <a:rPr lang="zh-CN" altLang="en-US" dirty="0"/>
              <a:t>对</a:t>
            </a:r>
            <a:r>
              <a:rPr lang="en-US" altLang="zh-CN" dirty="0" err="1"/>
              <a:t>i</a:t>
            </a:r>
            <a:r>
              <a:rPr lang="zh-CN" altLang="en-US" dirty="0"/>
              <a:t>的评分</a:t>
            </a:r>
          </a:p>
        </p:txBody>
      </p:sp>
      <p:cxnSp>
        <p:nvCxnSpPr>
          <p:cNvPr id="16" name="直接箭头连接符 15">
            <a:extLst>
              <a:ext uri="{FF2B5EF4-FFF2-40B4-BE49-F238E27FC236}">
                <a16:creationId xmlns:a16="http://schemas.microsoft.com/office/drawing/2014/main" id="{427D3A72-305F-4820-B7C3-8FB7FD026A8C}"/>
              </a:ext>
            </a:extLst>
          </p:cNvPr>
          <p:cNvCxnSpPr/>
          <p:nvPr/>
        </p:nvCxnSpPr>
        <p:spPr>
          <a:xfrm flipV="1">
            <a:off x="6096000" y="2190107"/>
            <a:ext cx="1947169" cy="8186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本框 16">
            <a:extLst>
              <a:ext uri="{FF2B5EF4-FFF2-40B4-BE49-F238E27FC236}">
                <a16:creationId xmlns:a16="http://schemas.microsoft.com/office/drawing/2014/main" id="{B3A2494D-488A-4C41-B16F-E3FC9463A09C}"/>
              </a:ext>
            </a:extLst>
          </p:cNvPr>
          <p:cNvSpPr txBox="1"/>
          <p:nvPr/>
        </p:nvSpPr>
        <p:spPr>
          <a:xfrm>
            <a:off x="7984509" y="1954852"/>
            <a:ext cx="2862971" cy="369332"/>
          </a:xfrm>
          <a:prstGeom prst="rect">
            <a:avLst/>
          </a:prstGeom>
          <a:noFill/>
        </p:spPr>
        <p:txBody>
          <a:bodyPr wrap="square" rtlCol="0">
            <a:spAutoFit/>
          </a:bodyPr>
          <a:lstStyle/>
          <a:p>
            <a:r>
              <a:rPr lang="zh-CN" altLang="en-US" dirty="0"/>
              <a:t>表示物品</a:t>
            </a:r>
            <a:r>
              <a:rPr lang="en-US" altLang="zh-CN" dirty="0" err="1"/>
              <a:t>i</a:t>
            </a:r>
            <a:r>
              <a:rPr lang="zh-CN" altLang="en-US" dirty="0"/>
              <a:t>所有评分的均值</a:t>
            </a:r>
          </a:p>
        </p:txBody>
      </p:sp>
    </p:spTree>
    <p:extLst>
      <p:ext uri="{BB962C8B-B14F-4D97-AF65-F5344CB8AC3E}">
        <p14:creationId xmlns:p14="http://schemas.microsoft.com/office/powerpoint/2010/main" val="353815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6140482"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6" name="矩形 5"/>
          <p:cNvSpPr/>
          <p:nvPr/>
        </p:nvSpPr>
        <p:spPr>
          <a:xfrm>
            <a:off x="695323" y="926774"/>
            <a:ext cx="4025461" cy="461665"/>
          </a:xfrm>
          <a:prstGeom prst="rect">
            <a:avLst/>
          </a:prstGeom>
          <a:solidFill>
            <a:schemeClr val="accent1"/>
          </a:solidFill>
        </p:spPr>
        <p:txBody>
          <a:bodyPr wrap="none">
            <a:spAutoFit/>
          </a:bodyPr>
          <a:lstStyle/>
          <a:p>
            <a:r>
              <a:rPr lang="en-US" altLang="zh-CN" sz="2400" b="1" dirty="0">
                <a:solidFill>
                  <a:schemeClr val="bg1"/>
                </a:solidFill>
              </a:rPr>
              <a:t>Collaborative Filtering</a:t>
            </a:r>
          </a:p>
        </p:txBody>
      </p:sp>
      <p:graphicFrame>
        <p:nvGraphicFramePr>
          <p:cNvPr id="2" name="表格 2">
            <a:extLst>
              <a:ext uri="{FF2B5EF4-FFF2-40B4-BE49-F238E27FC236}">
                <a16:creationId xmlns:a16="http://schemas.microsoft.com/office/drawing/2014/main" id="{D524A95D-861B-48FC-9B4E-6CEE02CEDDE9}"/>
              </a:ext>
            </a:extLst>
          </p:cNvPr>
          <p:cNvGraphicFramePr>
            <a:graphicFrameLocks noGrp="1"/>
          </p:cNvGraphicFramePr>
          <p:nvPr>
            <p:extLst>
              <p:ext uri="{D42A27DB-BD31-4B8C-83A1-F6EECF244321}">
                <p14:modId xmlns:p14="http://schemas.microsoft.com/office/powerpoint/2010/main" val="1853419576"/>
              </p:ext>
            </p:extLst>
          </p:nvPr>
        </p:nvGraphicFramePr>
        <p:xfrm>
          <a:off x="2031999" y="2504440"/>
          <a:ext cx="8128002" cy="18491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007954"/>
                    </a:ext>
                  </a:extLst>
                </a:gridCol>
                <a:gridCol w="1354667">
                  <a:extLst>
                    <a:ext uri="{9D8B030D-6E8A-4147-A177-3AD203B41FA5}">
                      <a16:colId xmlns:a16="http://schemas.microsoft.com/office/drawing/2014/main" val="4114204604"/>
                    </a:ext>
                  </a:extLst>
                </a:gridCol>
                <a:gridCol w="1354667">
                  <a:extLst>
                    <a:ext uri="{9D8B030D-6E8A-4147-A177-3AD203B41FA5}">
                      <a16:colId xmlns:a16="http://schemas.microsoft.com/office/drawing/2014/main" val="1386987450"/>
                    </a:ext>
                  </a:extLst>
                </a:gridCol>
                <a:gridCol w="1354667">
                  <a:extLst>
                    <a:ext uri="{9D8B030D-6E8A-4147-A177-3AD203B41FA5}">
                      <a16:colId xmlns:a16="http://schemas.microsoft.com/office/drawing/2014/main" val="2659051192"/>
                    </a:ext>
                  </a:extLst>
                </a:gridCol>
                <a:gridCol w="1354667">
                  <a:extLst>
                    <a:ext uri="{9D8B030D-6E8A-4147-A177-3AD203B41FA5}">
                      <a16:colId xmlns:a16="http://schemas.microsoft.com/office/drawing/2014/main" val="2505821224"/>
                    </a:ext>
                  </a:extLst>
                </a:gridCol>
                <a:gridCol w="1354667">
                  <a:extLst>
                    <a:ext uri="{9D8B030D-6E8A-4147-A177-3AD203B41FA5}">
                      <a16:colId xmlns:a16="http://schemas.microsoft.com/office/drawing/2014/main" val="2011357120"/>
                    </a:ext>
                  </a:extLst>
                </a:gridCol>
              </a:tblGrid>
              <a:tr h="353659">
                <a:tc>
                  <a:txBody>
                    <a:bodyPr/>
                    <a:lstStyle/>
                    <a:p>
                      <a:endParaRPr lang="zh-CN" altLang="en-US" dirty="0"/>
                    </a:p>
                  </a:txBody>
                  <a:tcPr/>
                </a:tc>
                <a:tc>
                  <a:txBody>
                    <a:bodyPr/>
                    <a:lstStyle/>
                    <a:p>
                      <a:r>
                        <a:rPr lang="en-US" altLang="zh-CN" dirty="0"/>
                        <a:t>Service1</a:t>
                      </a:r>
                      <a:endParaRPr lang="zh-CN" altLang="en-US" dirty="0"/>
                    </a:p>
                  </a:txBody>
                  <a:tcPr/>
                </a:tc>
                <a:tc>
                  <a:txBody>
                    <a:bodyPr/>
                    <a:lstStyle/>
                    <a:p>
                      <a:r>
                        <a:rPr lang="en-US" altLang="zh-CN" dirty="0"/>
                        <a:t>Service2</a:t>
                      </a:r>
                      <a:endParaRPr lang="zh-CN" altLang="en-US" dirty="0"/>
                    </a:p>
                  </a:txBody>
                  <a:tcPr/>
                </a:tc>
                <a:tc>
                  <a:txBody>
                    <a:bodyPr/>
                    <a:lstStyle/>
                    <a:p>
                      <a:r>
                        <a:rPr lang="en-US" altLang="zh-CN" dirty="0"/>
                        <a:t>Service3</a:t>
                      </a:r>
                      <a:endParaRPr lang="zh-CN" altLang="en-US" dirty="0"/>
                    </a:p>
                  </a:txBody>
                  <a:tcPr/>
                </a:tc>
                <a:tc>
                  <a:txBody>
                    <a:bodyPr/>
                    <a:lstStyle/>
                    <a:p>
                      <a:r>
                        <a:rPr lang="en-US" altLang="zh-CN" dirty="0"/>
                        <a:t>……</a:t>
                      </a:r>
                      <a:endParaRPr lang="zh-CN" altLang="en-US" dirty="0"/>
                    </a:p>
                  </a:txBody>
                  <a:tcPr/>
                </a:tc>
                <a:tc>
                  <a:txBody>
                    <a:bodyPr/>
                    <a:lstStyle/>
                    <a:p>
                      <a:r>
                        <a:rPr lang="en-US" altLang="zh-CN" dirty="0" err="1"/>
                        <a:t>Servicen</a:t>
                      </a:r>
                      <a:endParaRPr lang="zh-CN" altLang="en-US" dirty="0"/>
                    </a:p>
                  </a:txBody>
                  <a:tcPr/>
                </a:tc>
                <a:extLst>
                  <a:ext uri="{0D108BD9-81ED-4DB2-BD59-A6C34878D82A}">
                    <a16:rowId xmlns:a16="http://schemas.microsoft.com/office/drawing/2014/main" val="97858116"/>
                  </a:ext>
                </a:extLst>
              </a:tr>
              <a:tr h="370840">
                <a:tc>
                  <a:txBody>
                    <a:bodyPr/>
                    <a:lstStyle/>
                    <a:p>
                      <a:r>
                        <a:rPr lang="en-US" altLang="zh-CN" dirty="0"/>
                        <a:t>User1</a:t>
                      </a:r>
                      <a:endParaRPr lang="zh-CN" altLang="en-US" dirty="0"/>
                    </a:p>
                  </a:txBody>
                  <a:tcPr/>
                </a:tc>
                <a:tc>
                  <a:txBody>
                    <a:bodyPr/>
                    <a:lstStyle/>
                    <a:p>
                      <a:r>
                        <a:rPr lang="en-US" altLang="zh-CN" dirty="0"/>
                        <a:t>1</a:t>
                      </a:r>
                      <a:endParaRPr lang="zh-CN" altLang="en-US" dirty="0"/>
                    </a:p>
                  </a:txBody>
                  <a:tcPr/>
                </a:tc>
                <a:tc>
                  <a:txBody>
                    <a:bodyPr/>
                    <a:lstStyle/>
                    <a:p>
                      <a:r>
                        <a:rPr lang="en-US" altLang="zh-CN" dirty="0"/>
                        <a:t>0.5</a:t>
                      </a:r>
                      <a:endParaRPr lang="zh-CN" altLang="en-US" dirty="0"/>
                    </a:p>
                  </a:txBody>
                  <a:tcPr/>
                </a:tc>
                <a:tc>
                  <a:txBody>
                    <a:bodyPr/>
                    <a:lstStyle/>
                    <a:p>
                      <a:r>
                        <a:rPr lang="en-US" altLang="zh-CN" dirty="0"/>
                        <a:t>0.7</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596697235"/>
                  </a:ext>
                </a:extLst>
              </a:tr>
              <a:tr h="370840">
                <a:tc>
                  <a:txBody>
                    <a:bodyPr/>
                    <a:lstStyle/>
                    <a:p>
                      <a:r>
                        <a:rPr lang="en-US" altLang="zh-CN" dirty="0"/>
                        <a:t>User2</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4</a:t>
                      </a:r>
                      <a:endParaRPr lang="zh-CN" altLang="en-US" dirty="0"/>
                    </a:p>
                  </a:txBody>
                  <a:tcPr/>
                </a:tc>
                <a:tc>
                  <a:txBody>
                    <a:bodyPr/>
                    <a:lstStyle/>
                    <a:p>
                      <a:endParaRPr lang="zh-CN" altLang="en-US"/>
                    </a:p>
                  </a:txBody>
                  <a:tcPr/>
                </a:tc>
                <a:tc>
                  <a:txBody>
                    <a:bodyPr/>
                    <a:lstStyle/>
                    <a:p>
                      <a:r>
                        <a:rPr lang="en-US" altLang="zh-CN" dirty="0"/>
                        <a:t>9</a:t>
                      </a:r>
                      <a:endParaRPr lang="zh-CN" altLang="en-US" dirty="0"/>
                    </a:p>
                  </a:txBody>
                  <a:tcPr/>
                </a:tc>
                <a:extLst>
                  <a:ext uri="{0D108BD9-81ED-4DB2-BD59-A6C34878D82A}">
                    <a16:rowId xmlns:a16="http://schemas.microsoft.com/office/drawing/2014/main" val="3947619123"/>
                  </a:ext>
                </a:extLst>
              </a:tr>
              <a:tr h="370840">
                <a:tc>
                  <a:txBody>
                    <a:bodyPr/>
                    <a:lstStyle/>
                    <a:p>
                      <a:r>
                        <a:rPr lang="en-US" altLang="zh-CN" dirty="0"/>
                        <a:t>……</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1</a:t>
                      </a:r>
                      <a:endParaRPr lang="zh-CN" altLang="en-US" dirty="0"/>
                    </a:p>
                  </a:txBody>
                  <a:tcPr/>
                </a:tc>
                <a:extLst>
                  <a:ext uri="{0D108BD9-81ED-4DB2-BD59-A6C34878D82A}">
                    <a16:rowId xmlns:a16="http://schemas.microsoft.com/office/drawing/2014/main" val="868936112"/>
                  </a:ext>
                </a:extLst>
              </a:tr>
              <a:tr h="370840">
                <a:tc>
                  <a:txBody>
                    <a:bodyPr/>
                    <a:lstStyle/>
                    <a:p>
                      <a:r>
                        <a:rPr lang="en-US" altLang="zh-CN" dirty="0" err="1"/>
                        <a:t>Usern</a:t>
                      </a:r>
                      <a:endParaRPr lang="zh-CN" altLang="en-US" dirty="0"/>
                    </a:p>
                  </a:txBody>
                  <a:tcPr/>
                </a:tc>
                <a:tc>
                  <a:txBody>
                    <a:bodyPr/>
                    <a:lstStyle/>
                    <a:p>
                      <a:endParaRPr lang="zh-CN" altLang="en-US" dirty="0"/>
                    </a:p>
                  </a:txBody>
                  <a:tcPr/>
                </a:tc>
                <a:tc>
                  <a:txBody>
                    <a:bodyPr/>
                    <a:lstStyle/>
                    <a:p>
                      <a:r>
                        <a:rPr lang="en-US" altLang="zh-CN" dirty="0"/>
                        <a:t>1.5</a:t>
                      </a:r>
                      <a:endParaRPr lang="zh-CN" altLang="en-US" dirty="0"/>
                    </a:p>
                  </a:txBody>
                  <a:tcPr/>
                </a:tc>
                <a:tc>
                  <a:txBody>
                    <a:bodyPr/>
                    <a:lstStyle/>
                    <a:p>
                      <a:endParaRPr lang="zh-CN" altLang="en-US" dirty="0"/>
                    </a:p>
                  </a:txBody>
                  <a:tcPr/>
                </a:tc>
                <a:tc>
                  <a:txBody>
                    <a:bodyPr/>
                    <a:lstStyle/>
                    <a:p>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922709199"/>
                  </a:ext>
                </a:extLst>
              </a:tr>
            </a:tbl>
          </a:graphicData>
        </a:graphic>
      </p:graphicFrame>
    </p:spTree>
    <p:extLst>
      <p:ext uri="{BB962C8B-B14F-4D97-AF65-F5344CB8AC3E}">
        <p14:creationId xmlns:p14="http://schemas.microsoft.com/office/powerpoint/2010/main" val="98291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6140482" cy="523220"/>
          </a:xfrm>
          <a:prstGeom prst="rect">
            <a:avLst/>
          </a:prstGeom>
          <a:noFill/>
        </p:spPr>
        <p:txBody>
          <a:bodyPr wrap="square" rtlCol="0">
            <a:spAutoFit/>
          </a:bodyPr>
          <a:lstStyle/>
          <a:p>
            <a:r>
              <a:rPr lang="en-US" altLang="zh-CN" sz="2800" b="1" dirty="0">
                <a:latin typeface="微软雅黑" panose="020B0503020204020204" pitchFamily="34" charset="-122"/>
              </a:rPr>
              <a:t>QOS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6" name="矩形 5"/>
          <p:cNvSpPr/>
          <p:nvPr/>
        </p:nvSpPr>
        <p:spPr>
          <a:xfrm>
            <a:off x="695323" y="926774"/>
            <a:ext cx="2874505" cy="461665"/>
          </a:xfrm>
          <a:prstGeom prst="rect">
            <a:avLst/>
          </a:prstGeom>
          <a:solidFill>
            <a:schemeClr val="accent1"/>
          </a:solidFill>
        </p:spPr>
        <p:txBody>
          <a:bodyPr wrap="none">
            <a:spAutoFit/>
          </a:bodyPr>
          <a:lstStyle/>
          <a:p>
            <a:r>
              <a:rPr lang="en-US" altLang="zh-CN" sz="2400" b="1" dirty="0">
                <a:solidFill>
                  <a:schemeClr val="bg1"/>
                </a:solidFill>
              </a:rPr>
              <a:t>Some Problems</a:t>
            </a:r>
          </a:p>
        </p:txBody>
      </p:sp>
      <p:pic>
        <p:nvPicPr>
          <p:cNvPr id="3" name="图片 2">
            <a:extLst>
              <a:ext uri="{FF2B5EF4-FFF2-40B4-BE49-F238E27FC236}">
                <a16:creationId xmlns:a16="http://schemas.microsoft.com/office/drawing/2014/main" id="{1F6360F3-25F4-48C2-8121-C7E9BF9FDCEA}"/>
              </a:ext>
            </a:extLst>
          </p:cNvPr>
          <p:cNvPicPr>
            <a:picLocks noChangeAspect="1"/>
          </p:cNvPicPr>
          <p:nvPr/>
        </p:nvPicPr>
        <p:blipFill>
          <a:blip r:embed="rId2"/>
          <a:stretch>
            <a:fillRect/>
          </a:stretch>
        </p:blipFill>
        <p:spPr>
          <a:xfrm>
            <a:off x="2132575" y="1933945"/>
            <a:ext cx="7934325" cy="4286250"/>
          </a:xfrm>
          <a:prstGeom prst="rect">
            <a:avLst/>
          </a:prstGeom>
        </p:spPr>
      </p:pic>
      <p:cxnSp>
        <p:nvCxnSpPr>
          <p:cNvPr id="5" name="直接箭头连接符 4">
            <a:extLst>
              <a:ext uri="{FF2B5EF4-FFF2-40B4-BE49-F238E27FC236}">
                <a16:creationId xmlns:a16="http://schemas.microsoft.com/office/drawing/2014/main" id="{6BD84CEA-8219-4CAE-83F5-BC1CA07F7932}"/>
              </a:ext>
            </a:extLst>
          </p:cNvPr>
          <p:cNvCxnSpPr/>
          <p:nvPr/>
        </p:nvCxnSpPr>
        <p:spPr>
          <a:xfrm flipV="1">
            <a:off x="7297445" y="1083076"/>
            <a:ext cx="1713390" cy="13760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B9531C95-2333-4F5C-9C47-9E8FAB688A79}"/>
              </a:ext>
            </a:extLst>
          </p:cNvPr>
          <p:cNvSpPr txBox="1"/>
          <p:nvPr/>
        </p:nvSpPr>
        <p:spPr>
          <a:xfrm>
            <a:off x="8868792" y="788274"/>
            <a:ext cx="2157274" cy="369332"/>
          </a:xfrm>
          <a:prstGeom prst="rect">
            <a:avLst/>
          </a:prstGeom>
          <a:noFill/>
        </p:spPr>
        <p:txBody>
          <a:bodyPr wrap="square" rtlCol="0">
            <a:spAutoFit/>
          </a:bodyPr>
          <a:lstStyle/>
          <a:p>
            <a:r>
              <a:rPr lang="en-US" altLang="zh-CN" dirty="0"/>
              <a:t>region-aware</a:t>
            </a:r>
            <a:endParaRPr lang="zh-CN" altLang="en-US" dirty="0"/>
          </a:p>
        </p:txBody>
      </p:sp>
    </p:spTree>
    <p:extLst>
      <p:ext uri="{BB962C8B-B14F-4D97-AF65-F5344CB8AC3E}">
        <p14:creationId xmlns:p14="http://schemas.microsoft.com/office/powerpoint/2010/main" val="151088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第一PPT，www.1ppt.com">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496</Words>
  <Application>Microsoft Office PowerPoint</Application>
  <PresentationFormat>宽屏</PresentationFormat>
  <Paragraphs>125</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微软雅黑</vt:lpstr>
      <vt:lpstr>Arial</vt:lpstr>
      <vt:lpstr>Calibri</vt:lpstr>
      <vt:lpstr>Consolas</vt:lpstr>
      <vt:lpstr>Times New Roman</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蓝色开题报告</dc:title>
  <dc:creator>第一PPT</dc:creator>
  <cp:keywords>www.1ppt.com</cp:keywords>
  <cp:lastModifiedBy>扬 杨</cp:lastModifiedBy>
  <cp:revision>377</cp:revision>
  <dcterms:created xsi:type="dcterms:W3CDTF">2015-10-24T01:57:14Z</dcterms:created>
  <dcterms:modified xsi:type="dcterms:W3CDTF">2020-08-04T04:08:22Z</dcterms:modified>
</cp:coreProperties>
</file>