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1" r:id="rId1"/>
  </p:sldMasterIdLst>
  <p:notesMasterIdLst>
    <p:notesMasterId r:id="rId13"/>
  </p:notesMasterIdLst>
  <p:handoutMasterIdLst>
    <p:handoutMasterId r:id="rId14"/>
  </p:handoutMasterIdLst>
  <p:sldIdLst>
    <p:sldId id="257" r:id="rId2"/>
    <p:sldId id="283" r:id="rId3"/>
    <p:sldId id="273" r:id="rId4"/>
    <p:sldId id="274" r:id="rId5"/>
    <p:sldId id="276" r:id="rId6"/>
    <p:sldId id="281" r:id="rId7"/>
    <p:sldId id="277" r:id="rId8"/>
    <p:sldId id="279" r:id="rId9"/>
    <p:sldId id="280" r:id="rId10"/>
    <p:sldId id="282" r:id="rId11"/>
    <p:sldId id="264" r:id="rId12"/>
  </p:sldIdLst>
  <p:sldSz cx="9144000" cy="6858000" type="screen4x3"/>
  <p:notesSz cx="7315200" cy="96012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5268" autoAdjust="0"/>
  </p:normalViewPr>
  <p:slideViewPr>
    <p:cSldViewPr>
      <p:cViewPr varScale="1">
        <p:scale>
          <a:sx n="87" d="100"/>
          <a:sy n="87" d="100"/>
        </p:scale>
        <p:origin x="146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AF5511DB-F04F-487D-A291-29CB3DF52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9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05EBEA6C-C620-4848-997D-9FDB910EE3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1B469-44BF-4EE6-AD51-977C8CC1D03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0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45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9695" y="5096663"/>
            <a:ext cx="3275648" cy="949829"/>
          </a:xfrm>
        </p:spPr>
        <p:txBody>
          <a:bodyPr>
            <a:noAutofit/>
          </a:bodyPr>
          <a:lstStyle>
            <a:lvl1pPr marL="0" indent="0" algn="l">
              <a:buNone/>
              <a:defRPr sz="2100" b="0" i="0">
                <a:solidFill>
                  <a:schemeClr val="accent3"/>
                </a:solidFill>
                <a:latin typeface="+mn-lt"/>
              </a:defRPr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6051828" y="5422165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6772470" y="3463631"/>
            <a:ext cx="2381485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8282872" y="4566100"/>
            <a:ext cx="866861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8057746" y="-1689"/>
            <a:ext cx="1085957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4902585" y="-12701"/>
            <a:ext cx="3734168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4889223" y="-12701"/>
            <a:ext cx="3772271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9694" y="3425364"/>
            <a:ext cx="2721975" cy="949829"/>
          </a:xfrm>
        </p:spPr>
        <p:txBody>
          <a:bodyPr>
            <a:normAutofit/>
          </a:bodyPr>
          <a:lstStyle>
            <a:lvl1pPr marL="0" indent="0">
              <a:buNone/>
              <a:defRPr sz="21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/>
        </p:nvSpPr>
        <p:spPr>
          <a:xfrm>
            <a:off x="671788" y="3124629"/>
            <a:ext cx="1618722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/>
        </p:nvSpPr>
        <p:spPr>
          <a:xfrm>
            <a:off x="-5862" y="5057879"/>
            <a:ext cx="536331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61215" y="1"/>
            <a:ext cx="5689443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3286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33892" y="2"/>
            <a:ext cx="5207252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208" y="453051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6528440" y="5422906"/>
            <a:ext cx="55245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7244572" y="3776986"/>
            <a:ext cx="1905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316" y="3955666"/>
            <a:ext cx="3275648" cy="524711"/>
          </a:xfrm>
        </p:spPr>
        <p:txBody>
          <a:bodyPr>
            <a:noAutofit/>
          </a:bodyPr>
          <a:lstStyle>
            <a:lvl1pPr marL="0" indent="0" algn="l">
              <a:buNone/>
              <a:defRPr sz="2100" b="1" i="0"/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316" y="4633362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1350" b="1" i="0"/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16" y="4892977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1875" b="1" i="0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316" y="5334300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1350" b="1" i="0"/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16" y="5593915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1875" b="1" i="0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675733" y="1561557"/>
            <a:ext cx="2230418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/>
        </p:nvSpPr>
        <p:spPr>
          <a:xfrm>
            <a:off x="5379309" y="-12694"/>
            <a:ext cx="37338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41397943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45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6051828" y="5422165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6772470" y="3463631"/>
            <a:ext cx="2381485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8282872" y="4566100"/>
            <a:ext cx="866861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8057746" y="-1689"/>
            <a:ext cx="1085957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4902585" y="-12701"/>
            <a:ext cx="3734168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4889223" y="-12701"/>
            <a:ext cx="3772271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/>
        </p:nvSpPr>
        <p:spPr>
          <a:xfrm>
            <a:off x="671788" y="3124629"/>
            <a:ext cx="1618722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/>
        </p:nvSpPr>
        <p:spPr>
          <a:xfrm>
            <a:off x="-5862" y="5057879"/>
            <a:ext cx="536331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941" y="3429000"/>
            <a:ext cx="2721975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171450" lvl="0" indent="-17145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/>
        </p:nvSpPr>
        <p:spPr>
          <a:xfrm>
            <a:off x="5999116" y="1645349"/>
            <a:ext cx="3147553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/>
        </p:nvSpPr>
        <p:spPr>
          <a:xfrm>
            <a:off x="9140190" y="2632656"/>
            <a:ext cx="381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6490" y="793173"/>
            <a:ext cx="6858000" cy="655621"/>
          </a:xfrm>
        </p:spPr>
        <p:txBody>
          <a:bodyPr anchor="b">
            <a:normAutofit/>
          </a:bodyPr>
          <a:lstStyle>
            <a:lvl1pPr algn="l">
              <a:defRPr sz="3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29" y="1877052"/>
            <a:ext cx="5132459" cy="496223"/>
          </a:xfrm>
        </p:spPr>
        <p:txBody>
          <a:bodyPr>
            <a:normAutofit/>
          </a:bodyPr>
          <a:lstStyle>
            <a:lvl1pPr marL="0" indent="0" algn="l">
              <a:buNone/>
              <a:defRPr sz="1350" b="1" i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677417" y="1550951"/>
            <a:ext cx="2455164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2924968" y="4662943"/>
            <a:ext cx="6219032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2932387" y="4665642"/>
            <a:ext cx="6207803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sz="135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9140190" y="4665641"/>
            <a:ext cx="381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sz="135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2928925" y="4922855"/>
            <a:ext cx="6215075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sz="135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1B964-18F1-4728-9CA5-C31BAC9E21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8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073CB-A7A9-49C4-BB4A-6C98BFF667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05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825">
                <a:solidFill>
                  <a:schemeClr val="tx1"/>
                </a:solidFill>
              </a:defRPr>
            </a:lvl4pPr>
            <a:lvl5pPr>
              <a:defRPr sz="8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2971983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1C306-0EEB-4A9D-9546-3BB6CE3EE0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825624"/>
            <a:ext cx="3868340" cy="421084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323459"/>
            <a:ext cx="3868340" cy="338754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05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825">
                <a:solidFill>
                  <a:schemeClr val="tx1"/>
                </a:solidFill>
              </a:defRPr>
            </a:lvl4pPr>
            <a:lvl5pPr>
              <a:defRPr sz="8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828800"/>
            <a:ext cx="3887391" cy="417908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323459"/>
            <a:ext cx="3887391" cy="338754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05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825">
                <a:solidFill>
                  <a:schemeClr val="tx1"/>
                </a:solidFill>
              </a:defRPr>
            </a:lvl4pPr>
            <a:lvl5pPr>
              <a:defRPr sz="8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6472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ADFDDD-9CF2-4BAD-B8CB-DA627D3369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3885380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05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825">
                <a:solidFill>
                  <a:schemeClr val="tx1"/>
                </a:solidFill>
              </a:defRPr>
            </a:lvl4pPr>
            <a:lvl5pPr>
              <a:defRPr sz="8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582" y="1825624"/>
            <a:ext cx="3886200" cy="392924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05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825">
                <a:solidFill>
                  <a:schemeClr val="tx1"/>
                </a:solidFill>
              </a:defRPr>
            </a:lvl4pPr>
            <a:lvl5pPr>
              <a:defRPr sz="8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019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31892" y="532520"/>
            <a:ext cx="4812108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B37C4-2D60-44AF-8CC7-2BD6F623AB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sz="1350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1"/>
            <a:ext cx="2949178" cy="144272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356700"/>
            <a:ext cx="2949178" cy="35122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8909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7E96-13DA-4625-A11D-241B5FC156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sz="1350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1"/>
            <a:ext cx="2949178" cy="144272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356700"/>
            <a:ext cx="2949178" cy="35122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1"/>
            <a:ext cx="4989909" cy="540385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886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E34AE-ED48-43DE-8C35-6A0EF1DC21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572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03AA3-AE8F-4A6C-9EC9-54B3DB4246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7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310" y="2373273"/>
            <a:ext cx="8453738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/>
        </p:nvSpPr>
        <p:spPr>
          <a:xfrm>
            <a:off x="5999116" y="1645349"/>
            <a:ext cx="3147553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/>
        </p:nvSpPr>
        <p:spPr>
          <a:xfrm>
            <a:off x="9140190" y="2632656"/>
            <a:ext cx="381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6490" y="793173"/>
            <a:ext cx="6858000" cy="655621"/>
          </a:xfrm>
        </p:spPr>
        <p:txBody>
          <a:bodyPr anchor="b">
            <a:normAutofit/>
          </a:bodyPr>
          <a:lstStyle>
            <a:lvl1pPr algn="l">
              <a:defRPr sz="3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29" y="1877052"/>
            <a:ext cx="5132459" cy="496223"/>
          </a:xfrm>
        </p:spPr>
        <p:txBody>
          <a:bodyPr>
            <a:normAutofit/>
          </a:bodyPr>
          <a:lstStyle>
            <a:lvl1pPr marL="0" indent="0" algn="l">
              <a:buNone/>
              <a:defRPr sz="1350" b="1" i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85626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677417" y="1550951"/>
            <a:ext cx="2455164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2924968" y="4662943"/>
            <a:ext cx="6219032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73951-A2B5-41CF-B84A-981D6E86E7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2932387" y="4665642"/>
            <a:ext cx="6207803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sz="135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9140190" y="4665641"/>
            <a:ext cx="381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sz="135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2928925" y="4922855"/>
            <a:ext cx="6215075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39758688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7586" y="0"/>
            <a:ext cx="2921125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2518" y="908050"/>
            <a:ext cx="3377471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73951-A2B5-41CF-B84A-981D6E86E7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4119110" y="-12675"/>
            <a:ext cx="409281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4109591" y="-12675"/>
            <a:ext cx="428318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2518" y="2050476"/>
            <a:ext cx="3411140" cy="639683"/>
          </a:xfrm>
        </p:spPr>
        <p:txBody>
          <a:bodyPr>
            <a:normAutofit/>
          </a:bodyPr>
          <a:lstStyle>
            <a:lvl1pPr marL="0" indent="0">
              <a:buNone/>
              <a:defRPr sz="135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2518" y="2839714"/>
            <a:ext cx="3411140" cy="2916952"/>
          </a:xfrm>
        </p:spPr>
        <p:txBody>
          <a:bodyPr>
            <a:normAutofit/>
          </a:bodyPr>
          <a:lstStyle>
            <a:lvl1pPr marL="135000" indent="-135000">
              <a:spcBef>
                <a:spcPts val="45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/>
        </p:nvSpPr>
        <p:spPr>
          <a:xfrm>
            <a:off x="5236461" y="172667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/>
        </p:nvSpPr>
        <p:spPr>
          <a:xfrm>
            <a:off x="802028" y="-12675"/>
            <a:ext cx="751935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5227245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28828" y="1483676"/>
            <a:ext cx="4816056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890" y="1231900"/>
            <a:ext cx="3377471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73951-A2B5-41CF-B84A-981D6E86E7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551" y="3889185"/>
            <a:ext cx="3411140" cy="1708223"/>
          </a:xfrm>
        </p:spPr>
        <p:txBody>
          <a:bodyPr>
            <a:normAutofit/>
          </a:bodyPr>
          <a:lstStyle>
            <a:lvl1pPr marL="135000" indent="-135000">
              <a:spcBef>
                <a:spcPts val="45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sz="135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/>
        </p:nvSpPr>
        <p:spPr>
          <a:xfrm>
            <a:off x="9144885" y="4156602"/>
            <a:ext cx="2398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sz="135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/>
        </p:nvSpPr>
        <p:spPr>
          <a:xfrm>
            <a:off x="9144885" y="4682093"/>
            <a:ext cx="2398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sz="1350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336" y="2374901"/>
            <a:ext cx="3424238" cy="701675"/>
          </a:xfrm>
        </p:spPr>
        <p:txBody>
          <a:bodyPr>
            <a:noAutofit/>
          </a:bodyPr>
          <a:lstStyle>
            <a:lvl1pPr marL="0" indent="0">
              <a:buNone/>
              <a:defRPr sz="1350" b="1" i="0"/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8337" y="3165302"/>
            <a:ext cx="3437335" cy="689525"/>
          </a:xfrm>
        </p:spPr>
        <p:txBody>
          <a:bodyPr/>
          <a:lstStyle>
            <a:lvl1pPr marL="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580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36950501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81051"/>
            <a:ext cx="7886700" cy="676275"/>
          </a:xfrm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4964" y="2959594"/>
            <a:ext cx="3137738" cy="365125"/>
          </a:xfrm>
        </p:spPr>
        <p:txBody>
          <a:bodyPr>
            <a:normAutofit/>
          </a:bodyPr>
          <a:lstStyle>
            <a:lvl1pPr marL="0" indent="0">
              <a:buNone/>
              <a:defRPr sz="1875" b="1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73951-A2B5-41CF-B84A-981D6E86E7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0" y="1898651"/>
            <a:ext cx="7886699" cy="701675"/>
          </a:xfrm>
        </p:spPr>
        <p:txBody>
          <a:bodyPr>
            <a:noAutofit/>
          </a:bodyPr>
          <a:lstStyle>
            <a:lvl1pPr marL="0" indent="0" algn="ctr">
              <a:buNone/>
              <a:defRPr sz="1350" b="1" i="0"/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/>
        </p:nvSpPr>
        <p:spPr>
          <a:xfrm>
            <a:off x="2264283" y="1583026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16970" y="2959594"/>
            <a:ext cx="3137738" cy="365125"/>
          </a:xfrm>
        </p:spPr>
        <p:txBody>
          <a:bodyPr>
            <a:normAutofit/>
          </a:bodyPr>
          <a:lstStyle>
            <a:lvl1pPr marL="0" indent="0">
              <a:buNone/>
              <a:defRPr sz="1875" b="1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8484" y="3294246"/>
            <a:ext cx="3274219" cy="2333625"/>
          </a:xfrm>
        </p:spPr>
        <p:txBody>
          <a:bodyPr>
            <a:normAutofit/>
          </a:bodyPr>
          <a:lstStyle>
            <a:lvl1pPr marL="135000" indent="-135000">
              <a:spcBef>
                <a:spcPts val="450"/>
              </a:spcBef>
              <a:buClr>
                <a:schemeClr val="accent3"/>
              </a:buCl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80489" y="3294246"/>
            <a:ext cx="3274219" cy="2333625"/>
          </a:xfrm>
        </p:spPr>
        <p:txBody>
          <a:bodyPr>
            <a:normAutofit/>
          </a:bodyPr>
          <a:lstStyle>
            <a:lvl1pPr marL="135000" indent="-135000">
              <a:spcBef>
                <a:spcPts val="450"/>
              </a:spcBef>
              <a:buClr>
                <a:schemeClr val="accent3"/>
              </a:buCl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94824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2065" y="1474970"/>
            <a:ext cx="3296444" cy="676275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73951-A2B5-41CF-B84A-981D6E86E7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7417" y="2592570"/>
            <a:ext cx="4223164" cy="701675"/>
          </a:xfrm>
        </p:spPr>
        <p:txBody>
          <a:bodyPr>
            <a:noAutofit/>
          </a:bodyPr>
          <a:lstStyle>
            <a:lvl1pPr marL="0" indent="0" algn="l">
              <a:buNone/>
              <a:defRPr sz="1350" b="1" i="0"/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594789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350" b="1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94790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450"/>
              </a:spcBef>
              <a:buClr>
                <a:schemeClr val="accent3"/>
              </a:buClr>
              <a:buNone/>
              <a:defRPr sz="105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594808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350" b="1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94809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450"/>
              </a:spcBef>
              <a:buClr>
                <a:schemeClr val="accent3"/>
              </a:buClr>
              <a:buNone/>
              <a:defRPr sz="105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049425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350" b="1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49425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450"/>
              </a:spcBef>
              <a:buClr>
                <a:schemeClr val="accent3"/>
              </a:buClr>
              <a:buNone/>
              <a:defRPr sz="105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6049443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350" b="1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49444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450"/>
              </a:spcBef>
              <a:buClr>
                <a:schemeClr val="accent3"/>
              </a:buClr>
              <a:buNone/>
              <a:defRPr sz="105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7504060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350" b="1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04061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450"/>
              </a:spcBef>
              <a:buClr>
                <a:schemeClr val="accent3"/>
              </a:buClr>
              <a:buNone/>
              <a:defRPr sz="105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7504079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350" b="1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04080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450"/>
              </a:spcBef>
              <a:buClr>
                <a:schemeClr val="accent3"/>
              </a:buClr>
              <a:buNone/>
              <a:defRPr sz="105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83419" y="908051"/>
            <a:ext cx="3213497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4298865" y="2267880"/>
            <a:ext cx="2262656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276525134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808" y="2134676"/>
            <a:ext cx="2552481" cy="676275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73951-A2B5-41CF-B84A-981D6E86E7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7054" y="3252275"/>
            <a:ext cx="2547128" cy="1846732"/>
          </a:xfrm>
        </p:spPr>
        <p:txBody>
          <a:bodyPr>
            <a:noAutofit/>
          </a:bodyPr>
          <a:lstStyle>
            <a:lvl1pPr marL="0" indent="0" algn="l">
              <a:buNone/>
              <a:defRPr sz="1350" b="1" i="0"/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543300" y="1493215"/>
            <a:ext cx="4920854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/>
        </p:nvGrpSpPr>
        <p:grpSpPr>
          <a:xfrm flipH="1">
            <a:off x="-2608" y="0"/>
            <a:ext cx="16416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671745" y="2912162"/>
            <a:ext cx="2086425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2236102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"/>
            <a:ext cx="9142995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5509387" y="-12701"/>
            <a:ext cx="3638909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7336729" y="458515"/>
            <a:ext cx="1809929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9526" y="2355829"/>
            <a:ext cx="2143336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349863"/>
            <a:ext cx="78867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7" y="5797770"/>
            <a:ext cx="179108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73951-A2B5-41CF-B84A-981D6E86E7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09740" y="5718810"/>
            <a:ext cx="5524520" cy="946532"/>
          </a:xfrm>
        </p:spPr>
        <p:txBody>
          <a:bodyPr>
            <a:noAutofit/>
          </a:bodyPr>
          <a:lstStyle>
            <a:lvl1pPr marL="0" indent="0" algn="ctr">
              <a:buNone/>
              <a:defRPr sz="1350" b="1" i="0"/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1875" y="5155440"/>
            <a:ext cx="200025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6619575" y="2044902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6607667" y="2029025"/>
            <a:ext cx="581082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5497454" y="-9526"/>
            <a:ext cx="3648434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7325212" y="442639"/>
            <a:ext cx="1819454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/>
        </p:nvSpPr>
        <p:spPr>
          <a:xfrm>
            <a:off x="-7144" y="2340318"/>
            <a:ext cx="2152862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196928054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683419" y="908050"/>
            <a:ext cx="7777163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7" y="5797770"/>
            <a:ext cx="179108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73951-A2B5-41CF-B84A-981D6E86E7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6605571" y="2003790"/>
            <a:ext cx="5814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/>
        </p:nvSpPr>
        <p:spPr>
          <a:xfrm>
            <a:off x="7335034" y="430740"/>
            <a:ext cx="181092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7322081" y="410418"/>
            <a:ext cx="1829983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/>
        </p:nvSpPr>
        <p:spPr>
          <a:xfrm>
            <a:off x="5505736" y="-16344"/>
            <a:ext cx="3640904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/>
        </p:nvSpPr>
        <p:spPr>
          <a:xfrm>
            <a:off x="5495668" y="-16344"/>
            <a:ext cx="3650435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350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0" y="5707146"/>
            <a:ext cx="5524520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35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/>
        </p:nvGrpSpPr>
        <p:grpSpPr>
          <a:xfrm>
            <a:off x="-14099" y="2319272"/>
            <a:ext cx="2163177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1350"/>
            </a:p>
          </p:txBody>
        </p:sp>
      </p:grpSp>
    </p:spTree>
    <p:extLst>
      <p:ext uri="{BB962C8B-B14F-4D97-AF65-F5344CB8AC3E}">
        <p14:creationId xmlns:p14="http://schemas.microsoft.com/office/powerpoint/2010/main" val="31372313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58168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3268" y="5816820"/>
            <a:ext cx="4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673951-A2B5-41CF-B84A-981D6E86E7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218" y="5816820"/>
            <a:ext cx="2549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7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  <p:sldLayoutId id="2147484223" r:id="rId12"/>
    <p:sldLayoutId id="2147484224" r:id="rId13"/>
    <p:sldLayoutId id="2147484225" r:id="rId14"/>
    <p:sldLayoutId id="2147484226" r:id="rId15"/>
    <p:sldLayoutId id="2147484227" r:id="rId16"/>
    <p:sldLayoutId id="2147484228" r:id="rId17"/>
    <p:sldLayoutId id="2147484229" r:id="rId18"/>
    <p:sldLayoutId id="2147484230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DC14B2-3B43-DC18-01BF-F2B7C02E57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77540" y="484744"/>
            <a:ext cx="2788920" cy="2023994"/>
          </a:xfrm>
          <a:prstGeom prst="rect">
            <a:avLst/>
          </a:prstGeom>
        </p:spPr>
      </p:pic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209800"/>
            <a:ext cx="8686800" cy="6400800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buClrTx/>
              <a:buSzTx/>
              <a:buNone/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“Addiction Quitting App”</a:t>
            </a:r>
          </a:p>
          <a:p>
            <a:pPr algn="ctr" eaLnBrk="1" hangingPunct="1"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 eaLnBrk="1" hangingPunct="1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“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SMAY ” </a:t>
            </a:r>
          </a:p>
          <a:p>
            <a:pPr algn="ctr" eaLnBrk="1" hangingPunct="1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1.Swati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Gosavi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(T.Y.C)</a:t>
            </a:r>
          </a:p>
          <a:p>
            <a:pPr algn="ctr" eaLnBrk="1" hangingPunct="1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2.Mitanshu Patil (T.Y.C)</a:t>
            </a:r>
          </a:p>
          <a:p>
            <a:pPr algn="ctr" eaLnBrk="1" hangingPunct="1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3.Aditi Shah (T.Y.C)</a:t>
            </a:r>
          </a:p>
          <a:p>
            <a:pPr algn="ctr" eaLnBrk="1" hangingPunct="1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4.Yashodip Beldar (T.Y.C)</a:t>
            </a:r>
          </a:p>
          <a:p>
            <a:pPr algn="ctr" eaLnBrk="1" hangingPunct="1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Project III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C. Patel Institute of Technology,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Shirpur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Autonomous Institute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None/>
              <a:defRPr/>
            </a:pP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C8871-380E-0019-A2D4-DF023659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073CB-A7A9-49C4-BB4A-6C98BFF6674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3EC9C-2410-93BF-7235-0BE626AF1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158" y="1676400"/>
            <a:ext cx="5931310" cy="4572000"/>
          </a:xfrm>
        </p:spPr>
        <p:txBody>
          <a:bodyPr>
            <a:normAutofit/>
          </a:bodyPr>
          <a:lstStyle/>
          <a:p>
            <a:pPr algn="just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Re-Claim app can provide a valuable tool for individuals seeking to overcome addictive behaviors. </a:t>
            </a:r>
          </a:p>
          <a:p>
            <a:pPr algn="just"/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it is important to note that it should be the choice of individual whether to dedicate or not.</a:t>
            </a:r>
          </a:p>
          <a:p>
            <a:pPr algn="just"/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should always be used in conjunction with other forms of support, such as therapy, support groups, and medical care.</a:t>
            </a:r>
          </a:p>
          <a:p>
            <a:pPr algn="just"/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with the right approach and resources, a Re-Claim app can be a powerful tool in helping individuals overcome addiction and lead healthier lives.</a:t>
            </a:r>
          </a:p>
          <a:p>
            <a:pPr marL="0" indent="0" algn="just">
              <a:buNone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comprehensive integration of these technologies forms the backbone of a solution that empowers individuals on their journey to successful addiction recovery.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9F62A-C2B9-3CE9-39EB-D4657AEE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5" y="285135"/>
            <a:ext cx="8229600" cy="13716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BB5B2-F0B9-365C-BB1A-9D9B720BE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r="8000"/>
          <a:stretch/>
        </p:blipFill>
        <p:spPr>
          <a:xfrm>
            <a:off x="6096000" y="1609154"/>
            <a:ext cx="3048000" cy="23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1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AC4C-D353-D36A-F679-2A8B0C2F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073CB-A7A9-49C4-BB4A-6C98BFF6674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0289AB-B927-11FB-BC7F-23BE51DB3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010400" cy="3505200"/>
          </a:xfrm>
        </p:spPr>
      </p:pic>
    </p:spTree>
    <p:extLst>
      <p:ext uri="{BB962C8B-B14F-4D97-AF65-F5344CB8AC3E}">
        <p14:creationId xmlns:p14="http://schemas.microsoft.com/office/powerpoint/2010/main" val="204637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58B54B0-CB64-8A5D-A1F8-EA2206BC3FF2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9" t="-2910" r="8979" b="5198"/>
          <a:stretch/>
        </p:blipFill>
        <p:spPr>
          <a:xfrm>
            <a:off x="4328828" y="1483676"/>
            <a:ext cx="4816056" cy="335978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DE54E23-A38B-7044-579C-B79421F8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3DD22-3022-952A-1377-52170BDD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73951-A2B5-41CF-B84A-981D6E86E76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C8883-D90A-5B6B-37FD-F7A2BF75B2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2359" y="3135240"/>
            <a:ext cx="3411140" cy="1708223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sz="16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Defination</a:t>
            </a:r>
            <a:endParaRPr lang="en-IN" sz="16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8DB1BA-2BE6-7C87-4321-768CC4E736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0682" y="2601302"/>
            <a:ext cx="3424238" cy="701675"/>
          </a:xfrm>
        </p:spPr>
        <p:txBody>
          <a:bodyPr/>
          <a:lstStyle/>
          <a:p>
            <a:r>
              <a:rPr lang="en-US" sz="2000" dirty="0"/>
              <a:t>Addiction Quitting App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6822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2CB87-A289-F103-397E-B77573BF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E6E073CB-A7A9-49C4-BB4A-6C98BFF6674A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D346E-282C-5ED7-8FEE-11DB05CB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Addiction Quitting Application 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ReClaim</a:t>
            </a:r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0C26-4F8D-7A8C-A782-E5B1B2EC1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951760"/>
            <a:ext cx="3886200" cy="3885380"/>
          </a:xfrm>
        </p:spPr>
        <p:txBody>
          <a:bodyPr wrap="square" anchor="t">
            <a:normAutofit lnSpcReduction="10000"/>
          </a:bodyPr>
          <a:lstStyle/>
          <a:p>
            <a:pPr>
              <a:lnSpc>
                <a:spcPct val="90000"/>
              </a:lnSpc>
              <a:buClrTx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the future of addiction recovery!</a:t>
            </a:r>
          </a:p>
          <a:p>
            <a:pPr marL="0" indent="0">
              <a:lnSpc>
                <a:spcPct val="90000"/>
              </a:lnSpc>
              <a:buClrTx/>
              <a:buNone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Tx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Today, we'll explore the innovative solution that's transforming the way we conquer addiction.</a:t>
            </a:r>
          </a:p>
          <a:p>
            <a:pPr marL="0" indent="0">
              <a:lnSpc>
                <a:spcPct val="90000"/>
              </a:lnSpc>
              <a:buClrTx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Tx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Re-Claim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 is a comprehensive tool designed to empower individuals on their journey to recovery.</a:t>
            </a:r>
          </a:p>
          <a:p>
            <a:pPr marL="0" indent="0">
              <a:lnSpc>
                <a:spcPct val="90000"/>
              </a:lnSpc>
              <a:buClrTx/>
              <a:buNone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Tx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Let's dive into how this application is revolutionizing the fight against addiction and providing hope and support to those in need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68,000+ Quit Addiction Pictures">
            <a:extLst>
              <a:ext uri="{FF2B5EF4-FFF2-40B4-BE49-F238E27FC236}">
                <a16:creationId xmlns:a16="http://schemas.microsoft.com/office/drawing/2014/main" id="{D4B6B2E2-F8C5-B5A1-020C-8AFF92AA55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6" r="3535" b="-3"/>
          <a:stretch/>
        </p:blipFill>
        <p:spPr bwMode="auto">
          <a:xfrm>
            <a:off x="4629152" y="1600200"/>
            <a:ext cx="4038600" cy="3886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23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2CB87-A289-F103-397E-B77573BF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073CB-A7A9-49C4-BB4A-6C98BFF6674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0C26-4F8D-7A8C-A782-E5B1B2EC1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49" y="1752600"/>
            <a:ext cx="4984955" cy="457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“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Re-Claim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Application, an inclusive platform designed to help individuals quit bad habits by providing personalized sessions and one-on-one consultations with professionals.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Re-Claim is committed to supporting individuals on their  journey to overcome bad habits. 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website offers a range of services and resources to help users make positive changes in their lives.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Re-Claim goals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guiding you towards lasting, positive changes and to help you embrace a healthier, addiction-free lifestyle.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D346E-282C-5ED7-8FEE-11DB05CB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1B1557-1E2A-7DE3-D3E0-6A86B46E77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84" y="1981200"/>
            <a:ext cx="3886200" cy="2400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0170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C8871-380E-0019-A2D4-DF023659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073CB-A7A9-49C4-BB4A-6C98BFF6674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3EC9C-2410-93BF-7235-0BE626AF1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0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Addiction Quitting Apps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Several studies have explored the effectiveness of addiction quitting apps in aiding individuals to overcome various addictions, such as smoking, alcohol, drugs, and behavioral addictions.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often assessed the impact of these apps on reducing addictive behaviors, relapse rates, and overall success in quitting.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Design:</a:t>
            </a:r>
            <a:endParaRPr lang="en-US" sz="1600" i="0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Literature often delves into the features that make addiction quitting apps successful.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 personalized goal-setting, progress tracking, interactive tools for coping mechanisms, cognitive-behavioral strategies, community support forums, reminders, and motivational content. </a:t>
            </a:r>
          </a:p>
          <a:p>
            <a:pPr marL="0" indent="0">
              <a:buNone/>
            </a:pPr>
            <a:r>
              <a:rPr lang="en-US" sz="24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 and Retention:</a:t>
            </a:r>
            <a:endParaRPr lang="en-IN" sz="240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Studies have focused on understanding the factors that contribute to user engagement and retention within these apps.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Factors such as usability, frequency of notifications, social support, and tailored content were investigated to identify what keeps users motivated and committed to their quitting journey.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9F62A-C2B9-3CE9-39EB-D4657AEE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5303"/>
            <a:ext cx="8229600" cy="96110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IN" dirty="0"/>
              <a:t> Survey</a:t>
            </a:r>
          </a:p>
        </p:txBody>
      </p:sp>
    </p:spTree>
    <p:extLst>
      <p:ext uri="{BB962C8B-B14F-4D97-AF65-F5344CB8AC3E}">
        <p14:creationId xmlns:p14="http://schemas.microsoft.com/office/powerpoint/2010/main" val="397721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C8871-380E-0019-A2D4-DF023659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073CB-A7A9-49C4-BB4A-6C98BFF6674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3EC9C-2410-93BF-7235-0BE626AF1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30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Family Therapy and Support</a:t>
            </a:r>
            <a:endParaRPr lang="en-US" sz="1600" i="0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Engaging family members in the treatment process can be highly beneficial. 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Family therapy can help address family dynamics and relationships affected by addiction, providing support and education to both the individual in recovery and their loved ones..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Methods:</a:t>
            </a:r>
            <a:endParaRPr lang="en-US" sz="1600" i="0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traditional treatments also include holistic approaches like yoga, meditation, acupuncture, art therapy, or equine therapy, which aim to improve overall well-being and help individuals manage stress and cravings associated with addiction.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Limitation</a:t>
            </a:r>
            <a:r>
              <a:rPr lang="en-US" sz="24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has highlighted challenges faced by addiction quitting apps.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issues related to privacy, data security, lack of regulation, and the need for evidence-based content. 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9F62A-C2B9-3CE9-39EB-D4657AEE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395034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C8871-380E-0019-A2D4-DF023659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073CB-A7A9-49C4-BB4A-6C98BFF6674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3EC9C-2410-93BF-7235-0BE626AF1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09" y="1905000"/>
            <a:ext cx="4763729" cy="3048000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Addiction is a widespread and multifaceted issue affecting millions of individuals globally, encompassing a variety of substances and behaviors.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6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growing need for a digital solution that leverages technology to provide accessible, personalized, and motivating support for individuals seeking to quit addictive behaviors, whether related to substance abuse or behavioral addictions.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9F62A-C2B9-3CE9-39EB-D4657AEE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dirty="0"/>
              <a:t> Definition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D5BFE3-37B9-BFFB-7F54-662802DAF0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751" y="1928306"/>
            <a:ext cx="3429000" cy="2321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BC841-01A6-87FB-D697-4F969FAFF945}"/>
              </a:ext>
            </a:extLst>
          </p:cNvPr>
          <p:cNvSpPr txBox="1"/>
          <p:nvPr/>
        </p:nvSpPr>
        <p:spPr>
          <a:xfrm>
            <a:off x="4114800" y="297425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B48DAD-27C8-41E7-3A49-917A0D4EEDAC}"/>
              </a:ext>
            </a:extLst>
          </p:cNvPr>
          <p:cNvSpPr txBox="1"/>
          <p:nvPr/>
        </p:nvSpPr>
        <p:spPr>
          <a:xfrm>
            <a:off x="457200" y="4610100"/>
            <a:ext cx="8001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0" indent="0">
              <a:buNone/>
            </a:pPr>
            <a:endParaRPr lang="en-US" sz="160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lack of personalized support and stigma create barriers to successful addiction recovery.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app addresses this by offering tailored, friendly resources and a supportive community, paving the way for personalized addiction recovery.</a:t>
            </a: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2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F3EFC-5607-FFB4-AAD8-D0474142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073CB-A7A9-49C4-BB4A-6C98BFF6674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9866-8BCF-9648-B3A8-6D87D4912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09" y="1752600"/>
            <a:ext cx="7772400" cy="4876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Problems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Motivation and Engagement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Limited Access to Support</a:t>
            </a:r>
          </a:p>
          <a:p>
            <a:pPr marL="0" indent="0">
              <a:buNone/>
            </a:pPr>
            <a:r>
              <a:rPr lang="en-IN" sz="16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Lack of Personalization</a:t>
            </a:r>
            <a:endParaRPr lang="en-IN" sz="16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Monitoring and Progress Tracking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Security and Privacy</a:t>
            </a:r>
          </a:p>
          <a:p>
            <a:pPr marL="0" indent="0">
              <a:buNone/>
            </a:pPr>
            <a:endParaRPr lang="en-US" sz="16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Addiction Quitting App:</a:t>
            </a:r>
          </a:p>
          <a:p>
            <a:pPr marL="0" indent="0"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Personalized Support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Engagement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Monitoring and Progress Tracking</a:t>
            </a:r>
          </a:p>
          <a:p>
            <a:pPr marL="0" indent="0"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Feedback and Continuous Improvement</a:t>
            </a:r>
          </a:p>
          <a:p>
            <a:pPr marL="0" indent="0"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Community and Support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0823A-4846-8E88-595B-E27C6FFD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dirty="0"/>
              <a:t> Definition</a:t>
            </a:r>
          </a:p>
        </p:txBody>
      </p:sp>
    </p:spTree>
    <p:extLst>
      <p:ext uri="{BB962C8B-B14F-4D97-AF65-F5344CB8AC3E}">
        <p14:creationId xmlns:p14="http://schemas.microsoft.com/office/powerpoint/2010/main" val="99597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C8871-380E-0019-A2D4-DF023659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073CB-A7A9-49C4-BB4A-6C98BFF6674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9F62A-C2B9-3CE9-39EB-D4657AEE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45"/>
            <a:ext cx="8229600" cy="13716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IN" dirty="0"/>
              <a:t> Used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E9880-C770-5A2E-FD5C-C63F290787C8}"/>
              </a:ext>
            </a:extLst>
          </p:cNvPr>
          <p:cNvSpPr/>
          <p:nvPr/>
        </p:nvSpPr>
        <p:spPr>
          <a:xfrm>
            <a:off x="533400" y="1381345"/>
            <a:ext cx="5334000" cy="295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3EC9C-2410-93BF-7235-0BE626AF1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13289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Description:</a:t>
            </a:r>
            <a:endParaRPr lang="en-IN" sz="2400" dirty="0">
              <a:solidFill>
                <a:schemeClr val="tx2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: 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HTML, CSS ,JS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: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Implementation :</a:t>
            </a:r>
            <a:endParaRPr lang="en-IN" sz="2400" i="0" dirty="0">
              <a:solidFill>
                <a:schemeClr val="tx2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achieve this, we will employ 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Web Tokens (JWT)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authentication and authorization.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4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ncryption Techniques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i="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pass encryption, to secure sensitive passwords.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elational Database Management 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use 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MySQL.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includes combination of data in tables for storing and updating user data.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:</a:t>
            </a:r>
            <a:r>
              <a:rPr lang="en-US" sz="2400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Users: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In &amp; Sign Up, Goal Setting, Daily tracking , Self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Assessments,Video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conferencing, Supportive Environment, Real time Feedback, Games 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Doctors: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In &amp; Sign Up, View Appointment, User Consultation Schedule,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Ranking,etc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6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Yashodip Beldar DBMS</Template>
  <TotalTime>5428</TotalTime>
  <Words>939</Words>
  <Application>Microsoft Office PowerPoint</Application>
  <PresentationFormat>On-screen Show (4:3)</PresentationFormat>
  <Paragraphs>111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Office Theme</vt:lpstr>
      <vt:lpstr>PowerPoint Presentation</vt:lpstr>
      <vt:lpstr>Outline</vt:lpstr>
      <vt:lpstr>Addiction Quitting Application (ReClaim)</vt:lpstr>
      <vt:lpstr>Introduction</vt:lpstr>
      <vt:lpstr>Literature Survey</vt:lpstr>
      <vt:lpstr>Literature Survey</vt:lpstr>
      <vt:lpstr>Problem Definition</vt:lpstr>
      <vt:lpstr>Problem Definition</vt:lpstr>
      <vt:lpstr>Methodology Used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RCPIT</dc:creator>
  <cp:lastModifiedBy>Yashodip Beldar</cp:lastModifiedBy>
  <cp:revision>2158</cp:revision>
  <dcterms:created xsi:type="dcterms:W3CDTF">2009-10-17T07:53:00Z</dcterms:created>
  <dcterms:modified xsi:type="dcterms:W3CDTF">2023-11-06T10:55:20Z</dcterms:modified>
</cp:coreProperties>
</file>