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Economica"/>
      <p:regular r:id="rId71"/>
      <p:bold r:id="rId72"/>
      <p:italic r:id="rId73"/>
      <p:boldItalic r:id="rId74"/>
    </p:embeddedFont>
    <p:embeddedFont>
      <p:font typeface="Source Code Pro"/>
      <p:regular r:id="rId75"/>
      <p:bold r:id="rId76"/>
      <p:italic r:id="rId77"/>
      <p:boldItalic r:id="rId78"/>
    </p:embeddedFont>
    <p:embeddedFont>
      <p:font typeface="Merriweather"/>
      <p:regular r:id="rId79"/>
      <p:bold r:id="rId80"/>
      <p:italic r:id="rId81"/>
      <p:boldItalic r:id="rId82"/>
    </p:embeddedFont>
    <p:embeddedFont>
      <p:font typeface="Open Sans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OpenSans-bold.fntdata"/><Relationship Id="rId83" Type="http://schemas.openxmlformats.org/officeDocument/2006/relationships/font" Target="fonts/OpenSans-regular.fntdata"/><Relationship Id="rId42" Type="http://schemas.openxmlformats.org/officeDocument/2006/relationships/slide" Target="slides/slide38.xml"/><Relationship Id="rId86" Type="http://schemas.openxmlformats.org/officeDocument/2006/relationships/font" Target="fonts/OpenSans-boldItalic.fntdata"/><Relationship Id="rId41" Type="http://schemas.openxmlformats.org/officeDocument/2006/relationships/slide" Target="slides/slide37.xml"/><Relationship Id="rId85" Type="http://schemas.openxmlformats.org/officeDocument/2006/relationships/font" Target="fonts/OpenSans-italic.fnt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Merriweather-bold.fntdata"/><Relationship Id="rId82" Type="http://schemas.openxmlformats.org/officeDocument/2006/relationships/font" Target="fonts/Merriweather-boldItalic.fntdata"/><Relationship Id="rId81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Economica-italic.fntdata"/><Relationship Id="rId72" Type="http://schemas.openxmlformats.org/officeDocument/2006/relationships/font" Target="fonts/Economica-bold.fntdata"/><Relationship Id="rId31" Type="http://schemas.openxmlformats.org/officeDocument/2006/relationships/slide" Target="slides/slide27.xml"/><Relationship Id="rId75" Type="http://schemas.openxmlformats.org/officeDocument/2006/relationships/font" Target="fonts/SourceCodePro-regular.fntdata"/><Relationship Id="rId30" Type="http://schemas.openxmlformats.org/officeDocument/2006/relationships/slide" Target="slides/slide26.xml"/><Relationship Id="rId74" Type="http://schemas.openxmlformats.org/officeDocument/2006/relationships/font" Target="fonts/Economica-boldItalic.fntdata"/><Relationship Id="rId33" Type="http://schemas.openxmlformats.org/officeDocument/2006/relationships/slide" Target="slides/slide29.xml"/><Relationship Id="rId77" Type="http://schemas.openxmlformats.org/officeDocument/2006/relationships/font" Target="fonts/SourceCodePro-italic.fntdata"/><Relationship Id="rId32" Type="http://schemas.openxmlformats.org/officeDocument/2006/relationships/slide" Target="slides/slide28.xml"/><Relationship Id="rId76" Type="http://schemas.openxmlformats.org/officeDocument/2006/relationships/font" Target="fonts/SourceCodePro-bold.fntdata"/><Relationship Id="rId35" Type="http://schemas.openxmlformats.org/officeDocument/2006/relationships/slide" Target="slides/slide31.xml"/><Relationship Id="rId79" Type="http://schemas.openxmlformats.org/officeDocument/2006/relationships/font" Target="fonts/Merriweather-regular.fntdata"/><Relationship Id="rId34" Type="http://schemas.openxmlformats.org/officeDocument/2006/relationships/slide" Target="slides/slide30.xml"/><Relationship Id="rId78" Type="http://schemas.openxmlformats.org/officeDocument/2006/relationships/font" Target="fonts/SourceCodePro-boldItalic.fntdata"/><Relationship Id="rId71" Type="http://schemas.openxmlformats.org/officeDocument/2006/relationships/font" Target="fonts/Economica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028473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028473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fcc5c5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fcc5c5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fcc5c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fcc5c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fcc5c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fcc5c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fcc5c5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fcc5c5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cc5c5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cc5c5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fd744c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fd744c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d744c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fd744c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0a8b4ae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0a8b4ae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0a8b4ae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0a8b4ae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fbdfbe2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fbdfbe2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fd744c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fd744c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0a8b4ae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0a8b4ae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0a8b4a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0a8b4a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0a8b4ae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0a8b4ae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0a8b4ae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0a8b4ae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0a8b4ae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0a8b4ae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0a8b4ae4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0a8b4ae4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0a8b4ae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0a8b4ae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0a8b4ae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0a8b4ae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0a8b4ae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0a8b4ae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fd744c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fd744c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0a8b4ae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f0a8b4ae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0a8b4ae4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0a8b4ae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0a8b4ae4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0a8b4ae4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0a8b4ae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0a8b4ae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0a8b4ae4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0a8b4ae4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0a8b4ae4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0a8b4ae4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0a8b4ae4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0a8b4ae4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0a8b4ae4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0a8b4ae4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0a8b4ae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0a8b4ae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0a8b4ae4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0a8b4ae4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fd744c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fd744c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0a8b4ae4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0a8b4ae4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0a8b4ae4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0a8b4ae4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0a8b4ae4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0a8b4ae4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0a8b4ae4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0a8b4ae4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0a8b4ae4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0a8b4ae4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0a8b4ae4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0a8b4ae4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0a8b4ae4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0a8b4ae4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0a8b4ae4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0a8b4ae4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0a8b4ae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0a8b4ae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0a8b4ae4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f0a8b4ae4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fd744c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fd744c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0a8b4ae4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0a8b4ae4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0a8b4ae4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0a8b4ae4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f0a8b4ae4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f0a8b4ae4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0a8b4ae4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f0a8b4ae4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0a8b4ae4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f0a8b4ae4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0c9a0b2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f0c9a0b2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f0a8b4ae4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f0a8b4ae4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f0a8b4ae4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f0a8b4ae4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f0a8b4ae4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f0a8b4ae4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0a8b4ae4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0a8b4ae4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fd744c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fd744c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0a8b4ae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0a8b4ae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0a8b4ae4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f0a8b4ae4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0a6205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0a6205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0a6205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f0a6205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0a8b4ae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f0a8b4ae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f0c9a0b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f0c9a0b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0a8b4ae4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0a8b4ae4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02847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02847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028473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02847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028473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028473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facebook.com/groups/338023700013099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competitions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90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Code Jam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 contest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problems, 2.5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Starts in April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Qualification round lasts for 27 hours - just try it!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1000 participants (Round 2) win a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Hacker Cup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GCJ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running this spring :(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125" y="1190125"/>
            <a:ext cx="3194175" cy="24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r>
              <a:rPr lang="en"/>
              <a:t>Plan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Saturday, 12:30pm to 3:00pm, at Duncan College 113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hr - Lecture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hr 30 min - Mini-contest, practice your knowledge!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min - Brief explanation of questions (solutions released at night)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Weeklong practice contest, released after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Further practice, strongly encouraged!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Problems will be different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Solutions will be released on Thursday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 Schedule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2018 - Introductory and Advanced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April 7 - Google Code Jam Qualification 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April 15-30 - Google Code Jam Round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13 - Google Code Jam Round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June 10 - Google Code Jam Round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Fall 2018 - Team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Refreshers and practice sessions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Selection contest for team formation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Held around week 3 of Fall 2018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TBC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team formation, mini contests will be team contests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Early November - ACM ICPC South Central Regionals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Introduction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Me!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Freshman :o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learning programming / competitive programming in Mid-2015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October - December 2015: Training at National University of Singapore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training is based on their training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March 2016 - 3rd place at Singapore National Olympiad in Informatics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A- for COMP 140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time running a training like this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326" y="2867075"/>
            <a:ext cx="2063025" cy="20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well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39775" y="12112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 lectures!!!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all practice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will all be different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Practice is the best way to improve problem solving ability + coding 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code before solving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piece of paper. Yea. Still better than computers.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44000" y="1762863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____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26" y="1548250"/>
            <a:ext cx="1820901" cy="20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C++?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much faster than Python, 10x in many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Solutions in C++ that work may not work if written in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is it faster? It is a simpler language and is compiled, allowing more 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provides us with useful data structures through the Standard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ICPC is a team contest; a standardized language allows everyone to work together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C++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competitive programming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cout &lt;&lt; “Hello World!”;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C++ Program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cout &lt;&lt; “Hello World!”;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C++ Program</a:t>
            </a:r>
            <a:endParaRPr/>
          </a:p>
        </p:txBody>
      </p:sp>
      <p:sp>
        <p:nvSpPr>
          <p:cNvPr id="180" name="Google Shape;180;p33"/>
          <p:cNvSpPr txBox="1"/>
          <p:nvPr/>
        </p:nvSpPr>
        <p:spPr>
          <a:xfrm>
            <a:off x="4322400" y="1225225"/>
            <a:ext cx="45099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Input/Output streams library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Contains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function, which means c-out(put). Basically ‘print’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cout &lt;&lt; “Hello World!”;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C++ Program</a:t>
            </a:r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4076900" y="1147225"/>
            <a:ext cx="49401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Makes all functions/objects in the ‘std’ namespace available in the global namespace.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python, when you import a module, say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numeric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its functions are available under the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numeric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‘namespace’. (e.g.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numeric.Matrix()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C++, functions like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will be available as </a:t>
            </a:r>
            <a:r>
              <a:rPr b="1"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std::cout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‘using namespace std’ allows us to call </a:t>
            </a:r>
            <a:r>
              <a:rPr b="1"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function directly.</a:t>
            </a:r>
            <a:endParaRPr sz="18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225225"/>
            <a:ext cx="4221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cout &lt;&lt; “Hello World!”;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C++ Program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350575" y="1225225"/>
            <a:ext cx="4481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WITHOUT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std::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“Hello World!”;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440400" y="3824300"/>
            <a:ext cx="82632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Imagine having to write std:: before all your functions…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OTHER WORDS, just include this line whenever you write C++ code</a:t>
            </a:r>
            <a:endParaRPr sz="18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cout &lt;&lt; “Hello World!”;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C++ Program</a:t>
            </a:r>
            <a:endParaRPr/>
          </a:p>
        </p:txBody>
      </p:sp>
      <p:sp>
        <p:nvSpPr>
          <p:cNvPr id="202" name="Google Shape;202;p36"/>
          <p:cNvSpPr txBox="1"/>
          <p:nvPr/>
        </p:nvSpPr>
        <p:spPr>
          <a:xfrm>
            <a:off x="4322400" y="1225225"/>
            <a:ext cx="45099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Unlike Python, where code is executed from the first line, only code in the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function is executed for C++.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space before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be used to declare functions and variables.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most cases, you should never write anything after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main.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cout &lt;&lt; “Hello World!”;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C++ Program</a:t>
            </a:r>
            <a:endParaRPr/>
          </a:p>
        </p:txBody>
      </p:sp>
      <p:sp>
        <p:nvSpPr>
          <p:cNvPr id="209" name="Google Shape;209;p37"/>
          <p:cNvSpPr txBox="1"/>
          <p:nvPr/>
        </p:nvSpPr>
        <p:spPr>
          <a:xfrm>
            <a:off x="4322400" y="1225225"/>
            <a:ext cx="45099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Equivalent to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“Hello World!”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Note that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uses the special syntax ‘&lt;&lt;’.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Also note that every statement in C++ must end with a semicolon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is a statically typed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means that for any variable you use, you have to declare its type before assigning a value to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type of a variable cannot change.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if you assign a floating point number to an integer, it will be rounded (truncated) to an integer.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firstNum = 3;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int secondNum = 5;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int product = firstNum * secondNum;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cout &lt;&lt; product;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// Prints “15”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types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</a:t>
            </a:r>
            <a:r>
              <a:rPr lang="en"/>
              <a:t>: 32 bit integer.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float</a:t>
            </a:r>
            <a:r>
              <a:rPr lang="en"/>
              <a:t>: 32 bit floating point number, ~7 decimal digits of precision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ool</a:t>
            </a:r>
            <a:r>
              <a:rPr lang="en"/>
              <a:t>: boolean value, either ‘true’ or ‘false’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string</a:t>
            </a:r>
            <a:r>
              <a:rPr lang="en"/>
              <a:t>: an array of characters. Strings are denoted by double quotes “ 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char</a:t>
            </a:r>
            <a:r>
              <a:rPr lang="en"/>
              <a:t>: a character. Characters are denoted by single quotes ‘ 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that characters and strings are not interchangeable, though they can be converted (‘cast’) into one another.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Competitive programming is a mind sport usually held over the Internet or a local network, involving participants trying to program according to provided specifications.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float a = 1.03;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string s = “Potato”;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char c = ‘a’;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string s = "abcde";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char c = 'X';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 += c;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s;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“abcdeX”</a:t>
            </a:r>
            <a:endParaRPr/>
          </a:p>
        </p:txBody>
      </p:sp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245" name="Google Shape;245;p43"/>
          <p:cNvSpPr txBox="1"/>
          <p:nvPr/>
        </p:nvSpPr>
        <p:spPr>
          <a:xfrm>
            <a:off x="3885300" y="2252475"/>
            <a:ext cx="494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+= notation works like it does in Python: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s += c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is equivalent to 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s = s + c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x;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x;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of x is undefined</a:t>
            </a:r>
            <a:endParaRPr/>
          </a:p>
        </p:txBody>
      </p:sp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point to note</a:t>
            </a:r>
            <a:endParaRPr/>
          </a:p>
        </p:txBody>
      </p:sp>
      <p:sp>
        <p:nvSpPr>
          <p:cNvPr id="252" name="Google Shape;252;p44"/>
          <p:cNvSpPr txBox="1"/>
          <p:nvPr/>
        </p:nvSpPr>
        <p:spPr>
          <a:xfrm>
            <a:off x="3885300" y="1396400"/>
            <a:ext cx="49470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 C++, you have to initialize all values you use.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Otherwise, their value is undefined, and you will get an arbitrary number when attempting to use them.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long long</a:t>
            </a:r>
            <a:r>
              <a:rPr lang="en"/>
              <a:t>: 64 bit integer. </a:t>
            </a:r>
            <a:r>
              <a:rPr b="1" lang="en"/>
              <a:t>int</a:t>
            </a:r>
            <a:r>
              <a:rPr lang="en"/>
              <a:t> has a range of ~ -2,000,000,000 to 2,000,000,000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need more precision, long long has a range of ~ -9</a:t>
            </a:r>
            <a:r>
              <a:rPr lang="en"/>
              <a:t>,000,000,000,000,000</a:t>
            </a:r>
            <a:r>
              <a:rPr lang="en"/>
              <a:t>,000 to </a:t>
            </a:r>
            <a:r>
              <a:rPr lang="en"/>
              <a:t>9,000,000,000,000,000,000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double</a:t>
            </a:r>
            <a:r>
              <a:rPr lang="en"/>
              <a:t>: 64 bit floating point number. Double the precision of float (15 decimal places)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long double</a:t>
            </a:r>
            <a:r>
              <a:rPr lang="en"/>
              <a:t>: 128 bit floating point number. (may be only 64 on some systems)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long long/ long double to avoid overflow/ loss of precision for questions involving large numbers</a:t>
            </a:r>
            <a:endParaRPr/>
          </a:p>
        </p:txBody>
      </p:sp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variable types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long long x = 1e10;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x++;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cout &lt;&lt; x;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is 10,000,000,001</a:t>
            </a:r>
            <a:endParaRPr/>
          </a:p>
        </p:txBody>
      </p:sp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examples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4322400" y="1441950"/>
            <a:ext cx="45099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Numbers can be expressed in the exponential notation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addition to ‘+=’, C++ has the ‘++’ operator, which works like ‘+= 1’.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(But there’s a difference!)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comes in handy when writing loops.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Flow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/>
        </p:nvSpPr>
        <p:spPr>
          <a:xfrm>
            <a:off x="5080350" y="1222975"/>
            <a:ext cx="38943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C++ has a simple if/else structure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Nested series of if/else loops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Note the addition of 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endl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This prints the newline character, ‘\n’, after the text.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11700" y="1147225"/>
            <a:ext cx="6193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int x = 10;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if (x &lt; 5)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cout &lt;&lt; “x is small” &lt;&lt; endl;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} else if (x == 5)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cout &lt;&lt; “x is 5” &lt;&lt; endl;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} else {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cout &lt;&lt; “x is large” &lt;&lt; endl;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/>
          </a:p>
        </p:txBody>
      </p:sp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/ Else statements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int x = 5;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while (x--)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cout &lt;&lt; x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Prints 4, 3, 2, 1, 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each on a new line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3" name="Google Shape;283;p49"/>
          <p:cNvSpPr txBox="1"/>
          <p:nvPr/>
        </p:nvSpPr>
        <p:spPr>
          <a:xfrm>
            <a:off x="3936600" y="210500"/>
            <a:ext cx="52074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while loop stops when the expression evaluates to False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2 things are happening here: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while (x): in C++, integers can be evaluated/cast to boolean values. Nonzero values = True, zero = False. Loop stops when x is 0.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Here we see the key difference between ‘--’ and ‘-= 1’. ‘-=1’ is applied immediately to x.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On the other hand, when ‘--’ is used in an expression, it is only applied after the expression is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evaluated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After x = 1 is printed, the while loop evaluates ‘x--’.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Since x = 1, ‘x--’ evaluates to true, the loop continues.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x is now 0, and is printed.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loop terminates.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for (</a:t>
            </a:r>
            <a:r>
              <a:rPr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i=0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i&lt;5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i++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cout &lt;&lt; i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Prints 0, 1, 2, 3, 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each on a new line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Google Shape;290;p50"/>
          <p:cNvSpPr txBox="1"/>
          <p:nvPr/>
        </p:nvSpPr>
        <p:spPr>
          <a:xfrm>
            <a:off x="4652400" y="1147225"/>
            <a:ext cx="41799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 for loops, we define 3 conditions: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initial condition/ value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termination condition.                 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 green expression evaluates to False, the loop stops. (Checked before the loop content runs)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Update value.                                            Can be changed to 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i+=2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to skip every other number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for </a:t>
            </a: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(int i=0; i&lt;5; i++)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if (i == 3) break;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cout &lt;&lt; i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Prints 0, 1,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each on a new line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4652400" y="1147225"/>
            <a:ext cx="41799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break statements stops the loop from running.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Note that code ‘blocks’ with only one statement need not be contained in brackets.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fun with loops - Break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aim of competitive programming is to </a:t>
            </a:r>
            <a:r>
              <a:rPr lang="en" sz="2400" u="sng"/>
              <a:t>write source code</a:t>
            </a:r>
            <a:r>
              <a:rPr lang="en" sz="2400"/>
              <a:t> of computer programs which are able to </a:t>
            </a:r>
            <a:r>
              <a:rPr lang="en" sz="2400" u="sng"/>
              <a:t>solve given problems.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vast majority of problems appearing in programming contests are mathematical or logical in nature.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Typical such tasks belong to one of the following categories: </a:t>
            </a:r>
            <a:r>
              <a:rPr lang="en" sz="2400" u="sng"/>
              <a:t>combinatorics, number theory, graph theory, geometry, string analysis, and data structures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for </a:t>
            </a: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(int i=0; i&lt;5; i++)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(i == 3) continue;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cout &lt;&lt; i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Prints 0, 1, 2, 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each on a new line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52"/>
          <p:cNvSpPr txBox="1"/>
          <p:nvPr/>
        </p:nvSpPr>
        <p:spPr>
          <a:xfrm>
            <a:off x="4652400" y="1147225"/>
            <a:ext cx="41799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continue statement immediately ends this 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iteration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of the loop and moves again to the start.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fun with loops - Continue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cout &lt;&lt; “ABC” &lt;&lt; “def” &lt;&lt; “XYZ” &lt;&lt; endl;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“ABCdefXYZ”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the arrows point to ‘cout’, the ‘output stream’.</a:t>
            </a:r>
            <a:endParaRPr/>
          </a:p>
        </p:txBody>
      </p:sp>
      <p:sp>
        <p:nvSpPr>
          <p:cNvPr id="316" name="Google Shape;316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cout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/>
          <p:nvPr/>
        </p:nvSpPr>
        <p:spPr>
          <a:xfrm>
            <a:off x="4652400" y="1003450"/>
            <a:ext cx="4179900" cy="3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Multiple variables can be declared in the same line.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cin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takes input and assigns them to the variables.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behavior of 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cin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depends on the type of variable that is receiving input.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cin into a string, for example, will take all the characters before a whitespace character (space, newline, etc.)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Note the arrows point away from the input stream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55"/>
          <p:cNvSpPr txBox="1"/>
          <p:nvPr>
            <p:ph idx="1" type="body"/>
          </p:nvPr>
        </p:nvSpPr>
        <p:spPr>
          <a:xfrm>
            <a:off x="311700" y="1147225"/>
            <a:ext cx="3912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int x, y;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cin &gt;&gt; x &gt;&gt; y;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cout &lt;&lt; y &lt;&lt; “ “ &lt;&lt;  x;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Input: 10 30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Output: 30 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- cin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/>
        </p:nvSpPr>
        <p:spPr>
          <a:xfrm>
            <a:off x="4441800" y="1003450"/>
            <a:ext cx="4702500" cy="3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C++ arrays can be very different from normal Python arrays. We won’t be concerning ourselves with their complexity yet.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C++ arrays have a fixed size.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Allocate more than you need.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If you exceed the array size, bad things happen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Arrays can only contain elements of a specific type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Similar to uninitialized integers, an uninitialized array will contain undefined / arbitrary numbers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7"/>
          <p:cNvSpPr txBox="1"/>
          <p:nvPr>
            <p:ph idx="1" type="body"/>
          </p:nvPr>
        </p:nvSpPr>
        <p:spPr>
          <a:xfrm>
            <a:off x="311700" y="1147225"/>
            <a:ext cx="4088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	int a[100];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	for (int i = 0; i &lt; 10; i++) {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		a[i] = i;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Assigns first 10 elements of a to 0-9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Other elements are undefined</a:t>
            </a:r>
            <a:endParaRPr sz="1500"/>
          </a:p>
        </p:txBody>
      </p:sp>
      <p:sp>
        <p:nvSpPr>
          <p:cNvPr id="335" name="Google Shape;335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arrays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problem</a:t>
            </a:r>
            <a:endParaRPr/>
          </a:p>
        </p:txBody>
      </p:sp>
      <p:sp>
        <p:nvSpPr>
          <p:cNvPr id="346" name="Google Shape;346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has a bucket of n numbers (n &lt;= 100), and he wants you to calculate their average.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 format: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n, followed by n integers representing the n numbers.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average value, represented by a float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int n, a[100];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cin &gt;&gt; n;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for (int i = 0; i &lt; n; i++) cin &gt;&gt; a[i];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total = 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for (int i = 0; i &lt; n; i++) total += a[i];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double average = (float)total / n;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cout &lt;&lt; average;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/>
          </a:p>
        </p:txBody>
      </p:sp>
      <p:sp>
        <p:nvSpPr>
          <p:cNvPr id="352" name="Google Shape;352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	int n, a[100];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	cin &gt;&gt; n;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	for (int i = 0; i &lt; n; i++) cin &gt;&gt; a[i];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total = 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for (int i = 0; i &lt; n; i++) total += a[i];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float average = (float)total / n;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cout &lt;&lt; 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/>
          </a:p>
        </p:txBody>
      </p:sp>
      <p:sp>
        <p:nvSpPr>
          <p:cNvPr id="358" name="Google Shape;358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A, E, I, O, U, M, and T took a test and their scores are {69, 98, 66, 80, 90, 63, 98} respectively.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is below the average score?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M, I, A, O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scored the highest?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E, T</a:t>
            </a:r>
            <a:endParaRPr b="1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/>
          <p:nvPr>
            <p:ph idx="1" type="body"/>
          </p:nvPr>
        </p:nvSpPr>
        <p:spPr>
          <a:xfrm>
            <a:off x="311700" y="1147225"/>
            <a:ext cx="540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int n, a[100];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cin &gt;&gt; n;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for (int i = 0; i &lt; n; i++) cin &gt;&gt; a[i];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int total = 0;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	for (int i = 0; i &lt; n; i++) total += a[i];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	float average = (float)total / n;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cout &lt;&lt; 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/>
          </a:p>
        </p:txBody>
      </p:sp>
      <p:sp>
        <p:nvSpPr>
          <p:cNvPr id="364" name="Google Shape;364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</a:t>
            </a:r>
            <a:endParaRPr/>
          </a:p>
        </p:txBody>
      </p:sp>
      <p:sp>
        <p:nvSpPr>
          <p:cNvPr id="365" name="Google Shape;365;p62"/>
          <p:cNvSpPr txBox="1"/>
          <p:nvPr/>
        </p:nvSpPr>
        <p:spPr>
          <a:xfrm>
            <a:off x="4979200" y="3403275"/>
            <a:ext cx="37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(float) converts total from integer to a float, enabling floating point division.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int n, a[100];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cin &gt;&gt; n;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for (int i = 0; i &lt; n; i++) cin &gt;&gt; a[i];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total = 0;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for (int i = 0; i &lt; n; i++) total += a[i];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float average = (float)total / n;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cout &lt;&lt; 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average</a:t>
            </a:r>
            <a:r>
              <a:rPr b="1" lang="en" sz="14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/>
          </a:p>
        </p:txBody>
      </p:sp>
      <p:sp>
        <p:nvSpPr>
          <p:cNvPr id="371" name="Google Shape;371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Code</a:t>
            </a:r>
            <a:endParaRPr/>
          </a:p>
        </p:txBody>
      </p:sp>
      <p:pic>
        <p:nvPicPr>
          <p:cNvPr id="377" name="Google Shape;3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938" y="302125"/>
            <a:ext cx="1908125" cy="19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Code in C++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is a compiled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is compiled into a binary.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binary can then be executed, not necessarily right after compilation.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code in Geany</a:t>
            </a:r>
            <a:endParaRPr/>
          </a:p>
        </p:txBody>
      </p:sp>
      <p:sp>
        <p:nvSpPr>
          <p:cNvPr id="389" name="Google Shape;389;p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your file as filename.cpp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your file (F9)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(F5)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inputs into the terminal, pressing enter to confirm</a:t>
            </a:r>
            <a:endParaRPr/>
          </a:p>
        </p:txBody>
      </p:sp>
      <p:pic>
        <p:nvPicPr>
          <p:cNvPr id="390" name="Google Shape;39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50" y="2730174"/>
            <a:ext cx="6585901" cy="18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Kattis</a:t>
            </a:r>
            <a:endParaRPr/>
          </a:p>
        </p:txBody>
      </p:sp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50" y="1149025"/>
            <a:ext cx="6462697" cy="12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428" y="2729580"/>
            <a:ext cx="5417149" cy="208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Contest 1</a:t>
            </a:r>
            <a:endParaRPr/>
          </a:p>
        </p:txBody>
      </p:sp>
      <p:sp>
        <p:nvSpPr>
          <p:cNvPr id="404" name="Google Shape;404;p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for the contest is posted in the Facebook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https://www.facebook.com/groups/338023700013099/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Barebones C++ program for your reference: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#include &lt;iostream&gt;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Contest Discussion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Hello World!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Fizzbuzz</a:t>
            </a:r>
            <a:endParaRPr/>
          </a:p>
        </p:txBody>
      </p:sp>
      <p:sp>
        <p:nvSpPr>
          <p:cNvPr id="421" name="Google Shape;421;p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Classic problem, just check for cases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many ways are there for me to express $1.20 in coins?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[Coins are of denominations $0.01, $0.05, $0.10, $0.25, $0.50, $1.00]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503 ways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if we get rid of the useless pennies?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61 ways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Cold-puter Science</a:t>
            </a:r>
            <a:endParaRPr/>
          </a:p>
        </p:txBody>
      </p:sp>
      <p:sp>
        <p:nvSpPr>
          <p:cNvPr id="427" name="Google Shape;427;p7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Maintain a ‘total’ variable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Them Up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increasing and decreasing.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Strings can be compared directly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Number</a:t>
            </a:r>
            <a:endParaRPr/>
          </a:p>
        </p:txBody>
      </p:sp>
      <p:sp>
        <p:nvSpPr>
          <p:cNvPr id="439" name="Google Shape;439;p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Binary Search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DVDs</a:t>
            </a:r>
            <a:endParaRPr/>
          </a:p>
        </p:txBody>
      </p:sp>
      <p:sp>
        <p:nvSpPr>
          <p:cNvPr id="445" name="Google Shape;445;p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no sorting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that you have to remove all DVDs below </a:t>
            </a:r>
            <a:r>
              <a:rPr i="1" lang="en"/>
              <a:t>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Then, you have to remove all DVDs below </a:t>
            </a:r>
            <a:r>
              <a:rPr i="1" lang="en"/>
              <a:t>n-1</a:t>
            </a:r>
            <a:r>
              <a:rPr lang="en"/>
              <a:t> and above </a:t>
            </a:r>
            <a:r>
              <a:rPr i="1" lang="en"/>
              <a:t>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Count the number of DVDs not removed: going upwards from the bottom, count n, n-1, n-2… if a dvd is not found, stop counting.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Reversed Binary Numbers</a:t>
            </a:r>
            <a:endParaRPr/>
          </a:p>
        </p:txBody>
      </p:sp>
      <p:sp>
        <p:nvSpPr>
          <p:cNvPr id="451" name="Google Shape;451;p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convert from integer (x) to binary?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a string, s, to store binary.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x is not zero,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= x%2 + 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/= 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Reverse a string using reverse(s.begin(), s.end()). #include &lt;algorithm&gt;.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435100" marR="14351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Digit Sum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435100" marR="14351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Sum</a:t>
            </a:r>
            <a:endParaRPr/>
          </a:p>
        </p:txBody>
      </p:sp>
      <p:sp>
        <p:nvSpPr>
          <p:cNvPr id="457" name="Google Shape;457;p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count the digits in each position (ones, tens, hundreds, etc.) individually.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tens: 0, 0, 0, 0, 0, 0, 0, 0, 0, 0, 1, 1, 1, 1,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 that the numbers repeat.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Count carefully.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8"/>
          <p:cNvSpPr txBox="1"/>
          <p:nvPr>
            <p:ph type="title"/>
          </p:nvPr>
        </p:nvSpPr>
        <p:spPr>
          <a:xfrm>
            <a:off x="624525" y="1806450"/>
            <a:ext cx="79152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 can continue trying the problems. Solutions will be posted tonight.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homework practice problem set will also be posted.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fill up the survey in the Facebook group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What’s the shortest path from S to E? (Up/down/left/right)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638" y="1858700"/>
            <a:ext cx="2614725" cy="26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competitive?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276625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Programming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format/ scoring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is limited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CPU/ Memory constrained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Ugly code is fine. Only AC matters.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algos/ data structures should be memorized</a:t>
            </a:r>
            <a:endParaRPr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‘Normal’ Programming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ended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flexible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Spin up more AWS instances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Ugly code = FIRED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Broader, lots of docs/ APIs to read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ICPC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Premier international programming contest, since 1970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of 3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hours, 9-12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Winner of the regional contest goes to the World Finals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region is South Central USA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compete with UT Austin and A&amp;M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these universities have their own training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won’t let them beat us again this year!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400" y="2540175"/>
            <a:ext cx="2848900" cy="20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