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y="5143500" cx="9144000"/>
  <p:notesSz cx="6858000" cy="9144000"/>
  <p:embeddedFontLst>
    <p:embeddedFont>
      <p:font typeface="Inconsolata"/>
      <p:regular r:id="rId73"/>
      <p:bold r:id="rId74"/>
    </p:embeddedFont>
    <p:embeddedFont>
      <p:font typeface="PT Sans Narrow"/>
      <p:regular r:id="rId75"/>
      <p:bold r:id="rId76"/>
    </p:embeddedFont>
    <p:embeddedFont>
      <p:font typeface="Source Code Pro"/>
      <p:regular r:id="rId77"/>
      <p:bold r:id="rId78"/>
      <p:italic r:id="rId79"/>
      <p:boldItalic r:id="rId80"/>
    </p:embeddedFont>
    <p:embeddedFont>
      <p:font typeface="Open Sans"/>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OpenSans-boldItalic.fntdata"/><Relationship Id="rId83" Type="http://schemas.openxmlformats.org/officeDocument/2006/relationships/font" Target="fonts/OpenSans-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SourceCodePro-boldItalic.fntdata"/><Relationship Id="rId82" Type="http://schemas.openxmlformats.org/officeDocument/2006/relationships/font" Target="fonts/OpenSans-bold.fntdata"/><Relationship Id="rId81"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Inconsolata-regular.fntdata"/><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PTSansNarrow-regular.fntdata"/><Relationship Id="rId30" Type="http://schemas.openxmlformats.org/officeDocument/2006/relationships/slide" Target="slides/slide26.xml"/><Relationship Id="rId74" Type="http://schemas.openxmlformats.org/officeDocument/2006/relationships/font" Target="fonts/Inconsolata-bold.fntdata"/><Relationship Id="rId33" Type="http://schemas.openxmlformats.org/officeDocument/2006/relationships/slide" Target="slides/slide29.xml"/><Relationship Id="rId77" Type="http://schemas.openxmlformats.org/officeDocument/2006/relationships/font" Target="fonts/SourceCodePro-regular.fntdata"/><Relationship Id="rId32" Type="http://schemas.openxmlformats.org/officeDocument/2006/relationships/slide" Target="slides/slide28.xml"/><Relationship Id="rId76" Type="http://schemas.openxmlformats.org/officeDocument/2006/relationships/font" Target="fonts/PTSansNarrow-bold.fntdata"/><Relationship Id="rId35" Type="http://schemas.openxmlformats.org/officeDocument/2006/relationships/slide" Target="slides/slide31.xml"/><Relationship Id="rId79" Type="http://schemas.openxmlformats.org/officeDocument/2006/relationships/font" Target="fonts/SourceCodePro-italic.fntdata"/><Relationship Id="rId34" Type="http://schemas.openxmlformats.org/officeDocument/2006/relationships/slide" Target="slides/slide30.xml"/><Relationship Id="rId78" Type="http://schemas.openxmlformats.org/officeDocument/2006/relationships/font" Target="fonts/SourceCodePro-bold.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4356971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4356971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4356971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4356971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4356971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4356971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4356971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435697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4356971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4356971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4356971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4356971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4356971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4356971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4356971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4356971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4356971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4356971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4356971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4356971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3f226b8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3f226b8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4356971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4356971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4356971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4356971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4356971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4356971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4356971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4356971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4356971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4356971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4356971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4356971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43569715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4356971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4356971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4356971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4356971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4356971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4356971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4356971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435697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435697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4356971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4356971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4356971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4356971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f4356971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f4356971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f4356971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f4356971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4356971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4356971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4356971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f4356971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4356971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f4356971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4356971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4356971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43569715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4356971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4356971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4356971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3f226b8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3f226b8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4356971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4356971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4356971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f4356971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43569715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f4356971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f4356971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f4356971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f4356971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f4356971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4356971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f4356971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f4356971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f4356971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43569715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f43569715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f4356971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f4356971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f43569715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f43569715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435697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435697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f4356971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f4356971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f43569715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f43569715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f43569715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f43569715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f43569715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f43569715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f43569715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f43569715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f4356971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f4356971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f43569715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f43569715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f43569715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f43569715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f4356971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f4356971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f4356971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f4356971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4356971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4356971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f4356971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f4356971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f43569715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f43569715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f43569715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f43569715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f4356971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f4356971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f43569715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f43569715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43569715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f43569715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f4356971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f4356971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f43569715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f43569715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f4356971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f4356971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435697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435697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4356971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4356971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435697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435697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Training 2</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familiar with C++, sorting, recursion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Multi-dimensional arrays</a:t>
            </a:r>
            <a:endParaRPr/>
          </a:p>
          <a:p>
            <a:pPr indent="-317500" lvl="1" marL="914400" rtl="0" algn="l">
              <a:spcBef>
                <a:spcPts val="0"/>
              </a:spcBef>
              <a:spcAft>
                <a:spcPts val="0"/>
              </a:spcAft>
              <a:buSzPts val="1400"/>
              <a:buChar char="○"/>
            </a:pPr>
            <a:r>
              <a:rPr lang="en"/>
              <a:t>int a[100][10] - creates a 100 x 10 array</a:t>
            </a:r>
            <a:endParaRPr/>
          </a:p>
          <a:p>
            <a:pPr indent="-342900" lvl="0" marL="457200" rtl="0" algn="l">
              <a:spcBef>
                <a:spcPts val="0"/>
              </a:spcBef>
              <a:spcAft>
                <a:spcPts val="0"/>
              </a:spcAft>
              <a:buSzPts val="1800"/>
              <a:buChar char="●"/>
            </a:pPr>
            <a:r>
              <a:rPr lang="en"/>
              <a:t>Initializing arrays</a:t>
            </a:r>
            <a:endParaRPr/>
          </a:p>
          <a:p>
            <a:pPr indent="-317500" lvl="1" marL="914400" rtl="0" algn="l">
              <a:spcBef>
                <a:spcPts val="0"/>
              </a:spcBef>
              <a:spcAft>
                <a:spcPts val="0"/>
              </a:spcAft>
              <a:buSzPts val="1400"/>
              <a:buChar char="○"/>
            </a:pPr>
            <a:r>
              <a:rPr lang="en"/>
              <a:t>int a[100] = {} - Initializes all elements to 0</a:t>
            </a:r>
            <a:endParaRPr/>
          </a:p>
          <a:p>
            <a:pPr indent="-317500" lvl="1" marL="914400" rtl="0" algn="l">
              <a:spcBef>
                <a:spcPts val="0"/>
              </a:spcBef>
              <a:spcAft>
                <a:spcPts val="0"/>
              </a:spcAft>
              <a:buSzPts val="1400"/>
              <a:buChar char="○"/>
            </a:pPr>
            <a:r>
              <a:rPr lang="en"/>
              <a:t>int a[100] = {1, 2, 3} - Initializes first 3 elements to 1, 2, 3, and everything else to 0</a:t>
            </a:r>
            <a:endParaRPr/>
          </a:p>
        </p:txBody>
      </p:sp>
      <p:sp>
        <p:nvSpPr>
          <p:cNvPr id="115" name="Google Shape;115;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arrays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121" name="Google Shape;121;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Length of string</a:t>
            </a:r>
            <a:endParaRPr/>
          </a:p>
          <a:p>
            <a:pPr indent="-317500" lvl="1" marL="914400" rtl="0" algn="l">
              <a:spcBef>
                <a:spcPts val="0"/>
              </a:spcBef>
              <a:spcAft>
                <a:spcPts val="0"/>
              </a:spcAft>
              <a:buSzPts val="1400"/>
              <a:buChar char="○"/>
            </a:pPr>
            <a:r>
              <a:rPr lang="en"/>
              <a:t>s.size()</a:t>
            </a:r>
            <a:endParaRPr/>
          </a:p>
          <a:p>
            <a:pPr indent="-342900" lvl="0" marL="457200" rtl="0" algn="l">
              <a:spcBef>
                <a:spcPts val="0"/>
              </a:spcBef>
              <a:spcAft>
                <a:spcPts val="0"/>
              </a:spcAft>
              <a:buSzPts val="1800"/>
              <a:buChar char="●"/>
            </a:pPr>
            <a:r>
              <a:rPr lang="en"/>
              <a:t>cin &gt;&gt; s</a:t>
            </a:r>
            <a:endParaRPr/>
          </a:p>
          <a:p>
            <a:pPr indent="-317500" lvl="1" marL="914400" rtl="0" algn="l">
              <a:spcBef>
                <a:spcPts val="0"/>
              </a:spcBef>
              <a:spcAft>
                <a:spcPts val="0"/>
              </a:spcAft>
              <a:buSzPts val="1400"/>
              <a:buChar char="○"/>
            </a:pPr>
            <a:r>
              <a:rPr lang="en"/>
              <a:t>Input = “the quick brown </a:t>
            </a:r>
            <a:r>
              <a:rPr lang="en"/>
              <a:t>fox”. cin &gt;&gt; s. s = “the”</a:t>
            </a:r>
            <a:endParaRPr/>
          </a:p>
          <a:p>
            <a:pPr indent="-317500" lvl="1" marL="914400" rtl="0" algn="l">
              <a:spcBef>
                <a:spcPts val="0"/>
              </a:spcBef>
              <a:spcAft>
                <a:spcPts val="0"/>
              </a:spcAft>
              <a:buSzPts val="1400"/>
              <a:buChar char="○"/>
            </a:pPr>
            <a:r>
              <a:rPr lang="en"/>
              <a:t>How to get multiple words / entire lines with cin?</a:t>
            </a:r>
            <a:endParaRPr/>
          </a:p>
          <a:p>
            <a:pPr indent="-342900" lvl="0" marL="457200" rtl="0" algn="l">
              <a:spcBef>
                <a:spcPts val="0"/>
              </a:spcBef>
              <a:spcAft>
                <a:spcPts val="0"/>
              </a:spcAft>
              <a:buSzPts val="1800"/>
              <a:buChar char="●"/>
            </a:pPr>
            <a:r>
              <a:rPr lang="en"/>
              <a:t>getline(cin, s)</a:t>
            </a:r>
            <a:endParaRPr/>
          </a:p>
          <a:p>
            <a:pPr indent="-317500" lvl="1" marL="914400" rtl="0" algn="l">
              <a:spcBef>
                <a:spcPts val="0"/>
              </a:spcBef>
              <a:spcAft>
                <a:spcPts val="0"/>
              </a:spcAft>
              <a:buSzPts val="1400"/>
              <a:buChar char="○"/>
            </a:pPr>
            <a:r>
              <a:rPr lang="en"/>
              <a:t>What exactly is cin?</a:t>
            </a:r>
            <a:endParaRPr/>
          </a:p>
          <a:p>
            <a:pPr indent="-317500" lvl="2" marL="1371600" rtl="0" algn="l">
              <a:spcBef>
                <a:spcPts val="0"/>
              </a:spcBef>
              <a:spcAft>
                <a:spcPts val="0"/>
              </a:spcAft>
              <a:buSzPts val="1400"/>
              <a:buChar char="■"/>
            </a:pPr>
            <a:r>
              <a:rPr lang="en"/>
              <a:t>It’s not a function</a:t>
            </a:r>
            <a:endParaRPr/>
          </a:p>
          <a:p>
            <a:pPr indent="-317500" lvl="2" marL="1371600" rtl="0" algn="l">
              <a:spcBef>
                <a:spcPts val="0"/>
              </a:spcBef>
              <a:spcAft>
                <a:spcPts val="0"/>
              </a:spcAft>
              <a:buSzPts val="1400"/>
              <a:buChar char="■"/>
            </a:pPr>
            <a:r>
              <a:rPr lang="en"/>
              <a:t>cin = character input </a:t>
            </a:r>
            <a:r>
              <a:rPr b="1" lang="en"/>
              <a:t>stream</a:t>
            </a:r>
            <a:endParaRPr b="1"/>
          </a:p>
          <a:p>
            <a:pPr indent="-317500" lvl="2" marL="1371600" rtl="0" algn="l">
              <a:spcBef>
                <a:spcPts val="0"/>
              </a:spcBef>
              <a:spcAft>
                <a:spcPts val="0"/>
              </a:spcAft>
              <a:buSzPts val="1400"/>
              <a:buChar char="■"/>
            </a:pPr>
            <a:r>
              <a:rPr lang="en"/>
              <a:t>That’s why you use cin &gt;&gt; a. Input is directed into a.</a:t>
            </a:r>
            <a:endParaRPr/>
          </a:p>
          <a:p>
            <a:pPr indent="-317500" lvl="1" marL="914400" rtl="0" algn="l">
              <a:spcBef>
                <a:spcPts val="0"/>
              </a:spcBef>
              <a:spcAft>
                <a:spcPts val="0"/>
              </a:spcAft>
              <a:buSzPts val="1400"/>
              <a:buChar char="○"/>
            </a:pPr>
            <a:r>
              <a:rPr lang="en"/>
              <a:t>This function takes a line from the input stream, and assigns it to 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a:t>
            </a:r>
            <a:endParaRPr/>
          </a:p>
        </p:txBody>
      </p:sp>
      <p:sp>
        <p:nvSpPr>
          <p:cNvPr id="127" name="Google Shape;127;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 Add single line comments behind double slashes</a:t>
            </a:r>
            <a:endParaRPr/>
          </a:p>
          <a:p>
            <a:pPr indent="-342900" lvl="0" marL="457200" rtl="0" algn="l">
              <a:spcBef>
                <a:spcPts val="0"/>
              </a:spcBef>
              <a:spcAft>
                <a:spcPts val="0"/>
              </a:spcAft>
              <a:buSzPts val="1800"/>
              <a:buChar char="●"/>
            </a:pPr>
            <a:r>
              <a:rPr lang="en"/>
              <a:t>‘/* ….. */’ - Multi-line comments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Functions</a:t>
            </a:r>
            <a:endParaRPr/>
          </a:p>
        </p:txBody>
      </p:sp>
      <p:sp>
        <p:nvSpPr>
          <p:cNvPr id="133" name="Google Shape;133;p25"/>
          <p:cNvSpPr txBox="1"/>
          <p:nvPr>
            <p:ph idx="4294967295" type="subTitle"/>
          </p:nvPr>
        </p:nvSpPr>
        <p:spPr>
          <a:xfrm>
            <a:off x="1438500" y="1756800"/>
            <a:ext cx="6399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None of the questions last week required functions. Some of you guys were still curious enough to find out.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the hell is int main()?</a:t>
            </a:r>
            <a:endParaRPr/>
          </a:p>
        </p:txBody>
      </p:sp>
      <p:sp>
        <p:nvSpPr>
          <p:cNvPr id="139" name="Google Shape;139;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It’s a function!</a:t>
            </a:r>
            <a:endParaRPr/>
          </a:p>
          <a:p>
            <a:pPr indent="-342900" lvl="0" marL="457200" rtl="0" algn="l">
              <a:spcBef>
                <a:spcPts val="0"/>
              </a:spcBef>
              <a:spcAft>
                <a:spcPts val="0"/>
              </a:spcAft>
              <a:buSzPts val="1800"/>
              <a:buChar char="●"/>
            </a:pPr>
            <a:r>
              <a:rPr lang="en"/>
              <a:t>Like variables, functions in C++ have types.</a:t>
            </a:r>
            <a:endParaRPr/>
          </a:p>
          <a:p>
            <a:pPr indent="-317500" lvl="1" marL="914400" rtl="0" algn="l">
              <a:spcBef>
                <a:spcPts val="0"/>
              </a:spcBef>
              <a:spcAft>
                <a:spcPts val="0"/>
              </a:spcAft>
              <a:buSzPts val="1400"/>
              <a:buChar char="○"/>
            </a:pPr>
            <a:r>
              <a:rPr lang="en"/>
              <a:t>The type of a function is its return value</a:t>
            </a:r>
            <a:endParaRPr/>
          </a:p>
          <a:p>
            <a:pPr indent="-317500" lvl="1" marL="914400" rtl="0" algn="l">
              <a:spcBef>
                <a:spcPts val="0"/>
              </a:spcBef>
              <a:spcAft>
                <a:spcPts val="0"/>
              </a:spcAft>
              <a:buSzPts val="1400"/>
              <a:buChar char="○"/>
            </a:pPr>
            <a:r>
              <a:rPr lang="en"/>
              <a:t>E.g. int, double, string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a:t>
            </a:r>
            <a:endParaRPr/>
          </a:p>
        </p:txBody>
      </p:sp>
      <p:sp>
        <p:nvSpPr>
          <p:cNvPr id="145" name="Google Shape;145;p27"/>
          <p:cNvSpPr txBox="1"/>
          <p:nvPr>
            <p:ph idx="1" type="body"/>
          </p:nvPr>
        </p:nvSpPr>
        <p:spPr>
          <a:xfrm>
            <a:off x="311700" y="1266325"/>
            <a:ext cx="8520600" cy="101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Source Code Pro"/>
                <a:ea typeface="Source Code Pro"/>
                <a:cs typeface="Source Code Pro"/>
                <a:sym typeface="Source Code Pro"/>
              </a:rPr>
              <a:t>int sumUp(int a, int b) {</a:t>
            </a:r>
            <a:br>
              <a:rPr lang="en" sz="1600">
                <a:solidFill>
                  <a:srgbClr val="000000"/>
                </a:solidFill>
                <a:latin typeface="Source Code Pro"/>
                <a:ea typeface="Source Code Pro"/>
                <a:cs typeface="Source Code Pro"/>
                <a:sym typeface="Source Code Pro"/>
              </a:rPr>
            </a:br>
            <a:r>
              <a:rPr lang="en" sz="1600">
                <a:solidFill>
                  <a:srgbClr val="000000"/>
                </a:solidFill>
                <a:latin typeface="Source Code Pro"/>
                <a:ea typeface="Source Code Pro"/>
                <a:cs typeface="Source Code Pro"/>
                <a:sym typeface="Source Code Pro"/>
              </a:rPr>
              <a:t>       return a + b;</a:t>
            </a:r>
            <a:br>
              <a:rPr lang="en" sz="1600">
                <a:solidFill>
                  <a:srgbClr val="000000"/>
                </a:solidFill>
                <a:latin typeface="Source Code Pro"/>
                <a:ea typeface="Source Code Pro"/>
                <a:cs typeface="Source Code Pro"/>
                <a:sym typeface="Source Code Pro"/>
              </a:rPr>
            </a:br>
            <a:r>
              <a:rPr lang="en" sz="1600">
                <a:solidFill>
                  <a:srgbClr val="000000"/>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46" name="Google Shape;146;p27"/>
          <p:cNvSpPr txBox="1"/>
          <p:nvPr>
            <p:ph idx="1" type="body"/>
          </p:nvPr>
        </p:nvSpPr>
        <p:spPr>
          <a:xfrm>
            <a:off x="311700" y="2280625"/>
            <a:ext cx="8520600" cy="2288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Open Sans"/>
              <a:buChar char="●"/>
            </a:pPr>
            <a:r>
              <a:rPr lang="en"/>
              <a:t>Inputs to the function are placed within brackets</a:t>
            </a:r>
            <a:endParaRPr/>
          </a:p>
          <a:p>
            <a:pPr indent="-317500" lvl="1" marL="914400" marR="0" rtl="0" algn="l">
              <a:lnSpc>
                <a:spcPct val="115000"/>
              </a:lnSpc>
              <a:spcBef>
                <a:spcPts val="0"/>
              </a:spcBef>
              <a:spcAft>
                <a:spcPts val="0"/>
              </a:spcAft>
              <a:buSzPts val="1400"/>
              <a:buChar char="○"/>
            </a:pPr>
            <a:r>
              <a:rPr lang="en"/>
              <a:t>Inputs have a fixed type too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our function has no output?</a:t>
            </a:r>
            <a:endParaRPr/>
          </a:p>
        </p:txBody>
      </p:sp>
      <p:sp>
        <p:nvSpPr>
          <p:cNvPr id="152" name="Google Shape;152;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void</a:t>
            </a:r>
            <a:endParaRPr/>
          </a:p>
          <a:p>
            <a:pPr indent="-342900" lvl="0" marL="457200" rtl="0" algn="l">
              <a:spcBef>
                <a:spcPts val="0"/>
              </a:spcBef>
              <a:spcAft>
                <a:spcPts val="0"/>
              </a:spcAft>
              <a:buSzPts val="1800"/>
              <a:buChar char="●"/>
            </a:pPr>
            <a:r>
              <a:rPr lang="en"/>
              <a:t>Functions with no output are of the type ‘void’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Recursion</a:t>
            </a:r>
            <a:endParaRPr/>
          </a:p>
        </p:txBody>
      </p:sp>
      <p:sp>
        <p:nvSpPr>
          <p:cNvPr id="158" name="Google Shape;158;p29"/>
          <p:cNvSpPr txBox="1"/>
          <p:nvPr>
            <p:ph idx="4294967295" type="subTitle"/>
          </p:nvPr>
        </p:nvSpPr>
        <p:spPr>
          <a:xfrm>
            <a:off x="1438500" y="1756800"/>
            <a:ext cx="6399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Finally. The fun stuff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recursion?</a:t>
            </a:r>
            <a:endParaRPr/>
          </a:p>
          <a:p>
            <a:pPr indent="0" lvl="0" marL="0" rtl="0" algn="l">
              <a:spcBef>
                <a:spcPts val="0"/>
              </a:spcBef>
              <a:spcAft>
                <a:spcPts val="0"/>
              </a:spcAft>
              <a:buNone/>
            </a:pPr>
            <a:r>
              <a:t/>
            </a:r>
            <a:endParaRPr/>
          </a:p>
        </p:txBody>
      </p:sp>
      <p:sp>
        <p:nvSpPr>
          <p:cNvPr id="164" name="Google Shape;164;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Recursion is when a function calls itself</a:t>
            </a:r>
            <a:endParaRPr/>
          </a:p>
          <a:p>
            <a:pPr indent="-342900" lvl="0" marL="457200" rtl="0" algn="l">
              <a:spcBef>
                <a:spcPts val="0"/>
              </a:spcBef>
              <a:spcAft>
                <a:spcPts val="0"/>
              </a:spcAft>
              <a:buSzPts val="1800"/>
              <a:buChar char="●"/>
            </a:pPr>
            <a:r>
              <a:rPr lang="en"/>
              <a:t>You’ve probably learned from COMP 140/130. Sorry if you took 160.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 fibonacci</a:t>
            </a:r>
            <a:endParaRPr/>
          </a:p>
        </p:txBody>
      </p:sp>
      <p:sp>
        <p:nvSpPr>
          <p:cNvPr id="170" name="Google Shape;170;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Definition of fibonacci sequence:</a:t>
            </a:r>
            <a:endParaRPr/>
          </a:p>
          <a:p>
            <a:pPr indent="-342900" lvl="0" marL="457200" rtl="0" algn="l">
              <a:spcBef>
                <a:spcPts val="0"/>
              </a:spcBef>
              <a:spcAft>
                <a:spcPts val="0"/>
              </a:spcAft>
              <a:buSzPts val="1800"/>
              <a:buChar char="●"/>
            </a:pPr>
            <a:r>
              <a:rPr lang="en"/>
              <a:t>F0 = 0, F1 = 1</a:t>
            </a:r>
            <a:endParaRPr/>
          </a:p>
          <a:p>
            <a:pPr indent="-342900" lvl="0" marL="457200" rtl="0" algn="l">
              <a:spcBef>
                <a:spcPts val="0"/>
              </a:spcBef>
              <a:spcAft>
                <a:spcPts val="0"/>
              </a:spcAft>
              <a:buSzPts val="1800"/>
              <a:buChar char="●"/>
            </a:pPr>
            <a:r>
              <a:rPr lang="en"/>
              <a:t>Fn = Fn-1 + Fn-2</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What is wrong with this function?</a:t>
            </a:r>
            <a:endParaRPr/>
          </a:p>
        </p:txBody>
      </p:sp>
      <p:sp>
        <p:nvSpPr>
          <p:cNvPr id="171" name="Google Shape;171;p31"/>
          <p:cNvSpPr txBox="1"/>
          <p:nvPr>
            <p:ph idx="1" type="body"/>
          </p:nvPr>
        </p:nvSpPr>
        <p:spPr>
          <a:xfrm>
            <a:off x="311700" y="2410525"/>
            <a:ext cx="8520600" cy="101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Source Code Pro"/>
                <a:ea typeface="Source Code Pro"/>
                <a:cs typeface="Source Code Pro"/>
                <a:sym typeface="Source Code Pro"/>
              </a:rPr>
              <a:t>int fib(int n) {</a:t>
            </a:r>
            <a:br>
              <a:rPr lang="en" sz="1600">
                <a:solidFill>
                  <a:srgbClr val="000000"/>
                </a:solidFill>
                <a:latin typeface="Source Code Pro"/>
                <a:ea typeface="Source Code Pro"/>
                <a:cs typeface="Source Code Pro"/>
                <a:sym typeface="Source Code Pro"/>
              </a:rPr>
            </a:br>
            <a:r>
              <a:rPr lang="en" sz="1600">
                <a:solidFill>
                  <a:srgbClr val="000000"/>
                </a:solidFill>
                <a:latin typeface="Source Code Pro"/>
                <a:ea typeface="Source Code Pro"/>
                <a:cs typeface="Source Code Pro"/>
                <a:sym typeface="Source Code Pro"/>
              </a:rPr>
              <a:t>       return fib(n-1) + fib(n-2);</a:t>
            </a:r>
            <a:br>
              <a:rPr lang="en" sz="1600">
                <a:solidFill>
                  <a:srgbClr val="000000"/>
                </a:solidFill>
                <a:latin typeface="Source Code Pro"/>
                <a:ea typeface="Source Code Pro"/>
                <a:cs typeface="Source Code Pro"/>
                <a:sym typeface="Source Code Pro"/>
              </a:rPr>
            </a:br>
            <a:r>
              <a:rPr lang="en" sz="1600">
                <a:solidFill>
                  <a:srgbClr val="000000"/>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 general stuff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idx="1" type="body"/>
          </p:nvPr>
        </p:nvSpPr>
        <p:spPr>
          <a:xfrm>
            <a:off x="311700" y="1266325"/>
            <a:ext cx="8520600" cy="13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sequence never stops! The base cases are missing</a:t>
            </a:r>
            <a:endParaRPr/>
          </a:p>
          <a:p>
            <a:pPr indent="0" lvl="0" marL="0" rtl="0" algn="l">
              <a:spcBef>
                <a:spcPts val="1600"/>
              </a:spcBef>
              <a:spcAft>
                <a:spcPts val="1600"/>
              </a:spcAft>
              <a:buNone/>
            </a:pPr>
            <a:r>
              <a:rPr lang="en"/>
              <a:t>Correct fib function:</a:t>
            </a:r>
            <a:endParaRPr/>
          </a:p>
        </p:txBody>
      </p:sp>
      <p:sp>
        <p:nvSpPr>
          <p:cNvPr id="177" name="Google Shape;177;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Fibonacci continued</a:t>
            </a:r>
            <a:endParaRPr/>
          </a:p>
        </p:txBody>
      </p:sp>
      <p:sp>
        <p:nvSpPr>
          <p:cNvPr id="178" name="Google Shape;178;p32"/>
          <p:cNvSpPr txBox="1"/>
          <p:nvPr>
            <p:ph idx="1" type="body"/>
          </p:nvPr>
        </p:nvSpPr>
        <p:spPr>
          <a:xfrm>
            <a:off x="311700" y="2343700"/>
            <a:ext cx="8520600" cy="175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Source Code Pro"/>
                <a:ea typeface="Source Code Pro"/>
                <a:cs typeface="Source Code Pro"/>
                <a:sym typeface="Source Code Pro"/>
              </a:rPr>
              <a:t>int fib(int n) {</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if (n == 0) return 0;</a:t>
            </a:r>
            <a:endParaRPr sz="1600">
              <a:solidFill>
                <a:srgbClr val="000000"/>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600">
                <a:solidFill>
                  <a:srgbClr val="000000"/>
                </a:solidFill>
                <a:latin typeface="Source Code Pro"/>
                <a:ea typeface="Source Code Pro"/>
                <a:cs typeface="Source Code Pro"/>
                <a:sym typeface="Source Code Pro"/>
              </a:rPr>
              <a:t>    if (n == 1) return 1;</a:t>
            </a:r>
            <a:br>
              <a:rPr lang="en" sz="1600">
                <a:solidFill>
                  <a:srgbClr val="000000"/>
                </a:solidFill>
                <a:latin typeface="Source Code Pro"/>
                <a:ea typeface="Source Code Pro"/>
                <a:cs typeface="Source Code Pro"/>
                <a:sym typeface="Source Code Pro"/>
              </a:rPr>
            </a:br>
            <a:r>
              <a:rPr lang="en" sz="1600">
                <a:solidFill>
                  <a:srgbClr val="000000"/>
                </a:solidFill>
                <a:latin typeface="Source Code Pro"/>
                <a:ea typeface="Source Code Pro"/>
                <a:cs typeface="Source Code Pro"/>
                <a:sym typeface="Source Code Pro"/>
              </a:rPr>
              <a:t>    return fib(n-1) + fib(n-2);</a:t>
            </a:r>
            <a:br>
              <a:rPr lang="en" sz="1600">
                <a:solidFill>
                  <a:srgbClr val="000000"/>
                </a:solidFill>
                <a:latin typeface="Source Code Pro"/>
                <a:ea typeface="Source Code Pro"/>
                <a:cs typeface="Source Code Pro"/>
                <a:sym typeface="Source Code Pro"/>
              </a:rPr>
            </a:br>
            <a:r>
              <a:rPr lang="en" sz="1600">
                <a:solidFill>
                  <a:srgbClr val="000000"/>
                </a:solidFill>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time complexity of the fib function?</a:t>
            </a:r>
            <a:endParaRPr/>
          </a:p>
        </p:txBody>
      </p:sp>
      <p:sp>
        <p:nvSpPr>
          <p:cNvPr id="184" name="Google Shape;184;p3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O(2^n)?</a:t>
            </a:r>
            <a:endParaRPr/>
          </a:p>
          <a:p>
            <a:pPr indent="-317500" lvl="1" marL="914400" rtl="0" algn="l">
              <a:spcBef>
                <a:spcPts val="0"/>
              </a:spcBef>
              <a:spcAft>
                <a:spcPts val="0"/>
              </a:spcAft>
              <a:buSzPts val="1400"/>
              <a:buChar char="○"/>
            </a:pPr>
            <a:r>
              <a:rPr lang="en"/>
              <a:t>If, instead of Fn = Fn-1 + Fn-2, let Fn = Fn-1 + Fn-1</a:t>
            </a:r>
            <a:endParaRPr/>
          </a:p>
          <a:p>
            <a:pPr indent="-317500" lvl="1" marL="914400" rtl="0" algn="l">
              <a:spcBef>
                <a:spcPts val="0"/>
              </a:spcBef>
              <a:spcAft>
                <a:spcPts val="0"/>
              </a:spcAft>
              <a:buSzPts val="1400"/>
              <a:buChar char="○"/>
            </a:pPr>
            <a:r>
              <a:rPr lang="en"/>
              <a:t>Clearly, this recursion is O(2^n)</a:t>
            </a:r>
            <a:endParaRPr/>
          </a:p>
          <a:p>
            <a:pPr indent="-317500" lvl="1" marL="914400" rtl="0" algn="l">
              <a:spcBef>
                <a:spcPts val="0"/>
              </a:spcBef>
              <a:spcAft>
                <a:spcPts val="0"/>
              </a:spcAft>
              <a:buSzPts val="1400"/>
              <a:buChar char="○"/>
            </a:pPr>
            <a:r>
              <a:rPr lang="en"/>
              <a:t>Since the fibo function has strictly less operations than this, fibo is O(n^2)</a:t>
            </a:r>
            <a:endParaRPr/>
          </a:p>
          <a:p>
            <a:pPr indent="-342900" lvl="0" marL="457200" rtl="0" algn="l">
              <a:spcBef>
                <a:spcPts val="0"/>
              </a:spcBef>
              <a:spcAft>
                <a:spcPts val="0"/>
              </a:spcAft>
              <a:buSzPts val="1800"/>
              <a:buChar char="●"/>
            </a:pPr>
            <a:r>
              <a:rPr lang="en"/>
              <a:t>Can we do better?</a:t>
            </a:r>
            <a:endParaRPr/>
          </a:p>
          <a:p>
            <a:pPr indent="-342900" lvl="0" marL="457200" rtl="0" algn="l">
              <a:spcBef>
                <a:spcPts val="0"/>
              </a:spcBef>
              <a:spcAft>
                <a:spcPts val="0"/>
              </a:spcAft>
              <a:buSzPts val="1800"/>
              <a:buChar char="●"/>
            </a:pPr>
            <a:r>
              <a:rPr lang="en"/>
              <a:t>1.6180339887^n</a:t>
            </a:r>
            <a:endParaRPr/>
          </a:p>
          <a:p>
            <a:pPr indent="-317500" lvl="1" marL="914400" rtl="0" algn="l">
              <a:spcBef>
                <a:spcPts val="0"/>
              </a:spcBef>
              <a:spcAft>
                <a:spcPts val="0"/>
              </a:spcAft>
              <a:buSzPts val="1400"/>
              <a:buChar char="○"/>
            </a:pPr>
            <a:r>
              <a:rPr lang="en"/>
              <a:t>Time complexity should be exponential. Let number of operations for Fn = a^n</a:t>
            </a:r>
            <a:endParaRPr/>
          </a:p>
          <a:p>
            <a:pPr indent="-317500" lvl="1" marL="914400" rtl="0" algn="l">
              <a:spcBef>
                <a:spcPts val="0"/>
              </a:spcBef>
              <a:spcAft>
                <a:spcPts val="0"/>
              </a:spcAft>
              <a:buSzPts val="1400"/>
              <a:buChar char="○"/>
            </a:pPr>
            <a:r>
              <a:rPr lang="en"/>
              <a:t>Then, a^n = a^(n-1) + a^(n-2). (LHS comes from assumption, RHS comes from recursion)</a:t>
            </a:r>
            <a:endParaRPr/>
          </a:p>
          <a:p>
            <a:pPr indent="-317500" lvl="1" marL="914400" rtl="0" algn="l">
              <a:spcBef>
                <a:spcPts val="0"/>
              </a:spcBef>
              <a:spcAft>
                <a:spcPts val="0"/>
              </a:spcAft>
              <a:buSzPts val="1400"/>
              <a:buChar char="○"/>
            </a:pPr>
            <a:r>
              <a:rPr lang="en"/>
              <a:t>Solving, a = (1+sqrt(5))/2 = 1.6180339887. The golden ratio!</a:t>
            </a:r>
            <a:endParaRPr/>
          </a:p>
          <a:p>
            <a:pPr indent="-317500" lvl="1" marL="914400" rtl="0" algn="l">
              <a:spcBef>
                <a:spcPts val="0"/>
              </a:spcBef>
              <a:spcAft>
                <a:spcPts val="0"/>
              </a:spcAft>
              <a:buSzPts val="1400"/>
              <a:buChar char="○"/>
            </a:pPr>
            <a:r>
              <a:rPr lang="en"/>
              <a:t>We can rigorously prove this with induction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Sorting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Bubble sort repeatedly looks at each adjacent pair of integers from left to right. If the left integer is smaller than the right one, i.e. it is in the correct order, bubble sort leaves it alone. Otherwise, it swaps the two integers	</a:t>
            </a:r>
            <a:endParaRPr/>
          </a:p>
        </p:txBody>
      </p:sp>
      <p:sp>
        <p:nvSpPr>
          <p:cNvPr id="195" name="Google Shape;195;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Sort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Bubble Sort</a:t>
            </a:r>
            <a:endParaRPr/>
          </a:p>
        </p:txBody>
      </p:sp>
      <p:sp>
        <p:nvSpPr>
          <p:cNvPr id="201" name="Google Shape;201;p3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1 9 2 5 3</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Bubble Sort</a:t>
            </a:r>
            <a:endParaRPr/>
          </a:p>
        </p:txBody>
      </p:sp>
      <p:sp>
        <p:nvSpPr>
          <p:cNvPr id="207" name="Google Shape;207;p3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1 </a:t>
            </a:r>
            <a:r>
              <a:rPr b="1" lang="en" sz="3000"/>
              <a:t>2 9</a:t>
            </a:r>
            <a:r>
              <a:rPr lang="en" sz="3000"/>
              <a:t> 5 3</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Bubble Sort</a:t>
            </a:r>
            <a:endParaRPr/>
          </a:p>
        </p:txBody>
      </p:sp>
      <p:sp>
        <p:nvSpPr>
          <p:cNvPr id="213" name="Google Shape;213;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1 2 </a:t>
            </a:r>
            <a:r>
              <a:rPr b="1" lang="en" sz="3000"/>
              <a:t>5 9</a:t>
            </a:r>
            <a:r>
              <a:rPr lang="en" sz="3000"/>
              <a:t> 3</a:t>
            </a: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Bubble Sort</a:t>
            </a:r>
            <a:endParaRPr/>
          </a:p>
        </p:txBody>
      </p:sp>
      <p:sp>
        <p:nvSpPr>
          <p:cNvPr id="219" name="Google Shape;219;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1 2 5 </a:t>
            </a:r>
            <a:r>
              <a:rPr b="1" lang="en" sz="3000"/>
              <a:t>3 9</a:t>
            </a:r>
            <a:endParaRPr b="1"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Bubble Sort</a:t>
            </a:r>
            <a:endParaRPr/>
          </a:p>
        </p:txBody>
      </p:sp>
      <p:sp>
        <p:nvSpPr>
          <p:cNvPr id="225" name="Google Shape;225;p4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1600"/>
              </a:spcBef>
              <a:spcAft>
                <a:spcPts val="0"/>
              </a:spcAft>
              <a:buNone/>
            </a:pPr>
            <a:r>
              <a:t/>
            </a:r>
            <a:endParaRPr sz="3000"/>
          </a:p>
          <a:p>
            <a:pPr indent="0" lvl="0" marL="0" rtl="0" algn="ctr">
              <a:spcBef>
                <a:spcPts val="1600"/>
              </a:spcBef>
              <a:spcAft>
                <a:spcPts val="1600"/>
              </a:spcAft>
              <a:buNone/>
            </a:pPr>
            <a:r>
              <a:rPr lang="en" sz="3000"/>
              <a:t>1 2 </a:t>
            </a:r>
            <a:r>
              <a:rPr b="1" lang="en" sz="3000"/>
              <a:t>3 5</a:t>
            </a:r>
            <a:r>
              <a:rPr lang="en" sz="3000"/>
              <a:t> 9</a:t>
            </a:r>
            <a:endParaRPr sz="3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Sort: an implementation</a:t>
            </a:r>
            <a:endParaRPr/>
          </a:p>
        </p:txBody>
      </p:sp>
      <p:sp>
        <p:nvSpPr>
          <p:cNvPr id="231" name="Google Shape;231;p41"/>
          <p:cNvSpPr txBox="1"/>
          <p:nvPr>
            <p:ph idx="1" type="body"/>
          </p:nvPr>
        </p:nvSpPr>
        <p:spPr>
          <a:xfrm>
            <a:off x="311700" y="1266325"/>
            <a:ext cx="8520600" cy="88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Simple, right? Here’s an implementation.</a:t>
            </a:r>
            <a:endParaRPr/>
          </a:p>
        </p:txBody>
      </p:sp>
      <p:sp>
        <p:nvSpPr>
          <p:cNvPr id="232" name="Google Shape;232;p41"/>
          <p:cNvSpPr txBox="1"/>
          <p:nvPr>
            <p:ph idx="1" type="body"/>
          </p:nvPr>
        </p:nvSpPr>
        <p:spPr>
          <a:xfrm>
            <a:off x="311700" y="1758750"/>
            <a:ext cx="8520600" cy="310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void bubbleSort(int arraySize, int arr[]) {</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while (true) { // infinite loop</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int swapsMade = 0;</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for (int i = 0; i &lt; arraySize - 1; i++) {</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if (arr[i] &gt; arr[i + 1]) {</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swap(arr[i], arr[i + 1]); // useful swap function</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swapsMade++;</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if (swapsMade == 0) break; // the array is sorted.</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    }</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sz="1600">
                <a:solidFill>
                  <a:srgbClr val="000000"/>
                </a:solidFill>
                <a:latin typeface="Source Code Pro"/>
                <a:ea typeface="Source Code Pro"/>
                <a:cs typeface="Source Code Pro"/>
                <a:sym typeface="Source Code Pro"/>
              </a:rPr>
              <a:t>}</a:t>
            </a:r>
            <a:endParaRPr sz="1600">
              <a:solidFill>
                <a:srgbClr val="000000"/>
              </a:solidFill>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sz="1600">
              <a:solidFill>
                <a:srgbClr val="000000"/>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Fill up the survey, link in the email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Bubble Sort</a:t>
            </a:r>
            <a:endParaRPr/>
          </a:p>
        </p:txBody>
      </p:sp>
      <p:sp>
        <p:nvSpPr>
          <p:cNvPr id="238" name="Google Shape;238;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the time complexity of bubble sort?</a:t>
            </a:r>
            <a:r>
              <a:rPr lang="en"/>
              <a:t> </a:t>
            </a:r>
            <a:endParaRPr/>
          </a:p>
          <a:p>
            <a:pPr indent="-342900" lvl="0" marL="457200" rtl="0" algn="l">
              <a:spcBef>
                <a:spcPts val="0"/>
              </a:spcBef>
              <a:spcAft>
                <a:spcPts val="0"/>
              </a:spcAft>
              <a:buSzPts val="1800"/>
              <a:buChar char="●"/>
            </a:pPr>
            <a:r>
              <a:rPr lang="en"/>
              <a:t>O(n^2)</a:t>
            </a:r>
            <a:endParaRPr/>
          </a:p>
          <a:p>
            <a:pPr indent="-342900" lvl="0" marL="457200" rtl="0" algn="l">
              <a:spcBef>
                <a:spcPts val="0"/>
              </a:spcBef>
              <a:spcAft>
                <a:spcPts val="0"/>
              </a:spcAft>
              <a:buSzPts val="1800"/>
              <a:buChar char="●"/>
            </a:pPr>
            <a:r>
              <a:rPr lang="en"/>
              <a:t>How do you know that the array is sorted after O(n^2) operations?</a:t>
            </a:r>
            <a:endParaRPr/>
          </a:p>
          <a:p>
            <a:pPr indent="-342900" lvl="0" marL="457200" rtl="0" algn="l">
              <a:spcBef>
                <a:spcPts val="0"/>
              </a:spcBef>
              <a:spcAft>
                <a:spcPts val="0"/>
              </a:spcAft>
              <a:buSzPts val="1800"/>
              <a:buChar char="●"/>
            </a:pPr>
            <a:r>
              <a:rPr lang="en"/>
              <a:t>Understand how the algorithm works</a:t>
            </a:r>
            <a:endParaRPr/>
          </a:p>
          <a:p>
            <a:pPr indent="-317500" lvl="1" marL="914400" rtl="0" algn="l">
              <a:spcBef>
                <a:spcPts val="0"/>
              </a:spcBef>
              <a:spcAft>
                <a:spcPts val="0"/>
              </a:spcAft>
              <a:buSzPts val="1400"/>
              <a:buChar char="○"/>
            </a:pPr>
            <a:r>
              <a:rPr lang="en"/>
              <a:t>Every round, the larger elements are ‘bubbled’ up towards the end of the array.</a:t>
            </a:r>
            <a:endParaRPr/>
          </a:p>
          <a:p>
            <a:pPr indent="-317500" lvl="1" marL="914400" rtl="0" algn="l">
              <a:spcBef>
                <a:spcPts val="0"/>
              </a:spcBef>
              <a:spcAft>
                <a:spcPts val="0"/>
              </a:spcAft>
              <a:buSzPts val="1400"/>
              <a:buChar char="○"/>
            </a:pPr>
            <a:r>
              <a:rPr lang="en"/>
              <a:t>The nth largest element is moved to its correct position</a:t>
            </a:r>
            <a:endParaRPr/>
          </a:p>
          <a:p>
            <a:pPr indent="-317500" lvl="1" marL="914400" rtl="0" algn="l">
              <a:spcBef>
                <a:spcPts val="0"/>
              </a:spcBef>
              <a:spcAft>
                <a:spcPts val="0"/>
              </a:spcAft>
              <a:buSzPts val="1400"/>
              <a:buChar char="○"/>
            </a:pPr>
            <a:r>
              <a:rPr lang="en"/>
              <a:t>Therefore, the array must be sorted in n*n operations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44" name="Google Shape;244;p4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Bubble sort is </a:t>
            </a:r>
            <a:r>
              <a:rPr b="1" lang="en"/>
              <a:t>slow</a:t>
            </a:r>
            <a:endParaRPr/>
          </a:p>
          <a:p>
            <a:pPr indent="-342900" lvl="0" marL="457200" rtl="0" algn="l">
              <a:spcBef>
                <a:spcPts val="0"/>
              </a:spcBef>
              <a:spcAft>
                <a:spcPts val="0"/>
              </a:spcAft>
              <a:buSzPts val="1800"/>
              <a:buChar char="●"/>
            </a:pPr>
            <a:r>
              <a:rPr lang="en"/>
              <a:t>We need something more powerful</a:t>
            </a:r>
            <a:endParaRPr/>
          </a:p>
          <a:p>
            <a:pPr indent="-342900" lvl="0" marL="457200" rtl="0" algn="l">
              <a:spcBef>
                <a:spcPts val="0"/>
              </a:spcBef>
              <a:spcAft>
                <a:spcPts val="0"/>
              </a:spcAft>
              <a:buSzPts val="1800"/>
              <a:buChar char="●"/>
            </a:pPr>
            <a:r>
              <a:rPr lang="en"/>
              <a:t>Merge sort is a recursive algorithm that is able to sort a list of integers in </a:t>
            </a:r>
            <a:r>
              <a:rPr b="1" lang="en"/>
              <a:t>close to linear time</a:t>
            </a:r>
            <a:r>
              <a:rPr lang="en"/>
              <a:t>, which means the runtime grows </a:t>
            </a:r>
            <a:r>
              <a:rPr b="1" lang="en"/>
              <a:t>almost</a:t>
            </a:r>
            <a:r>
              <a:rPr lang="en"/>
              <a:t> linearly to your input size.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50" name="Google Shape;250;p4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does merge sort work?</a:t>
            </a:r>
            <a:endParaRPr/>
          </a:p>
          <a:p>
            <a:pPr indent="0" lvl="0" marL="0" rtl="0" algn="l">
              <a:spcBef>
                <a:spcPts val="1600"/>
              </a:spcBef>
              <a:spcAft>
                <a:spcPts val="1600"/>
              </a:spcAft>
              <a:buNone/>
            </a:pPr>
            <a:r>
              <a:rPr lang="en"/>
              <a:t>Picture the core operation of merge sort, the merge. In this case, it refers to the merging of two sorted arrays into one larger sorted array.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56" name="Google Shape;256;p45"/>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Consider these two sorted arrays. How do I merge them efficiently?</a:t>
            </a:r>
            <a:endParaRPr/>
          </a:p>
        </p:txBody>
      </p:sp>
      <p:sp>
        <p:nvSpPr>
          <p:cNvPr id="257" name="Google Shape;257;p45"/>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1 2 3 5 9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3 4 5 7 8</a:t>
            </a:r>
            <a:endParaRPr sz="3000">
              <a:latin typeface="Source Code Pro"/>
              <a:ea typeface="Source Code Pro"/>
              <a:cs typeface="Source Code Pro"/>
              <a:sym typeface="Source Code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63" name="Google Shape;263;p46"/>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Realise the smallest element in both arrays must be the smaller element of either of the arrays.</a:t>
            </a:r>
            <a:endParaRPr/>
          </a:p>
        </p:txBody>
      </p:sp>
      <p:sp>
        <p:nvSpPr>
          <p:cNvPr id="264" name="Google Shape;264;p46"/>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1 2 3 5 9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3 4 5 7 8</a:t>
            </a:r>
            <a:endParaRPr sz="3000">
              <a:latin typeface="Source Code Pro"/>
              <a:ea typeface="Source Code Pro"/>
              <a:cs typeface="Source Code Pro"/>
              <a:sym typeface="Source Code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70" name="Google Shape;270;p47"/>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 we can start by removing that element and adding it into a new array.</a:t>
            </a:r>
            <a:endParaRPr/>
          </a:p>
        </p:txBody>
      </p:sp>
      <p:sp>
        <p:nvSpPr>
          <p:cNvPr id="271" name="Google Shape;271;p47"/>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a:t>
            </a:r>
            <a:r>
              <a:rPr lang="en" sz="3000">
                <a:latin typeface="Source Code Pro"/>
                <a:ea typeface="Source Code Pro"/>
                <a:cs typeface="Source Code Pro"/>
                <a:sym typeface="Source Code Pro"/>
              </a:rPr>
              <a:t> 2 3 5 9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3 4 5 7 8</a:t>
            </a:r>
            <a:endParaRPr sz="3000">
              <a:latin typeface="Source Code Pro"/>
              <a:ea typeface="Source Code Pro"/>
              <a:cs typeface="Source Code Pro"/>
              <a:sym typeface="Source Code Pro"/>
            </a:endParaRPr>
          </a:p>
          <a:p>
            <a:pPr indent="0" lvl="0" marL="0" rtl="0" algn="ctr">
              <a:spcBef>
                <a:spcPts val="0"/>
              </a:spcBef>
              <a:spcAft>
                <a:spcPts val="0"/>
              </a:spcAft>
              <a:buNone/>
            </a:pPr>
            <a:r>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1</a:t>
            </a:r>
            <a:endParaRPr sz="3000">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77" name="Google Shape;277;p48"/>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Repeat this process.</a:t>
            </a:r>
            <a:endParaRPr/>
          </a:p>
        </p:txBody>
      </p:sp>
      <p:sp>
        <p:nvSpPr>
          <p:cNvPr id="278" name="Google Shape;278;p48"/>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 - 3 5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3 4 5 7 8</a:t>
            </a:r>
            <a:endParaRPr sz="3000">
              <a:latin typeface="Source Code Pro"/>
              <a:ea typeface="Source Code Pro"/>
              <a:cs typeface="Source Code Pro"/>
              <a:sym typeface="Source Code Pro"/>
            </a:endParaRPr>
          </a:p>
          <a:p>
            <a:pPr indent="0" lvl="0" marL="0" rtl="0" algn="ctr">
              <a:spcBef>
                <a:spcPts val="0"/>
              </a:spcBef>
              <a:spcAft>
                <a:spcPts val="0"/>
              </a:spcAft>
              <a:buNone/>
            </a:pPr>
            <a:r>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1 2</a:t>
            </a:r>
            <a:endParaRPr sz="3000">
              <a:latin typeface="Source Code Pro"/>
              <a:ea typeface="Source Code Pro"/>
              <a:cs typeface="Source Code Pro"/>
              <a:sym typeface="Source Code Pr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84" name="Google Shape;284;p49"/>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Repeat this process.</a:t>
            </a:r>
            <a:endParaRPr/>
          </a:p>
        </p:txBody>
      </p:sp>
      <p:sp>
        <p:nvSpPr>
          <p:cNvPr id="285" name="Google Shape;285;p49"/>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 - - 5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3 4 5 7 8</a:t>
            </a:r>
            <a:endParaRPr sz="3000">
              <a:latin typeface="Source Code Pro"/>
              <a:ea typeface="Source Code Pro"/>
              <a:cs typeface="Source Code Pro"/>
              <a:sym typeface="Source Code Pro"/>
            </a:endParaRPr>
          </a:p>
          <a:p>
            <a:pPr indent="0" lvl="0" marL="0" rtl="0" algn="ctr">
              <a:spcBef>
                <a:spcPts val="0"/>
              </a:spcBef>
              <a:spcAft>
                <a:spcPts val="0"/>
              </a:spcAft>
              <a:buNone/>
            </a:pPr>
            <a:r>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1 2 3</a:t>
            </a:r>
            <a:endParaRPr sz="3000">
              <a:latin typeface="Source Code Pro"/>
              <a:ea typeface="Source Code Pro"/>
              <a:cs typeface="Source Code Pro"/>
              <a:sym typeface="Source Code Pr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91" name="Google Shape;291;p50"/>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Repeat this process.</a:t>
            </a:r>
            <a:endParaRPr/>
          </a:p>
        </p:txBody>
      </p:sp>
      <p:sp>
        <p:nvSpPr>
          <p:cNvPr id="292" name="Google Shape;292;p50"/>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 - - 5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- 4 5 7 8</a:t>
            </a:r>
            <a:endParaRPr sz="3000">
              <a:latin typeface="Source Code Pro"/>
              <a:ea typeface="Source Code Pro"/>
              <a:cs typeface="Source Code Pro"/>
              <a:sym typeface="Source Code Pro"/>
            </a:endParaRPr>
          </a:p>
          <a:p>
            <a:pPr indent="0" lvl="0" marL="0" rtl="0" algn="ctr">
              <a:spcBef>
                <a:spcPts val="0"/>
              </a:spcBef>
              <a:spcAft>
                <a:spcPts val="0"/>
              </a:spcAft>
              <a:buNone/>
            </a:pPr>
            <a:r>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1 2 3 3</a:t>
            </a:r>
            <a:endParaRPr sz="3000">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298" name="Google Shape;298;p51"/>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Repeat this process.</a:t>
            </a:r>
            <a:endParaRPr/>
          </a:p>
        </p:txBody>
      </p:sp>
      <p:sp>
        <p:nvSpPr>
          <p:cNvPr id="299" name="Google Shape;299;p51"/>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 - - 5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 - 5 7 8</a:t>
            </a:r>
            <a:endParaRPr sz="3000">
              <a:latin typeface="Source Code Pro"/>
              <a:ea typeface="Source Code Pro"/>
              <a:cs typeface="Source Code Pro"/>
              <a:sym typeface="Source Code Pro"/>
            </a:endParaRPr>
          </a:p>
          <a:p>
            <a:pPr indent="0" lvl="0" marL="0" rtl="0" algn="ctr">
              <a:spcBef>
                <a:spcPts val="0"/>
              </a:spcBef>
              <a:spcAft>
                <a:spcPts val="0"/>
              </a:spcAft>
              <a:buNone/>
            </a:pPr>
            <a:r>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1 2 3 3 4</a:t>
            </a:r>
            <a:endParaRPr sz="3000">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71 days until Google Code Jam Qualification Round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05" name="Google Shape;305;p52"/>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 - - 5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 - - 7 8</a:t>
            </a:r>
            <a:endParaRPr sz="3000">
              <a:latin typeface="Source Code Pro"/>
              <a:ea typeface="Source Code Pro"/>
              <a:cs typeface="Source Code Pro"/>
              <a:sym typeface="Source Code Pro"/>
            </a:endParaRPr>
          </a:p>
          <a:p>
            <a:pPr indent="0" lvl="0" marL="0" rtl="0" algn="ctr">
              <a:spcBef>
                <a:spcPts val="0"/>
              </a:spcBef>
              <a:spcAft>
                <a:spcPts val="0"/>
              </a:spcAft>
              <a:buNone/>
            </a:pPr>
            <a:r>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1 2 3 3 4 5</a:t>
            </a:r>
            <a:endParaRPr sz="3000">
              <a:latin typeface="Source Code Pro"/>
              <a:ea typeface="Source Code Pro"/>
              <a:cs typeface="Source Code Pro"/>
              <a:sym typeface="Source Code Pro"/>
            </a:endParaRPr>
          </a:p>
        </p:txBody>
      </p:sp>
      <p:sp>
        <p:nvSpPr>
          <p:cNvPr id="306" name="Google Shape;306;p52"/>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Repeat this process.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12" name="Google Shape;312;p53"/>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 - - - 9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 - - 7 8</a:t>
            </a:r>
            <a:endParaRPr sz="3000">
              <a:latin typeface="Source Code Pro"/>
              <a:ea typeface="Source Code Pro"/>
              <a:cs typeface="Source Code Pro"/>
              <a:sym typeface="Source Code Pro"/>
            </a:endParaRPr>
          </a:p>
          <a:p>
            <a:pPr indent="0" lvl="0" marL="0" rtl="0" algn="ctr">
              <a:spcBef>
                <a:spcPts val="0"/>
              </a:spcBef>
              <a:spcAft>
                <a:spcPts val="0"/>
              </a:spcAft>
              <a:buNone/>
            </a:pPr>
            <a:r>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1 2 3 3 4 5 5</a:t>
            </a:r>
            <a:endParaRPr sz="3000">
              <a:latin typeface="Source Code Pro"/>
              <a:ea typeface="Source Code Pro"/>
              <a:cs typeface="Source Code Pro"/>
              <a:sym typeface="Source Code Pro"/>
            </a:endParaRPr>
          </a:p>
        </p:txBody>
      </p:sp>
      <p:sp>
        <p:nvSpPr>
          <p:cNvPr id="313" name="Google Shape;313;p53"/>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Repeat this process.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 - - - 9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 - - - 8</a:t>
            </a:r>
            <a:endParaRPr sz="3000">
              <a:latin typeface="Source Code Pro"/>
              <a:ea typeface="Source Code Pro"/>
              <a:cs typeface="Source Code Pro"/>
              <a:sym typeface="Source Code Pro"/>
            </a:endParaRPr>
          </a:p>
          <a:p>
            <a:pPr indent="0" lvl="0" marL="0" rtl="0" algn="ctr">
              <a:spcBef>
                <a:spcPts val="0"/>
              </a:spcBef>
              <a:spcAft>
                <a:spcPts val="0"/>
              </a:spcAft>
              <a:buNone/>
            </a:pPr>
            <a:r>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1 2 3 3 4 5 5 7</a:t>
            </a:r>
            <a:endParaRPr sz="3000">
              <a:latin typeface="Source Code Pro"/>
              <a:ea typeface="Source Code Pro"/>
              <a:cs typeface="Source Code Pro"/>
              <a:sym typeface="Source Code Pro"/>
            </a:endParaRPr>
          </a:p>
        </p:txBody>
      </p:sp>
      <p:sp>
        <p:nvSpPr>
          <p:cNvPr id="319" name="Google Shape;319;p5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20" name="Google Shape;320;p54"/>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Repeat this process.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 - - - 9</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 - - - -</a:t>
            </a:r>
            <a:endParaRPr sz="3000">
              <a:latin typeface="Source Code Pro"/>
              <a:ea typeface="Source Code Pro"/>
              <a:cs typeface="Source Code Pro"/>
              <a:sym typeface="Source Code Pro"/>
            </a:endParaRPr>
          </a:p>
          <a:p>
            <a:pPr indent="0" lvl="0" marL="0" rtl="0" algn="ctr">
              <a:spcBef>
                <a:spcPts val="0"/>
              </a:spcBef>
              <a:spcAft>
                <a:spcPts val="0"/>
              </a:spcAft>
              <a:buNone/>
            </a:pPr>
            <a:r>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1 2 3 3 4 5 5 7 8</a:t>
            </a:r>
            <a:endParaRPr sz="3000">
              <a:latin typeface="Source Code Pro"/>
              <a:ea typeface="Source Code Pro"/>
              <a:cs typeface="Source Code Pro"/>
              <a:sym typeface="Source Code Pro"/>
            </a:endParaRPr>
          </a:p>
        </p:txBody>
      </p:sp>
      <p:sp>
        <p:nvSpPr>
          <p:cNvPr id="326" name="Google Shape;326;p5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27" name="Google Shape;327;p55"/>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Repeat this process.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idx="1" type="body"/>
          </p:nvPr>
        </p:nvSpPr>
        <p:spPr>
          <a:xfrm>
            <a:off x="311700" y="2179000"/>
            <a:ext cx="8520600" cy="23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Source Code Pro"/>
                <a:ea typeface="Source Code Pro"/>
                <a:cs typeface="Source Code Pro"/>
                <a:sym typeface="Source Code Pro"/>
              </a:rPr>
              <a:t>- - - -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 - - - -</a:t>
            </a:r>
            <a:endParaRPr sz="3000">
              <a:latin typeface="Source Code Pro"/>
              <a:ea typeface="Source Code Pro"/>
              <a:cs typeface="Source Code Pro"/>
              <a:sym typeface="Source Code Pro"/>
            </a:endParaRPr>
          </a:p>
          <a:p>
            <a:pPr indent="0" lvl="0" marL="0" rtl="0" algn="ctr">
              <a:spcBef>
                <a:spcPts val="0"/>
              </a:spcBef>
              <a:spcAft>
                <a:spcPts val="0"/>
              </a:spcAft>
              <a:buNone/>
            </a:pPr>
            <a:r>
              <a:t/>
            </a:r>
            <a:endParaRPr sz="3000">
              <a:latin typeface="Source Code Pro"/>
              <a:ea typeface="Source Code Pro"/>
              <a:cs typeface="Source Code Pro"/>
              <a:sym typeface="Source Code Pro"/>
            </a:endParaRPr>
          </a:p>
          <a:p>
            <a:pPr indent="0" lvl="0" marL="0" rtl="0" algn="ctr">
              <a:spcBef>
                <a:spcPts val="0"/>
              </a:spcBef>
              <a:spcAft>
                <a:spcPts val="0"/>
              </a:spcAft>
              <a:buNone/>
            </a:pPr>
            <a:r>
              <a:rPr lang="en" sz="3000">
                <a:latin typeface="Source Code Pro"/>
                <a:ea typeface="Source Code Pro"/>
                <a:cs typeface="Source Code Pro"/>
                <a:sym typeface="Source Code Pro"/>
              </a:rPr>
              <a:t>1 2 3 3 4 5 5 7 8 9</a:t>
            </a:r>
            <a:endParaRPr sz="3000">
              <a:latin typeface="Source Code Pro"/>
              <a:ea typeface="Source Code Pro"/>
              <a:cs typeface="Source Code Pro"/>
              <a:sym typeface="Source Code Pro"/>
            </a:endParaRPr>
          </a:p>
        </p:txBody>
      </p:sp>
      <p:sp>
        <p:nvSpPr>
          <p:cNvPr id="333" name="Google Shape;333;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34" name="Google Shape;334;p56"/>
          <p:cNvSpPr txBox="1"/>
          <p:nvPr>
            <p:ph idx="1" type="body"/>
          </p:nvPr>
        </p:nvSpPr>
        <p:spPr>
          <a:xfrm>
            <a:off x="311700" y="12663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Done! This takes </a:t>
            </a:r>
            <a:r>
              <a:rPr b="1" lang="en"/>
              <a:t>linear time</a:t>
            </a:r>
            <a:r>
              <a:rPr lang="en"/>
              <a:t>, because it only runs through each integer once!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40" name="Google Shape;340;p5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apply this to sort an entire random list of numbers?</a:t>
            </a:r>
            <a:endParaRPr/>
          </a:p>
          <a:p>
            <a:pPr indent="0" lvl="0" marL="0" rtl="0" algn="l">
              <a:spcBef>
                <a:spcPts val="1600"/>
              </a:spcBef>
              <a:spcAft>
                <a:spcPts val="0"/>
              </a:spcAft>
              <a:buNone/>
            </a:pPr>
            <a:r>
              <a:rPr lang="en"/>
              <a:t>Remember recursion? :)</a:t>
            </a:r>
            <a:endParaRPr/>
          </a:p>
          <a:p>
            <a:pPr indent="0" lvl="0" marL="0" rtl="0" algn="l">
              <a:spcBef>
                <a:spcPts val="1600"/>
              </a:spcBef>
              <a:spcAft>
                <a:spcPts val="0"/>
              </a:spcAft>
              <a:buNone/>
            </a:pPr>
            <a:r>
              <a:rPr lang="en"/>
              <a:t>Let’s revisit that concept.</a:t>
            </a:r>
            <a:endParaRPr/>
          </a:p>
          <a:p>
            <a:pPr indent="0" lvl="0" marL="0" rtl="0" algn="l">
              <a:spcBef>
                <a:spcPts val="1600"/>
              </a:spcBef>
              <a:spcAft>
                <a:spcPts val="0"/>
              </a:spcAft>
              <a:buNone/>
            </a:pPr>
            <a:r>
              <a:rPr lang="en"/>
              <a:t>I don’t know how to sort an entire array, but I know how to merge two sorted arrays. So...?</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a:t>
            </a:r>
            <a:endParaRPr/>
          </a:p>
        </p:txBody>
      </p:sp>
      <p:sp>
        <p:nvSpPr>
          <p:cNvPr id="346" name="Google Shape;346;p5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can </a:t>
            </a:r>
            <a:r>
              <a:rPr b="1" lang="en"/>
              <a:t>split</a:t>
            </a:r>
            <a:r>
              <a:rPr lang="en"/>
              <a:t> the array into two, and make an instance of the same function sort the left array, and another instance of the same function sort the right array, and MERGE THEM! :D</a:t>
            </a:r>
            <a:endParaRPr/>
          </a:p>
          <a:p>
            <a:pPr indent="0" lvl="0" marL="0" rtl="0" algn="l">
              <a:spcBef>
                <a:spcPts val="1600"/>
              </a:spcBef>
              <a:spcAft>
                <a:spcPts val="0"/>
              </a:spcAft>
              <a:buNone/>
            </a:pPr>
            <a:r>
              <a:rPr lang="en"/>
              <a:t>So, what’s the base case?</a:t>
            </a:r>
            <a:endParaRPr/>
          </a:p>
          <a:p>
            <a:pPr indent="0" lvl="0" marL="0" rtl="0" algn="l">
              <a:spcBef>
                <a:spcPts val="1600"/>
              </a:spcBef>
              <a:spcAft>
                <a:spcPts val="1600"/>
              </a:spcAft>
              <a:buNone/>
            </a:pPr>
            <a:r>
              <a:rPr lang="en"/>
              <a:t>An array with one integer is always sorted, so we can end the recursion when we reach one integer.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59"/>
          <p:cNvPicPr preferRelativeResize="0"/>
          <p:nvPr/>
        </p:nvPicPr>
        <p:blipFill>
          <a:blip r:embed="rId3">
            <a:alphaModFix/>
          </a:blip>
          <a:stretch>
            <a:fillRect/>
          </a:stretch>
        </p:blipFill>
        <p:spPr>
          <a:xfrm>
            <a:off x="-825" y="0"/>
            <a:ext cx="9145638" cy="5143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60"/>
          <p:cNvPicPr preferRelativeResize="0"/>
          <p:nvPr/>
        </p:nvPicPr>
        <p:blipFill>
          <a:blip r:embed="rId3">
            <a:alphaModFix/>
          </a:blip>
          <a:stretch>
            <a:fillRect/>
          </a:stretch>
        </p:blipFill>
        <p:spPr>
          <a:xfrm>
            <a:off x="0" y="463"/>
            <a:ext cx="9144000" cy="514258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61"/>
          <p:cNvPicPr preferRelativeResize="0"/>
          <p:nvPr/>
        </p:nvPicPr>
        <p:blipFill>
          <a:blip r:embed="rId3">
            <a:alphaModFix/>
          </a:blip>
          <a:stretch>
            <a:fillRect/>
          </a:stretch>
        </p:blipFill>
        <p:spPr>
          <a:xfrm>
            <a:off x="0" y="463"/>
            <a:ext cx="9144000" cy="51425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practice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62"/>
          <p:cNvPicPr preferRelativeResize="0"/>
          <p:nvPr/>
        </p:nvPicPr>
        <p:blipFill>
          <a:blip r:embed="rId3">
            <a:alphaModFix/>
          </a:blip>
          <a:stretch>
            <a:fillRect/>
          </a:stretch>
        </p:blipFill>
        <p:spPr>
          <a:xfrm>
            <a:off x="0" y="463"/>
            <a:ext cx="9144000" cy="514258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63"/>
          <p:cNvPicPr preferRelativeResize="0"/>
          <p:nvPr/>
        </p:nvPicPr>
        <p:blipFill>
          <a:blip r:embed="rId3">
            <a:alphaModFix/>
          </a:blip>
          <a:stretch>
            <a:fillRect/>
          </a:stretch>
        </p:blipFill>
        <p:spPr>
          <a:xfrm>
            <a:off x="-825" y="0"/>
            <a:ext cx="9145638" cy="5143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64"/>
          <p:cNvPicPr preferRelativeResize="0"/>
          <p:nvPr/>
        </p:nvPicPr>
        <p:blipFill>
          <a:blip r:embed="rId3">
            <a:alphaModFix/>
          </a:blip>
          <a:stretch>
            <a:fillRect/>
          </a:stretch>
        </p:blipFill>
        <p:spPr>
          <a:xfrm>
            <a:off x="-825" y="0"/>
            <a:ext cx="9145638" cy="5143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65"/>
          <p:cNvPicPr preferRelativeResize="0"/>
          <p:nvPr/>
        </p:nvPicPr>
        <p:blipFill>
          <a:blip r:embed="rId3">
            <a:alphaModFix/>
          </a:blip>
          <a:stretch>
            <a:fillRect/>
          </a:stretch>
        </p:blipFill>
        <p:spPr>
          <a:xfrm>
            <a:off x="-825" y="0"/>
            <a:ext cx="9145638" cy="5143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66"/>
          <p:cNvPicPr preferRelativeResize="0"/>
          <p:nvPr/>
        </p:nvPicPr>
        <p:blipFill>
          <a:blip r:embed="rId3">
            <a:alphaModFix/>
          </a:blip>
          <a:stretch>
            <a:fillRect/>
          </a:stretch>
        </p:blipFill>
        <p:spPr>
          <a:xfrm>
            <a:off x="0" y="463"/>
            <a:ext cx="9144000" cy="514258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67"/>
          <p:cNvPicPr preferRelativeResize="0"/>
          <p:nvPr/>
        </p:nvPicPr>
        <p:blipFill>
          <a:blip r:embed="rId3">
            <a:alphaModFix/>
          </a:blip>
          <a:stretch>
            <a:fillRect/>
          </a:stretch>
        </p:blipFill>
        <p:spPr>
          <a:xfrm>
            <a:off x="0" y="463"/>
            <a:ext cx="9144000" cy="514258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68"/>
          <p:cNvPicPr preferRelativeResize="0"/>
          <p:nvPr/>
        </p:nvPicPr>
        <p:blipFill>
          <a:blip r:embed="rId3">
            <a:alphaModFix/>
          </a:blip>
          <a:stretch>
            <a:fillRect/>
          </a:stretch>
        </p:blipFill>
        <p:spPr>
          <a:xfrm>
            <a:off x="-825" y="0"/>
            <a:ext cx="9145638" cy="5143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69"/>
          <p:cNvPicPr preferRelativeResize="0"/>
          <p:nvPr/>
        </p:nvPicPr>
        <p:blipFill>
          <a:blip r:embed="rId3">
            <a:alphaModFix/>
          </a:blip>
          <a:stretch>
            <a:fillRect/>
          </a:stretch>
        </p:blipFill>
        <p:spPr>
          <a:xfrm>
            <a:off x="-825" y="0"/>
            <a:ext cx="9145638" cy="51435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70"/>
          <p:cNvPicPr preferRelativeResize="0"/>
          <p:nvPr/>
        </p:nvPicPr>
        <p:blipFill>
          <a:blip r:embed="rId3">
            <a:alphaModFix/>
          </a:blip>
          <a:stretch>
            <a:fillRect/>
          </a:stretch>
        </p:blipFill>
        <p:spPr>
          <a:xfrm>
            <a:off x="0" y="463"/>
            <a:ext cx="9144000" cy="514258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71"/>
          <p:cNvPicPr preferRelativeResize="0"/>
          <p:nvPr/>
        </p:nvPicPr>
        <p:blipFill>
          <a:blip r:embed="rId3">
            <a:alphaModFix/>
          </a:blip>
          <a:stretch>
            <a:fillRect/>
          </a:stretch>
        </p:blipFill>
        <p:spPr>
          <a:xfrm>
            <a:off x="0" y="463"/>
            <a:ext cx="9144000" cy="51425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Next training: Next Sat, 1:00pm to 3:30pm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72"/>
          <p:cNvPicPr preferRelativeResize="0"/>
          <p:nvPr/>
        </p:nvPicPr>
        <p:blipFill>
          <a:blip r:embed="rId3">
            <a:alphaModFix/>
          </a:blip>
          <a:stretch>
            <a:fillRect/>
          </a:stretch>
        </p:blipFill>
        <p:spPr>
          <a:xfrm>
            <a:off x="-825" y="0"/>
            <a:ext cx="9145638" cy="51435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a:t>
            </a:r>
            <a:r>
              <a:rPr lang="en"/>
              <a:t>Sort: an implementation</a:t>
            </a:r>
            <a:endParaRPr/>
          </a:p>
        </p:txBody>
      </p:sp>
      <p:sp>
        <p:nvSpPr>
          <p:cNvPr id="422" name="Google Shape;422;p73"/>
          <p:cNvSpPr txBox="1"/>
          <p:nvPr>
            <p:ph idx="1" type="body"/>
          </p:nvPr>
        </p:nvSpPr>
        <p:spPr>
          <a:xfrm>
            <a:off x="0" y="1152425"/>
            <a:ext cx="9144000" cy="403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void mergeSort(int start, int end, int arr[]) {</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if (start + 1 == end) return;     // 1-integer array</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int mid = (start + end) / 2;     // split by midpoint</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mergeSort(start, mid, arr);</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mergeSort(mid, end, arr);</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int arr2[end - start];     // declare an array with correct size</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int pos1 = start, pos2 = mid;     // start positions of both arrays</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for (int i = 0; i &lt; end - start; i++) {</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if (pos1 == mid || (pos2 != end &amp;&amp; arr[pos2] &lt; arr[pos1])) {// if left array is empty or greater</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arr2[i] = arr[pos2];    // set the new array position to first element of right array</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pos2++;</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 else {</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arr2[i] = arr[pos1];    // else, set new array position to first element of left array</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pos1++;</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for (int i = 0; i &lt; end - start; i++) arr[i + start] = arr2[i]; // put sorted array back</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sz="1300">
                <a:solidFill>
                  <a:srgbClr val="000000"/>
                </a:solidFill>
                <a:latin typeface="Inconsolata"/>
                <a:ea typeface="Inconsolata"/>
                <a:cs typeface="Inconsolata"/>
                <a:sym typeface="Inconsolata"/>
              </a:rPr>
              <a:t> }</a:t>
            </a:r>
            <a:endParaRPr sz="1300">
              <a:solidFill>
                <a:srgbClr val="000000"/>
              </a:solidFill>
              <a:latin typeface="Inconsolata"/>
              <a:ea typeface="Inconsolata"/>
              <a:cs typeface="Inconsolata"/>
              <a:sym typeface="Inconsolata"/>
            </a:endParaRPr>
          </a:p>
          <a:p>
            <a:pPr indent="0" lvl="0" marL="0" rtl="0" algn="l">
              <a:lnSpc>
                <a:spcPct val="100000"/>
              </a:lnSpc>
              <a:spcBef>
                <a:spcPts val="0"/>
              </a:spcBef>
              <a:spcAft>
                <a:spcPts val="0"/>
              </a:spcAft>
              <a:buNone/>
            </a:pPr>
            <a:r>
              <a:t/>
            </a:r>
            <a:endParaRPr sz="1300">
              <a:solidFill>
                <a:srgbClr val="000000"/>
              </a:solidFill>
              <a:latin typeface="Inconsolata"/>
              <a:ea typeface="Inconsolata"/>
              <a:cs typeface="Inconsolata"/>
              <a:sym typeface="Inconsolat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STL Sort</a:t>
            </a:r>
            <a:endParaRPr/>
          </a:p>
        </p:txBody>
      </p:sp>
      <p:sp>
        <p:nvSpPr>
          <p:cNvPr id="428" name="Google Shape;428;p7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worry, you don’t have to implement your own sorting algorithm.</a:t>
            </a:r>
            <a:endParaRPr/>
          </a:p>
          <a:p>
            <a:pPr indent="0" lvl="0" marL="0" rtl="0" algn="l">
              <a:spcBef>
                <a:spcPts val="1600"/>
              </a:spcBef>
              <a:spcAft>
                <a:spcPts val="0"/>
              </a:spcAft>
              <a:buNone/>
            </a:pPr>
            <a:r>
              <a:rPr lang="en"/>
              <a:t>C++ has a sort() function.</a:t>
            </a:r>
            <a:endParaRPr/>
          </a:p>
          <a:p>
            <a:pPr indent="0" lvl="0" marL="0" rtl="0" algn="l">
              <a:spcBef>
                <a:spcPts val="1600"/>
              </a:spcBef>
              <a:spcAft>
                <a:spcPts val="1600"/>
              </a:spcAft>
              <a:buNone/>
            </a:pPr>
            <a:r>
              <a:rPr lang="en">
                <a:latin typeface="Inconsolata"/>
                <a:ea typeface="Inconsolata"/>
                <a:cs typeface="Inconsolata"/>
                <a:sym typeface="Inconsolata"/>
              </a:rPr>
              <a:t>sort(arr, arr+	arraySize);</a:t>
            </a:r>
            <a:endParaRPr>
              <a:latin typeface="Inconsolata"/>
              <a:ea typeface="Inconsolata"/>
              <a:cs typeface="Inconsolata"/>
              <a:sym typeface="Inconsolat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the time complexity of merge sort?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 - time complexity</a:t>
            </a:r>
            <a:endParaRPr/>
          </a:p>
        </p:txBody>
      </p:sp>
      <p:sp>
        <p:nvSpPr>
          <p:cNvPr id="439" name="Google Shape;439;p7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this diagram.</a:t>
            </a:r>
            <a:endParaRPr/>
          </a:p>
          <a:p>
            <a:pPr indent="0" lvl="0" marL="0" rtl="0" algn="l">
              <a:spcBef>
                <a:spcPts val="0"/>
              </a:spcBef>
              <a:spcAft>
                <a:spcPts val="0"/>
              </a:spcAft>
              <a:buNone/>
            </a:pPr>
            <a:r>
              <a:rPr lang="en"/>
              <a:t>Remember that each </a:t>
            </a:r>
            <a:r>
              <a:rPr b="1" lang="en"/>
              <a:t>merge</a:t>
            </a:r>
            <a:r>
              <a:rPr lang="en"/>
              <a:t> operation is </a:t>
            </a:r>
            <a:r>
              <a:rPr b="1" lang="en"/>
              <a:t>O(N)</a:t>
            </a:r>
            <a:r>
              <a:rPr lang="en"/>
              <a:t> to the number of elements merged.</a:t>
            </a:r>
            <a:endParaRPr/>
          </a:p>
        </p:txBody>
      </p:sp>
      <p:pic>
        <p:nvPicPr>
          <p:cNvPr id="440" name="Google Shape;440;p76"/>
          <p:cNvPicPr preferRelativeResize="0"/>
          <p:nvPr/>
        </p:nvPicPr>
        <p:blipFill>
          <a:blip r:embed="rId3">
            <a:alphaModFix/>
          </a:blip>
          <a:stretch>
            <a:fillRect/>
          </a:stretch>
        </p:blipFill>
        <p:spPr>
          <a:xfrm>
            <a:off x="1945500" y="2404830"/>
            <a:ext cx="4813251" cy="2421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 - time complexity</a:t>
            </a:r>
            <a:endParaRPr/>
          </a:p>
        </p:txBody>
      </p:sp>
      <p:sp>
        <p:nvSpPr>
          <p:cNvPr id="446" name="Google Shape;446;p7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that since the array is split into 2 parts each time, the maximum </a:t>
            </a:r>
            <a:r>
              <a:rPr b="1" lang="en"/>
              <a:t>height</a:t>
            </a:r>
            <a:r>
              <a:rPr lang="en"/>
              <a:t> of the tree will not exceed approximately </a:t>
            </a:r>
            <a:r>
              <a:rPr b="1" lang="en"/>
              <a:t>log</a:t>
            </a:r>
            <a:r>
              <a:rPr b="1" baseline="-25000" lang="en"/>
              <a:t>2</a:t>
            </a:r>
            <a:r>
              <a:rPr b="1" lang="en"/>
              <a:t>N</a:t>
            </a:r>
            <a:r>
              <a:rPr lang="en"/>
              <a:t>.</a:t>
            </a:r>
            <a:endParaRPr/>
          </a:p>
        </p:txBody>
      </p:sp>
      <p:pic>
        <p:nvPicPr>
          <p:cNvPr id="447" name="Google Shape;447;p77"/>
          <p:cNvPicPr preferRelativeResize="0"/>
          <p:nvPr/>
        </p:nvPicPr>
        <p:blipFill>
          <a:blip r:embed="rId3">
            <a:alphaModFix/>
          </a:blip>
          <a:stretch>
            <a:fillRect/>
          </a:stretch>
        </p:blipFill>
        <p:spPr>
          <a:xfrm>
            <a:off x="1945500" y="2404830"/>
            <a:ext cx="4813251" cy="2421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Sort - time complexity</a:t>
            </a:r>
            <a:endParaRPr/>
          </a:p>
        </p:txBody>
      </p:sp>
      <p:sp>
        <p:nvSpPr>
          <p:cNvPr id="453" name="Google Shape;453;p7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each integer will be merged at most </a:t>
            </a:r>
            <a:r>
              <a:rPr b="1" lang="en"/>
              <a:t>log</a:t>
            </a:r>
            <a:r>
              <a:rPr b="1" baseline="-25000" lang="en"/>
              <a:t>2</a:t>
            </a:r>
            <a:r>
              <a:rPr b="1" lang="en"/>
              <a:t>N</a:t>
            </a:r>
            <a:r>
              <a:rPr lang="en"/>
              <a:t> times. Since each merge takes </a:t>
            </a:r>
            <a:r>
              <a:rPr b="1" lang="en"/>
              <a:t>O(1)</a:t>
            </a:r>
            <a:r>
              <a:rPr lang="en"/>
              <a:t> per integer and there are </a:t>
            </a:r>
            <a:r>
              <a:rPr b="1" lang="en"/>
              <a:t>N</a:t>
            </a:r>
            <a:r>
              <a:rPr lang="en"/>
              <a:t> integers, the entire algorithm takes</a:t>
            </a:r>
            <a:endParaRPr/>
          </a:p>
          <a:p>
            <a:pPr indent="0" lvl="0" marL="0" rtl="0" algn="l">
              <a:spcBef>
                <a:spcPts val="0"/>
              </a:spcBef>
              <a:spcAft>
                <a:spcPts val="0"/>
              </a:spcAft>
              <a:buNone/>
            </a:pPr>
            <a:r>
              <a:rPr b="1" lang="en"/>
              <a:t>O(N log</a:t>
            </a:r>
            <a:r>
              <a:rPr b="1" baseline="-25000" lang="en"/>
              <a:t>2</a:t>
            </a:r>
            <a:r>
              <a:rPr b="1" lang="en"/>
              <a:t>N)</a:t>
            </a:r>
            <a:r>
              <a:rPr lang="en"/>
              <a:t> time, which we often shorten to just </a:t>
            </a:r>
            <a:r>
              <a:rPr b="1" lang="en"/>
              <a:t>O(N lg N)</a:t>
            </a:r>
            <a:r>
              <a:rPr lang="en"/>
              <a:t> time.</a:t>
            </a:r>
            <a:endParaRPr/>
          </a:p>
          <a:p>
            <a:pPr indent="0" lvl="0" marL="0" rtl="0" algn="l">
              <a:spcBef>
                <a:spcPts val="0"/>
              </a:spcBef>
              <a:spcAft>
                <a:spcPts val="0"/>
              </a:spcAft>
              <a:buNone/>
            </a:pPr>
            <a:r>
              <a:t/>
            </a:r>
            <a:endParaRPr/>
          </a:p>
        </p:txBody>
      </p:sp>
      <p:pic>
        <p:nvPicPr>
          <p:cNvPr id="454" name="Google Shape;454;p78"/>
          <p:cNvPicPr preferRelativeResize="0"/>
          <p:nvPr/>
        </p:nvPicPr>
        <p:blipFill>
          <a:blip r:embed="rId3">
            <a:alphaModFix/>
          </a:blip>
          <a:stretch>
            <a:fillRect/>
          </a:stretch>
        </p:blipFill>
        <p:spPr>
          <a:xfrm>
            <a:off x="1945500" y="2404830"/>
            <a:ext cx="4813251" cy="24210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time complexity of your algorithm is incredibly important</a:t>
            </a:r>
            <a:endParaRPr/>
          </a:p>
          <a:p>
            <a:pPr indent="-342900" lvl="0" marL="457200" rtl="0" algn="l">
              <a:spcBef>
                <a:spcPts val="0"/>
              </a:spcBef>
              <a:spcAft>
                <a:spcPts val="0"/>
              </a:spcAft>
              <a:buSzPts val="1800"/>
              <a:buChar char="●"/>
            </a:pPr>
            <a:r>
              <a:rPr lang="en"/>
              <a:t>Usually, problems have a time limit of 1 second.</a:t>
            </a:r>
            <a:endParaRPr/>
          </a:p>
          <a:p>
            <a:pPr indent="-317500" lvl="1" marL="914400" rtl="0" algn="l">
              <a:spcBef>
                <a:spcPts val="0"/>
              </a:spcBef>
              <a:spcAft>
                <a:spcPts val="0"/>
              </a:spcAft>
              <a:buSzPts val="1400"/>
              <a:buChar char="○"/>
            </a:pPr>
            <a:r>
              <a:rPr lang="en"/>
              <a:t>Around 100 million operations</a:t>
            </a:r>
            <a:endParaRPr/>
          </a:p>
          <a:p>
            <a:pPr indent="-342900" lvl="0" marL="457200" rtl="0" algn="l">
              <a:spcBef>
                <a:spcPts val="0"/>
              </a:spcBef>
              <a:spcAft>
                <a:spcPts val="0"/>
              </a:spcAft>
              <a:buSzPts val="1800"/>
              <a:buChar char="●"/>
            </a:pPr>
            <a:r>
              <a:rPr lang="en"/>
              <a:t>A O(n^2) algorithm should only be used on input size &lt; 10000</a:t>
            </a:r>
            <a:endParaRPr/>
          </a:p>
          <a:p>
            <a:pPr indent="-342900" lvl="0" marL="457200" rtl="0" algn="l">
              <a:spcBef>
                <a:spcPts val="0"/>
              </a:spcBef>
              <a:spcAft>
                <a:spcPts val="0"/>
              </a:spcAft>
              <a:buSzPts val="1800"/>
              <a:buChar char="●"/>
            </a:pPr>
            <a:r>
              <a:rPr lang="en"/>
              <a:t>A O(n log n) algorithm should only be used on input size &lt; 5,000,000</a:t>
            </a:r>
            <a:endParaRPr/>
          </a:p>
          <a:p>
            <a:pPr indent="-317500" lvl="1" marL="914400" rtl="0" algn="l">
              <a:spcBef>
                <a:spcPts val="0"/>
              </a:spcBef>
              <a:spcAft>
                <a:spcPts val="0"/>
              </a:spcAft>
              <a:buSzPts val="1400"/>
              <a:buChar char="○"/>
            </a:pPr>
            <a:r>
              <a:rPr lang="en"/>
              <a:t>l</a:t>
            </a:r>
            <a:r>
              <a:rPr lang="en"/>
              <a:t>og n is around 20</a:t>
            </a:r>
            <a:endParaRPr/>
          </a:p>
          <a:p>
            <a:pPr indent="-342900" lvl="0" marL="457200" rtl="0" algn="l">
              <a:spcBef>
                <a:spcPts val="0"/>
              </a:spcBef>
              <a:spcAft>
                <a:spcPts val="0"/>
              </a:spcAft>
              <a:buSzPts val="1800"/>
              <a:buChar char="●"/>
            </a:pPr>
            <a:r>
              <a:rPr lang="en"/>
              <a:t>Of course, the constant c also matters greatly</a:t>
            </a:r>
            <a:endParaRPr/>
          </a:p>
          <a:p>
            <a:pPr indent="-317500" lvl="1" marL="914400" rtl="0" algn="l">
              <a:spcBef>
                <a:spcPts val="0"/>
              </a:spcBef>
              <a:spcAft>
                <a:spcPts val="0"/>
              </a:spcAft>
              <a:buSzPts val="1400"/>
              <a:buChar char="○"/>
            </a:pPr>
            <a:r>
              <a:rPr lang="en"/>
              <a:t>Different data structures are more efficient</a:t>
            </a:r>
            <a:endParaRPr/>
          </a:p>
          <a:p>
            <a:pPr indent="-317500" lvl="1" marL="914400" rtl="0" algn="l">
              <a:spcBef>
                <a:spcPts val="0"/>
              </a:spcBef>
              <a:spcAft>
                <a:spcPts val="0"/>
              </a:spcAft>
              <a:buSzPts val="1400"/>
              <a:buChar char="○"/>
            </a:pPr>
            <a:r>
              <a:rPr lang="en"/>
              <a:t>Sorting a vector is faster than inserting into a map (balanced binary tree), though they are both O(n log n)</a:t>
            </a:r>
            <a:endParaRPr/>
          </a:p>
        </p:txBody>
      </p:sp>
      <p:sp>
        <p:nvSpPr>
          <p:cNvPr id="460" name="Google Shape;460;p7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 for practice!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98" name="Google Shape;98;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#include &lt;iostream&gt;</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using namespace std;</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int main() {</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	cout &lt;&lt; “Hello World!”;</a:t>
            </a:r>
            <a:endParaRPr>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More C++ stuff</a:t>
            </a:r>
            <a:endParaRPr/>
          </a:p>
          <a:p>
            <a:pPr indent="0" lvl="0" marL="0" rtl="0" algn="ctr">
              <a:spcBef>
                <a:spcPts val="0"/>
              </a:spcBef>
              <a:spcAft>
                <a:spcPts val="0"/>
              </a:spcAft>
              <a:buNone/>
            </a:pPr>
            <a:r>
              <a:rPr lang="en"/>
              <a:t>Promise we’ll get to fun algorithms soon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t>
            </a:r>
            <a:endParaRPr/>
          </a:p>
        </p:txBody>
      </p:sp>
      <p:sp>
        <p:nvSpPr>
          <p:cNvPr id="109" name="Google Shape;10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&amp;&amp; - the ‘and’ operator</a:t>
            </a:r>
            <a:endParaRPr/>
          </a:p>
          <a:p>
            <a:pPr indent="-342900" lvl="0" marL="457200" rtl="0" algn="l">
              <a:spcBef>
                <a:spcPts val="0"/>
              </a:spcBef>
              <a:spcAft>
                <a:spcPts val="0"/>
              </a:spcAft>
              <a:buSzPts val="1800"/>
              <a:buChar char="●"/>
            </a:pPr>
            <a:r>
              <a:rPr lang="en"/>
              <a:t>|| - the ‘or’ operator</a:t>
            </a:r>
            <a:endParaRPr/>
          </a:p>
          <a:p>
            <a:pPr indent="-342900" lvl="0" marL="457200" rtl="0" algn="l">
              <a:spcBef>
                <a:spcPts val="0"/>
              </a:spcBef>
              <a:spcAft>
                <a:spcPts val="0"/>
              </a:spcAft>
              <a:buSzPts val="1800"/>
              <a:buChar char="●"/>
            </a:pPr>
            <a:r>
              <a:rPr lang="en"/>
              <a:t>The ternary operator</a:t>
            </a:r>
            <a:endParaRPr/>
          </a:p>
          <a:p>
            <a:pPr indent="-317500" lvl="1" marL="914400" rtl="0" algn="l">
              <a:spcBef>
                <a:spcPts val="0"/>
              </a:spcBef>
              <a:spcAft>
                <a:spcPts val="0"/>
              </a:spcAft>
              <a:buSzPts val="1400"/>
              <a:buChar char="○"/>
            </a:pPr>
            <a:r>
              <a:rPr lang="en"/>
              <a:t>x = (statement) ? value1 : value2</a:t>
            </a:r>
            <a:endParaRPr/>
          </a:p>
          <a:p>
            <a:pPr indent="-317500" lvl="1" marL="914400" rtl="0" algn="l">
              <a:spcBef>
                <a:spcPts val="0"/>
              </a:spcBef>
              <a:spcAft>
                <a:spcPts val="0"/>
              </a:spcAft>
              <a:buSzPts val="1400"/>
              <a:buChar char="○"/>
            </a:pPr>
            <a:r>
              <a:rPr lang="en"/>
              <a:t>If statement is true, x = value1.</a:t>
            </a:r>
            <a:endParaRPr/>
          </a:p>
          <a:p>
            <a:pPr indent="-317500" lvl="1" marL="914400" rtl="0" algn="l">
              <a:spcBef>
                <a:spcPts val="0"/>
              </a:spcBef>
              <a:spcAft>
                <a:spcPts val="0"/>
              </a:spcAft>
              <a:buSzPts val="1400"/>
              <a:buChar char="○"/>
            </a:pPr>
            <a:r>
              <a:rPr lang="en"/>
              <a:t>Otherwise, x = value2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