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342" r:id="rId5"/>
    <p:sldId id="343" r:id="rId6"/>
    <p:sldId id="346" r:id="rId7"/>
    <p:sldId id="350" r:id="rId8"/>
    <p:sldId id="267" r:id="rId9"/>
    <p:sldId id="351" r:id="rId10"/>
    <p:sldId id="3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BF698F-388A-43C1-9EBA-C3B7C9ECC103}">
          <p14:sldIdLst>
            <p14:sldId id="256"/>
            <p14:sldId id="342"/>
            <p14:sldId id="343"/>
            <p14:sldId id="346"/>
            <p14:sldId id="350"/>
            <p14:sldId id="267"/>
            <p14:sldId id="351"/>
            <p14:sldId id="33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392B"/>
    <a:srgbClr val="0D0D0D"/>
    <a:srgbClr val="404040"/>
    <a:srgbClr val="DF2527"/>
    <a:srgbClr val="DE1F27"/>
    <a:srgbClr val="E83828"/>
    <a:srgbClr val="D53C4E"/>
    <a:srgbClr val="7F1B3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DD3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ePR-27"/>
          <p:cNvPicPr>
            <a:picLocks noChangeAspect="1"/>
          </p:cNvPicPr>
          <p:nvPr userDrawn="1"/>
        </p:nvPicPr>
        <p:blipFill>
          <a:blip r:embed="rId2"/>
          <a:srcRect t="22697" r="68483" b="29323"/>
          <a:stretch>
            <a:fillRect/>
          </a:stretch>
        </p:blipFill>
        <p:spPr>
          <a:xfrm>
            <a:off x="-12700" y="-6350"/>
            <a:ext cx="4761230" cy="4109085"/>
          </a:xfrm>
          <a:prstGeom prst="rect">
            <a:avLst/>
          </a:prstGeom>
        </p:spPr>
      </p:pic>
      <p:pic>
        <p:nvPicPr>
          <p:cNvPr id="8" name="图片 7" descr="ePRO豹子白-2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2700" y="4516755"/>
            <a:ext cx="6069330" cy="1789430"/>
          </a:xfrm>
          <a:prstGeom prst="rect">
            <a:avLst/>
          </a:prstGeom>
        </p:spPr>
      </p:pic>
      <p:sp>
        <p:nvSpPr>
          <p:cNvPr id="9" name="矩形 5"/>
          <p:cNvSpPr txBox="1"/>
          <p:nvPr userDrawn="1"/>
        </p:nvSpPr>
        <p:spPr>
          <a:xfrm>
            <a:off x="6128385" y="6163945"/>
            <a:ext cx="5562600" cy="573405"/>
          </a:xfrm>
          <a:prstGeom prst="rect">
            <a:avLst/>
          </a:prstGeom>
          <a:ln w="12700">
            <a:miter lim="400000"/>
          </a:ln>
        </p:spPr>
        <p:txBody>
          <a:bodyPr wrap="square" lIns="91437" tIns="91437" rIns="91437" bIns="91437">
            <a:spAutoFit/>
          </a:bodyPr>
          <a:lstStyle/>
          <a:p>
            <a:pPr algn="r" defTabSz="1828800" eaLnBrk="1">
              <a:lnSpc>
                <a:spcPct val="150000"/>
              </a:lnSpc>
              <a:defRPr sz="3200" b="1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r>
              <a:rPr sz="1000" b="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坦诚做人 </a:t>
            </a:r>
            <a:r>
              <a:rPr lang="en-US" altLang="zh-CN" sz="1000" b="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· </a:t>
            </a:r>
            <a:r>
              <a:rPr sz="1000" b="0" dirty="0" err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用心做事</a:t>
            </a:r>
            <a:endParaRPr sz="1000" b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r" defTabSz="1828800" eaLnBrk="1">
              <a:lnSpc>
                <a:spcPct val="150000"/>
              </a:lnSpc>
              <a:defRPr sz="2000" b="1">
                <a:solidFill>
                  <a:srgbClr val="A6A6A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  <a:sym typeface="Microsoft YaHei UI" panose="020B0503020204020204" pitchFamily="34" charset="-122"/>
              </a:defRPr>
            </a:pPr>
            <a:r>
              <a:rPr sz="700" b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用创新科技提升企业能力，以卓越服务成就客户价值   </a:t>
            </a:r>
            <a:r>
              <a:rPr lang="en-US" sz="700" b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|   </a:t>
            </a:r>
            <a:r>
              <a:rPr sz="700" b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成为全球领先的软件服务及行业解决方案提供商</a:t>
            </a:r>
            <a:endParaRPr sz="700" b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 descr="易宝LOGO反白-0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595485" y="508000"/>
            <a:ext cx="1998980" cy="4032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/Users/epro0085/Desktop/ePRO12-34.pngePRO12-3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V="1">
            <a:off x="-5715" y="6456045"/>
            <a:ext cx="12204000" cy="409967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587375" y="6554470"/>
            <a:ext cx="2401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敏   捷   服   务  </a:t>
            </a:r>
            <a:r>
              <a:rPr lang="en-US" altLang="zh-CN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·   </a:t>
            </a:r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精   准   交   付</a:t>
            </a:r>
            <a:endParaRPr lang="zh-CN" altLang="en-US" sz="800" i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 panose="02000503000000020004"/>
            </a:endParaRPr>
          </a:p>
        </p:txBody>
      </p:sp>
      <p:pic>
        <p:nvPicPr>
          <p:cNvPr id="4" name="图片 3" descr="/Users/epro0085/Desktop/ePRO1112-28.pngePRO1112-2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5715" y="63500"/>
            <a:ext cx="1249680" cy="1000760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831215" y="640715"/>
            <a:ext cx="1114806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/Users/epro0085/Desktop/ePRO12-34.pngePRO12-3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V="1">
            <a:off x="-5715" y="6456045"/>
            <a:ext cx="12204000" cy="40996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587375" y="6554470"/>
            <a:ext cx="24015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敏   捷   服   务  </a:t>
            </a:r>
            <a:r>
              <a:rPr lang="en-US" altLang="zh-CN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·   </a:t>
            </a:r>
            <a:r>
              <a:rPr lang="zh-CN" altLang="en-US" sz="800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Helvetica Neue" panose="02000503000000020004"/>
              </a:rPr>
              <a:t>精   准   交   付</a:t>
            </a:r>
            <a:endParaRPr lang="zh-CN" altLang="en-US" sz="800" i="1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Helvetica Neue" panose="02000503000000020004"/>
            </a:endParaRPr>
          </a:p>
        </p:txBody>
      </p:sp>
      <p:pic>
        <p:nvPicPr>
          <p:cNvPr id="8" name="图片 7" descr="/Users/epro0085/Desktop/ePRO1112-28.pngePRO1112-28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5715" y="63500"/>
            <a:ext cx="1249680" cy="10007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0"/>
            <a:ext cx="12192000" cy="6860268"/>
          </a:xfrm>
          <a:prstGeom prst="rect">
            <a:avLst/>
          </a:prstGeom>
          <a:solidFill>
            <a:srgbClr val="DD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60268"/>
          </a:xfrm>
          <a:prstGeom prst="rect">
            <a:avLst/>
          </a:prstGeom>
          <a:solidFill>
            <a:srgbClr val="DD39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127907" y="6495143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227BE12-9F68-4116-B419-3DF0B0B4EC0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495143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/>
              <a:t>深度挖掘视频价值</a:t>
            </a:r>
            <a:endParaRPr lang="zh-CN" altLang="en-US" dirty="0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87493" y="6495143"/>
            <a:ext cx="32766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860EDB8-5305-433F-BE41-D7A86D811DB3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3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01260" y="2030730"/>
            <a:ext cx="4773930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Microsoft YaHei Bold" panose="020B0703020204020201" charset="-122"/>
                <a:ea typeface="Microsoft YaHei Bold" panose="020B0703020204020201" charset="-122"/>
                <a:cs typeface="Microsoft YaHei Bold" panose="020B0703020204020201" charset="-122"/>
                <a:sym typeface="+mn-ea"/>
              </a:rPr>
              <a:t>员工转正</a:t>
            </a:r>
            <a:r>
              <a:rPr lang="zh-CN" altLang="en-US" sz="6000" b="1" dirty="0">
                <a:solidFill>
                  <a:schemeClr val="bg1"/>
                </a:solidFill>
                <a:latin typeface="Microsoft YaHei Bold" panose="020B0703020204020201" charset="-122"/>
                <a:ea typeface="Microsoft YaHei Bold" panose="020B0703020204020201" charset="-122"/>
                <a:cs typeface="Microsoft YaHei Bold" panose="020B0703020204020201" charset="-122"/>
                <a:sym typeface="+mn-ea"/>
              </a:rPr>
              <a:t>申请</a:t>
            </a:r>
            <a:endParaRPr lang="zh-CN" altLang="en-US" sz="6000" b="1" dirty="0">
              <a:solidFill>
                <a:schemeClr val="bg1"/>
              </a:solidFill>
              <a:latin typeface="Microsoft YaHei Bold" panose="020B0703020204020201" charset="-122"/>
              <a:ea typeface="Microsoft YaHei Bold" panose="020B0703020204020201" charset="-122"/>
              <a:cs typeface="Microsoft YaHei Bold" panose="020B07030202040202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35415" y="3709670"/>
            <a:ext cx="1217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鼎利 </a:t>
            </a:r>
            <a:r>
              <a:rPr lang="zh-CN" altLang="en-US" b="1" dirty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cs typeface="Microsoft YaHei Regular" panose="020B0703020204020201" charset="-122"/>
                <a:sym typeface="+mn-ea"/>
              </a:rPr>
              <a:t>张彪</a:t>
            </a:r>
            <a:endParaRPr lang="zh-CN" altLang="en-US" b="1" dirty="0">
              <a:solidFill>
                <a:schemeClr val="bg1"/>
              </a:solidFill>
              <a:latin typeface="Microsoft YaHei Regular" panose="020B0703020204020201" charset="-122"/>
              <a:ea typeface="Microsoft YaHei Regular" panose="020B0703020204020201" charset="-122"/>
              <a:cs typeface="Microsoft YaHei Regular" panose="020B07030202040202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02850" y="4182110"/>
            <a:ext cx="12115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2021-5-25</a:t>
            </a:r>
            <a:endParaRPr lang="en-US" altLang="zh-CN" dirty="0">
              <a:solidFill>
                <a:schemeClr val="bg1"/>
              </a:solidFill>
              <a:latin typeface="Microsoft YaHei Regular" panose="020B0703020204020201" charset="-122"/>
              <a:ea typeface="Microsoft YaHei Regular" panose="020B07030202040202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850723" y="112866"/>
            <a:ext cx="6857999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rgbClr val="DF25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5400" b="1" dirty="0">
              <a:solidFill>
                <a:srgbClr val="DF25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4922520" y="220345"/>
            <a:ext cx="127444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4000" b="1" spc="-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30648" y="3261938"/>
            <a:ext cx="23599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工作适应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33525" y="1694119"/>
            <a:ext cx="1196488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4800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4800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4800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6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b="1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30013" y="4352308"/>
            <a:ext cx="2359924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9815" y="2171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8485" y="217106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工作流程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23405" y="1721485"/>
            <a:ext cx="147955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04</a:t>
            </a:r>
            <a:endParaRPr lang="en-US" altLang="zh-CN" sz="4800" b="1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r>
              <a:rPr lang="en-US" altLang="zh-CN" sz="4800" b="1" dirty="0">
                <a:solidFill>
                  <a:srgbClr val="DE1F2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endParaRPr lang="en-US" altLang="zh-CN" sz="4800" b="1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lang="en-US" altLang="zh-CN" sz="4800" b="1" dirty="0">
              <a:solidFill>
                <a:srgbClr val="DE1F2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98485" y="3261995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优势及不足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WordArt 20"/>
          <p:cNvSpPr>
            <a:spLocks noChangeArrowheads="1" noChangeShapeType="1"/>
          </p:cNvSpPr>
          <p:nvPr/>
        </p:nvSpPr>
        <p:spPr bwMode="auto">
          <a:xfrm>
            <a:off x="1983811" y="369778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>
              <a:defRPr/>
            </a:pP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接入</a:t>
            </a:r>
            <a:endParaRPr lang="zh-CN" altLang="en-US" sz="1400" b="1" kern="0" dirty="0">
              <a:ln w="9525" cmpd="sng">
                <a:noFill/>
                <a:rou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WordArt 21"/>
          <p:cNvSpPr>
            <a:spLocks noChangeArrowheads="1" noChangeShapeType="1"/>
          </p:cNvSpPr>
          <p:nvPr/>
        </p:nvSpPr>
        <p:spPr bwMode="auto">
          <a:xfrm>
            <a:off x="3226091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销售完成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WordArt 22"/>
          <p:cNvSpPr>
            <a:spLocks noChangeArrowheads="1" noChangeShapeType="1"/>
          </p:cNvSpPr>
          <p:nvPr/>
        </p:nvSpPr>
        <p:spPr bwMode="auto">
          <a:xfrm>
            <a:off x="5110927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>
              <a:defRPr/>
            </a:pP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项目交付过程</a:t>
            </a:r>
            <a:endParaRPr lang="zh-CN" altLang="en-US" sz="1400" b="1" kern="0" dirty="0">
              <a:ln w="9525" cmpd="sng">
                <a:noFill/>
                <a:rou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WordArt 23"/>
          <p:cNvSpPr>
            <a:spLocks noChangeArrowheads="1" noChangeShapeType="1"/>
          </p:cNvSpPr>
          <p:nvPr/>
        </p:nvSpPr>
        <p:spPr bwMode="auto">
          <a:xfrm>
            <a:off x="6951488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结项验收完成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WordArt 23"/>
          <p:cNvSpPr>
            <a:spLocks noChangeArrowheads="1" noChangeShapeType="1"/>
          </p:cNvSpPr>
          <p:nvPr/>
        </p:nvSpPr>
        <p:spPr bwMode="auto">
          <a:xfrm>
            <a:off x="8692348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售后维护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303" y="152692"/>
            <a:ext cx="2019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一、自我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介绍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pic>
        <p:nvPicPr>
          <p:cNvPr id="3" name="图片 2" descr="32303036343138353b32303037313630383bc1ee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" y="1242695"/>
            <a:ext cx="404495" cy="404495"/>
          </a:xfrm>
          <a:prstGeom prst="rect">
            <a:avLst/>
          </a:prstGeom>
        </p:spPr>
      </p:pic>
      <p:pic>
        <p:nvPicPr>
          <p:cNvPr id="4" name="图片 3" descr="32303036343138353b32303037313630383bc1ee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" y="4355465"/>
            <a:ext cx="404495" cy="404495"/>
          </a:xfrm>
          <a:prstGeom prst="rect">
            <a:avLst/>
          </a:prstGeom>
        </p:spPr>
      </p:pic>
      <p:pic>
        <p:nvPicPr>
          <p:cNvPr id="7" name="图片 6" descr="32303036343138353b32303037313630383bc1ee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" y="1991995"/>
            <a:ext cx="404495" cy="404495"/>
          </a:xfrm>
          <a:prstGeom prst="rect">
            <a:avLst/>
          </a:prstGeom>
        </p:spPr>
      </p:pic>
      <p:pic>
        <p:nvPicPr>
          <p:cNvPr id="8" name="图片 7" descr="32303036343138353b32303037313630383bc1ee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" y="2741295"/>
            <a:ext cx="404495" cy="404495"/>
          </a:xfrm>
          <a:prstGeom prst="rect">
            <a:avLst/>
          </a:prstGeom>
        </p:spPr>
      </p:pic>
      <p:pic>
        <p:nvPicPr>
          <p:cNvPr id="9" name="图片 8" descr="32303036343138353b32303037313630383bc1eec5c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" y="3548380"/>
            <a:ext cx="404495" cy="404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603375" y="126174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姓</a:t>
            </a:r>
            <a:r>
              <a:rPr lang="en-US" altLang="zh-CN" b="1"/>
              <a:t>      </a:t>
            </a:r>
            <a:r>
              <a:rPr lang="zh-CN" altLang="en-US" b="1"/>
              <a:t>名：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1530985" y="201676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出生年月：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1530985" y="277177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入职日期：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1530985" y="355854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工</a:t>
            </a:r>
            <a:r>
              <a:rPr lang="zh-CN" altLang="en-US" b="1"/>
              <a:t>作岗位：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1302385" y="4345305"/>
            <a:ext cx="1791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岗位工作年限：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3320415" y="12839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张彪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58185" y="2026920"/>
            <a:ext cx="125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1995</a:t>
            </a:r>
            <a:r>
              <a:rPr lang="zh-CN" altLang="en-US"/>
              <a:t>年</a:t>
            </a:r>
            <a:r>
              <a:rPr lang="en-US" altLang="zh-CN"/>
              <a:t>2</a:t>
            </a:r>
            <a:r>
              <a:rPr lang="zh-CN" altLang="en-US"/>
              <a:t>月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320415" y="2793365"/>
            <a:ext cx="173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3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324225" y="354838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测试</a:t>
            </a:r>
            <a:r>
              <a:rPr lang="zh-CN" altLang="en-US"/>
              <a:t>工程师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73120" y="4302760"/>
            <a:ext cx="534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303" y="152692"/>
            <a:ext cx="2019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二、工作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适应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74090" y="1497965"/>
            <a:ext cx="1817370" cy="1831340"/>
            <a:chOff x="3219389" y="1219139"/>
            <a:chExt cx="2705222" cy="2705222"/>
          </a:xfrm>
        </p:grpSpPr>
        <p:sp>
          <p:nvSpPr>
            <p:cNvPr id="13" name="椭圆 12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TextBox 2"/>
            <p:cNvSpPr txBox="1"/>
            <p:nvPr/>
          </p:nvSpPr>
          <p:spPr>
            <a:xfrm>
              <a:off x="3423154" y="2614141"/>
              <a:ext cx="2339103" cy="68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19218" y="1959230"/>
              <a:ext cx="1905565" cy="12259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24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参加入职培训</a:t>
              </a:r>
              <a:endParaRPr lang="zh-CN" altLang="en-US" sz="24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38040" y="1497965"/>
            <a:ext cx="1817370" cy="1831340"/>
            <a:chOff x="3219389" y="1219139"/>
            <a:chExt cx="2705222" cy="2705222"/>
          </a:xfrm>
        </p:grpSpPr>
        <p:sp>
          <p:nvSpPr>
            <p:cNvPr id="17" name="椭圆 16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TextBox 2"/>
            <p:cNvSpPr txBox="1"/>
            <p:nvPr/>
          </p:nvSpPr>
          <p:spPr>
            <a:xfrm>
              <a:off x="3423154" y="2614141"/>
              <a:ext cx="2339103" cy="68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19218" y="1959230"/>
              <a:ext cx="1905565" cy="12259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24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进入工作</a:t>
              </a:r>
              <a:r>
                <a:rPr lang="zh-CN" altLang="en-US" sz="24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endParaRPr lang="zh-CN" altLang="en-US" sz="24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329930" y="1498600"/>
            <a:ext cx="1817370" cy="1831340"/>
            <a:chOff x="3219389" y="1219139"/>
            <a:chExt cx="2705222" cy="2705222"/>
          </a:xfrm>
        </p:grpSpPr>
        <p:sp>
          <p:nvSpPr>
            <p:cNvPr id="22" name="椭圆 21"/>
            <p:cNvSpPr/>
            <p:nvPr/>
          </p:nvSpPr>
          <p:spPr>
            <a:xfrm>
              <a:off x="3219389" y="1219139"/>
              <a:ext cx="2705222" cy="2705222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 w="9525">
              <a:solidFill>
                <a:srgbClr val="3760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TextBox 2"/>
            <p:cNvSpPr txBox="1"/>
            <p:nvPr/>
          </p:nvSpPr>
          <p:spPr>
            <a:xfrm>
              <a:off x="3423154" y="2614141"/>
              <a:ext cx="2339103" cy="680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endParaRPr lang="zh-CN" altLang="en-US" sz="2400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619218" y="1959230"/>
              <a:ext cx="1905565" cy="12259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r>
                <a:rPr lang="zh-CN" altLang="en-US" sz="24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承担工作</a:t>
              </a:r>
              <a:r>
                <a:rPr lang="zh-CN" altLang="en-US" sz="240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</a:t>
              </a:r>
              <a:endParaRPr lang="zh-CN" altLang="en-US" sz="240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974090" y="3804920"/>
            <a:ext cx="2363470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、了解公司企业</a:t>
            </a:r>
            <a:r>
              <a:rPr lang="zh-CN" altLang="en-US">
                <a:ea typeface="宋体" panose="02010600030101010101" pitchFamily="2" charset="-122"/>
              </a:rPr>
              <a:t>文化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、熟悉公司相关</a:t>
            </a:r>
            <a:r>
              <a:rPr lang="zh-CN" altLang="en-US">
                <a:ea typeface="宋体" panose="02010600030101010101" pitchFamily="2" charset="-122"/>
              </a:rPr>
              <a:t>制度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</a:t>
            </a:r>
            <a:r>
              <a:rPr lang="zh-CN" altLang="en-US">
                <a:ea typeface="宋体" panose="02010600030101010101" pitchFamily="2" charset="-122"/>
              </a:rPr>
              <a:t>进行信息安全</a:t>
            </a:r>
            <a:r>
              <a:rPr lang="zh-CN" altLang="en-US">
                <a:ea typeface="宋体" panose="02010600030101010101" pitchFamily="2" charset="-122"/>
              </a:rPr>
              <a:t>考试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38040" y="3804920"/>
            <a:ext cx="30492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、熟悉工作</a:t>
            </a:r>
            <a:r>
              <a:rPr lang="zh-CN" altLang="en-US">
                <a:ea typeface="宋体" panose="02010600030101010101" pitchFamily="2" charset="-122"/>
              </a:rPr>
              <a:t>环境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、了解甲方工作软件的</a:t>
            </a:r>
            <a:r>
              <a:rPr lang="zh-CN" altLang="en-US">
                <a:ea typeface="宋体" panose="02010600030101010101" pitchFamily="2" charset="-122"/>
              </a:rPr>
              <a:t>使用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329930" y="3804920"/>
            <a:ext cx="236347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>
                <a:ea typeface="宋体" panose="02010600030101010101" pitchFamily="2" charset="-122"/>
              </a:rPr>
              <a:t>、接手马钢巡检</a:t>
            </a:r>
            <a:r>
              <a:rPr lang="zh-CN" altLang="en-US">
                <a:ea typeface="宋体" panose="02010600030101010101" pitchFamily="2" charset="-122"/>
              </a:rPr>
              <a:t>项目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、写测试</a:t>
            </a:r>
            <a:r>
              <a:rPr lang="zh-CN" altLang="en-US">
                <a:ea typeface="宋体" panose="02010600030101010101" pitchFamily="2" charset="-122"/>
              </a:rPr>
              <a:t>计划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、写思维导图</a:t>
            </a:r>
            <a:r>
              <a:rPr lang="zh-CN" altLang="en-US">
                <a:ea typeface="宋体" panose="02010600030101010101" pitchFamily="2" charset="-122"/>
              </a:rPr>
              <a:t>测试点</a:t>
            </a:r>
            <a:endParaRPr lang="zh-CN" altLang="en-US"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4</a:t>
            </a:r>
            <a:r>
              <a:rPr lang="zh-CN" altLang="en-US">
                <a:ea typeface="宋体" panose="02010600030101010101" pitchFamily="2" charset="-122"/>
              </a:rPr>
              <a:t>、进行测试</a:t>
            </a:r>
            <a:r>
              <a:rPr lang="zh-CN" altLang="en-US">
                <a:ea typeface="宋体" panose="02010600030101010101" pitchFamily="2" charset="-122"/>
              </a:rPr>
              <a:t>工作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303" y="152692"/>
            <a:ext cx="2019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三、工作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产出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71525" y="820420"/>
          <a:ext cx="5039995" cy="2740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820"/>
                <a:gridCol w="1210310"/>
                <a:gridCol w="1332865"/>
              </a:tblGrid>
              <a:tr h="454025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产出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用时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马钢巡检需求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理解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马钢巡检测试点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梳理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马钢巡检测试计划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编写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马钢巡检测试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天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马钢巡检测试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493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马钢巡检已关闭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438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885" y="3248025"/>
            <a:ext cx="6381115" cy="3123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694806" y="3383816"/>
            <a:ext cx="2156895" cy="1099965"/>
          </a:xfrm>
          <a:prstGeom prst="homePlate">
            <a:avLst>
              <a:gd name="adj" fmla="val 336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WordArt 20"/>
          <p:cNvSpPr>
            <a:spLocks noChangeArrowheads="1" noChangeShapeType="1"/>
          </p:cNvSpPr>
          <p:nvPr/>
        </p:nvSpPr>
        <p:spPr bwMode="auto">
          <a:xfrm>
            <a:off x="1065601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>
              <a:defRPr/>
            </a:pP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1400" b="1" kern="0" dirty="0">
              <a:ln w="9525" cmpd="sng">
                <a:noFill/>
                <a:rou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16"/>
          <p:cNvSpPr>
            <a:spLocks noChangeArrowheads="1"/>
          </p:cNvSpPr>
          <p:nvPr/>
        </p:nvSpPr>
        <p:spPr bwMode="auto">
          <a:xfrm>
            <a:off x="2535479" y="3383816"/>
            <a:ext cx="2156895" cy="1099965"/>
          </a:xfrm>
          <a:prstGeom prst="chevron">
            <a:avLst>
              <a:gd name="adj" fmla="val 33678"/>
            </a:avLst>
          </a:prstGeom>
          <a:solidFill>
            <a:srgbClr val="DD392B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WordArt 21"/>
          <p:cNvSpPr>
            <a:spLocks noChangeArrowheads="1" noChangeShapeType="1"/>
          </p:cNvSpPr>
          <p:nvPr/>
        </p:nvSpPr>
        <p:spPr bwMode="auto">
          <a:xfrm>
            <a:off x="3226091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AutoShape 17"/>
          <p:cNvSpPr>
            <a:spLocks noChangeArrowheads="1"/>
          </p:cNvSpPr>
          <p:nvPr/>
        </p:nvSpPr>
        <p:spPr bwMode="auto">
          <a:xfrm>
            <a:off x="4402187" y="3383816"/>
            <a:ext cx="2156895" cy="1099965"/>
          </a:xfrm>
          <a:prstGeom prst="chevron">
            <a:avLst>
              <a:gd name="adj" fmla="val 336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WordArt 22"/>
          <p:cNvSpPr>
            <a:spLocks noChangeArrowheads="1" noChangeShapeType="1"/>
          </p:cNvSpPr>
          <p:nvPr/>
        </p:nvSpPr>
        <p:spPr bwMode="auto">
          <a:xfrm>
            <a:off x="5110927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>
              <a:defRPr/>
            </a:pP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b="1" kern="0" dirty="0">
                <a:ln w="9525" cmpd="sng">
                  <a:noFill/>
                  <a:round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1400" b="1" kern="0" dirty="0">
              <a:ln w="9525" cmpd="sng">
                <a:noFill/>
                <a:round/>
              </a:ln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AutoShape 18"/>
          <p:cNvSpPr>
            <a:spLocks noChangeArrowheads="1"/>
          </p:cNvSpPr>
          <p:nvPr/>
        </p:nvSpPr>
        <p:spPr bwMode="auto">
          <a:xfrm>
            <a:off x="6268895" y="3383816"/>
            <a:ext cx="2156895" cy="1099965"/>
          </a:xfrm>
          <a:prstGeom prst="chevron">
            <a:avLst>
              <a:gd name="adj" fmla="val 33678"/>
            </a:avLst>
          </a:prstGeom>
          <a:solidFill>
            <a:srgbClr val="DD392B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WordArt 23"/>
          <p:cNvSpPr>
            <a:spLocks noChangeArrowheads="1" noChangeShapeType="1"/>
          </p:cNvSpPr>
          <p:nvPr/>
        </p:nvSpPr>
        <p:spPr bwMode="auto">
          <a:xfrm>
            <a:off x="6951488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AutoShape 19"/>
          <p:cNvSpPr>
            <a:spLocks noChangeArrowheads="1"/>
          </p:cNvSpPr>
          <p:nvPr/>
        </p:nvSpPr>
        <p:spPr bwMode="auto">
          <a:xfrm>
            <a:off x="8135602" y="3383816"/>
            <a:ext cx="2156895" cy="1099965"/>
          </a:xfrm>
          <a:prstGeom prst="chevron">
            <a:avLst>
              <a:gd name="adj" fmla="val 336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WordArt 23"/>
          <p:cNvSpPr>
            <a:spLocks noChangeArrowheads="1" noChangeShapeType="1"/>
          </p:cNvSpPr>
          <p:nvPr/>
        </p:nvSpPr>
        <p:spPr bwMode="auto">
          <a:xfrm>
            <a:off x="8692348" y="3775258"/>
            <a:ext cx="1190358" cy="446384"/>
          </a:xfrm>
          <a:prstGeom prst="rect">
            <a:avLst/>
          </a:prstGeom>
          <a:noFill/>
        </p:spPr>
        <p:txBody>
          <a:bodyPr wrap="none" fromWordArt="1"/>
          <a:lstStyle/>
          <a:p>
            <a:pPr algn="ctr" defTabSz="685800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 flipV="1">
            <a:off x="990066" y="1643809"/>
            <a:ext cx="0" cy="1629538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736876" y="1643809"/>
            <a:ext cx="15060" cy="1629538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V="1">
            <a:off x="2851930" y="4608596"/>
            <a:ext cx="0" cy="154177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V="1">
            <a:off x="6522610" y="4608600"/>
            <a:ext cx="0" cy="1541771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1"/>
          <p:cNvSpPr txBox="1">
            <a:spLocks noChangeArrowheads="1"/>
          </p:cNvSpPr>
          <p:nvPr/>
        </p:nvSpPr>
        <p:spPr bwMode="auto">
          <a:xfrm flipH="1">
            <a:off x="1065657" y="1755852"/>
            <a:ext cx="2678307" cy="141859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在本阶段，拿到产品的原型图和设计图，阅读需求，理解需求，主要就是对业务的学习，分析需求点，参与需求评审会议，提出觉得实现起来有困难或者无法实现的需求，供产品考虑是否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修改。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7" name="TextBox 11"/>
          <p:cNvSpPr txBox="1">
            <a:spLocks noChangeArrowheads="1"/>
          </p:cNvSpPr>
          <p:nvPr/>
        </p:nvSpPr>
        <p:spPr bwMode="auto">
          <a:xfrm flipH="1">
            <a:off x="1162812" y="1146637"/>
            <a:ext cx="2244012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分析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8" name="TextBox 11"/>
          <p:cNvSpPr txBox="1">
            <a:spLocks noChangeArrowheads="1"/>
          </p:cNvSpPr>
          <p:nvPr/>
        </p:nvSpPr>
        <p:spPr bwMode="auto">
          <a:xfrm flipH="1">
            <a:off x="4962131" y="1755852"/>
            <a:ext cx="2678307" cy="975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本阶段，主要是编写测试用例，会参考需求文档（原型图），概要设计，详细设计等文档，用例编写完成之后会进行评审。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TextBox 11"/>
          <p:cNvSpPr txBox="1">
            <a:spLocks noChangeArrowheads="1"/>
          </p:cNvSpPr>
          <p:nvPr/>
        </p:nvSpPr>
        <p:spPr bwMode="auto">
          <a:xfrm flipH="1">
            <a:off x="5001888" y="1150437"/>
            <a:ext cx="2188224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  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0" name="TextBox 11"/>
          <p:cNvSpPr txBox="1">
            <a:spLocks noChangeArrowheads="1"/>
          </p:cNvSpPr>
          <p:nvPr/>
        </p:nvSpPr>
        <p:spPr bwMode="auto">
          <a:xfrm flipH="1">
            <a:off x="6819640" y="5135808"/>
            <a:ext cx="2678307" cy="1196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本阶段，拿到测试项目，开始执行测试，除了提交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bug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外，还需要给开发缕清思路，提供修改方案，涉及到外部接口支持的，还需要找外部开发进行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对接。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1" name="TextBox 11"/>
          <p:cNvSpPr txBox="1">
            <a:spLocks noChangeArrowheads="1"/>
          </p:cNvSpPr>
          <p:nvPr/>
        </p:nvSpPr>
        <p:spPr bwMode="auto">
          <a:xfrm flipH="1">
            <a:off x="6819665" y="4779255"/>
            <a:ext cx="2244012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执行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2" name="TextBox 11"/>
          <p:cNvSpPr txBox="1">
            <a:spLocks noChangeArrowheads="1"/>
          </p:cNvSpPr>
          <p:nvPr/>
        </p:nvSpPr>
        <p:spPr bwMode="auto">
          <a:xfrm flipH="1">
            <a:off x="3105241" y="5185338"/>
            <a:ext cx="2678307" cy="9759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本阶段，已了解大概需求，编写测试计划文档，明确测试范围、质量目标、进度计划、开始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中断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完成标准、测试人力、风险点评估、测试提交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物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3" name="TextBox 11"/>
          <p:cNvSpPr txBox="1">
            <a:spLocks noChangeArrowheads="1"/>
          </p:cNvSpPr>
          <p:nvPr/>
        </p:nvSpPr>
        <p:spPr bwMode="auto">
          <a:xfrm flipH="1">
            <a:off x="3105265" y="4779255"/>
            <a:ext cx="2244012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  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4" name="Line 7"/>
          <p:cNvSpPr>
            <a:spLocks noChangeShapeType="1"/>
          </p:cNvSpPr>
          <p:nvPr/>
        </p:nvSpPr>
        <p:spPr bwMode="auto">
          <a:xfrm flipH="1" flipV="1">
            <a:off x="8434787" y="1643809"/>
            <a:ext cx="15060" cy="1629538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 type="diamond" w="med" len="med"/>
            <a:tailEnd type="diamond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kern="0">
              <a:solidFill>
                <a:srgbClr val="0808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 flipH="1">
            <a:off x="8692348" y="1755852"/>
            <a:ext cx="2678307" cy="7550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20000"/>
              </a:lnSpc>
              <a:defRPr/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最后的阶段，已完成了对项目的测试，经过产品和项目经理的验收。将项目部署到生产环境，最后提供测试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报告。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6" name="TextBox 11"/>
          <p:cNvSpPr txBox="1">
            <a:spLocks noChangeArrowheads="1"/>
          </p:cNvSpPr>
          <p:nvPr/>
        </p:nvSpPr>
        <p:spPr bwMode="auto">
          <a:xfrm flipH="1">
            <a:off x="8670797" y="1146637"/>
            <a:ext cx="2257553" cy="3371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测试上线</a:t>
            </a: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303" y="152692"/>
            <a:ext cx="20193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四、工作流程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4294967295"/>
          </p:nvPr>
        </p:nvSpPr>
        <p:spPr>
          <a:xfrm>
            <a:off x="10928350" y="6550025"/>
            <a:ext cx="1050925" cy="229870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85000"/>
                  </a:schemeClr>
                </a:solidFill>
                <a:latin typeface="Microsoft YaHei Regular" panose="020B0703020204020201" charset="-122"/>
                <a:ea typeface="Microsoft YaHei Regular" panose="020B0703020204020201" charset="-122"/>
                <a:sym typeface="+mn-ea"/>
              </a:rPr>
              <a:t>PAGE   |   002</a:t>
            </a:r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  <a:p>
            <a:endParaRPr lang="en-US">
              <a:solidFill>
                <a:schemeClr val="bg1">
                  <a:lumMod val="85000"/>
                </a:schemeClr>
              </a:solidFill>
              <a:latin typeface="Microsoft YaHei Regular" panose="020B0703020204020201" charset="-122"/>
              <a:ea typeface="Microsoft YaHei Regular" panose="020B07030202040202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71303" y="152692"/>
            <a:ext cx="26314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五、工作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Bold" panose="020B0703020204020201" charset="-122"/>
                <a:ea typeface="Microsoft YaHei Bold" panose="020B0703020204020201" charset="-122"/>
              </a:rPr>
              <a:t>适应情况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 Bold" panose="020B0703020204020201" charset="-122"/>
              <a:ea typeface="Microsoft YaHei Bold" panose="020B0703020204020201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1342073" y="1836103"/>
            <a:ext cx="3944938" cy="3756025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lang="zh-CN" altLang="en-US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fontAlgn="base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l"/>
            </a:pPr>
            <a:r>
              <a:rPr lang="en-US" alt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1.</a:t>
            </a:r>
            <a:r>
              <a:rPr lang="zh-CN" altLang="en-US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学习能力强</a:t>
            </a:r>
            <a:r>
              <a:rPr lang="zh-CN" altLang="en-US" sz="1200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：能够较快速地掌握业务需求、学会</a:t>
            </a:r>
            <a:endParaRPr lang="zh-CN" altLang="en-US" sz="1200" strike="noStrike" noProof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0" fontAlgn="base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None/>
            </a:pPr>
            <a:r>
              <a:rPr lang="zh-CN" altLang="en-US" sz="1200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新工具使用。</a:t>
            </a:r>
            <a:endParaRPr lang="zh-CN" altLang="en-US" sz="1200" strike="noStrike" noProof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base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  <a:buChar char="l"/>
            </a:pPr>
            <a:r>
              <a:rPr lang="en-US" alt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2.有耐心、责任心</a:t>
            </a:r>
            <a:r>
              <a:rPr lang="zh-CN" altLang="en-US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：</a:t>
            </a:r>
            <a:r>
              <a:rPr lang="zh-CN" altLang="en-US" sz="1200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认真对待每个测试任务，保 </a:t>
            </a:r>
            <a:endParaRPr lang="zh-CN" altLang="en-US" sz="1200" strike="noStrike" noProof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 fontAlgn="base">
              <a:lnSpc>
                <a:spcPct val="150000"/>
              </a:lnSpc>
              <a:buClr>
                <a:srgbClr val="002060"/>
              </a:buClr>
              <a:buFont typeface="Wingdings" panose="05000000000000000000" charset="0"/>
            </a:pPr>
            <a:r>
              <a:rPr lang="zh-CN" altLang="en-US" sz="1200" strike="noStrike" noProof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证上线质量。</a:t>
            </a:r>
            <a:endParaRPr lang="zh-CN" altLang="en-US" sz="1200" strike="noStrike" noProof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 fontAlgn="base">
              <a:lnSpc>
                <a:spcPct val="150000"/>
              </a:lnSpc>
              <a:buClr>
                <a:srgbClr val="002060"/>
              </a:buClr>
              <a:buSzTx/>
              <a:buFont typeface="Wingdings" panose="05000000000000000000" charset="0"/>
              <a:buChar char="l"/>
            </a:pPr>
            <a:r>
              <a:rPr lang="en-US" alt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3.抗压能力强：独自承担版本测试，能够承受加班熬夜甚至通宵。</a:t>
            </a:r>
            <a:endParaRPr lang="en-US" altLang="zh-CN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algn="l" fontAlgn="base">
              <a:lnSpc>
                <a:spcPct val="150000"/>
              </a:lnSpc>
              <a:buClr>
                <a:srgbClr val="002060"/>
              </a:buClr>
              <a:buSzTx/>
              <a:buFont typeface="Wingdings" panose="05000000000000000000" charset="0"/>
              <a:buChar char="l"/>
            </a:pPr>
            <a:r>
              <a:rPr lang="en-US" altLang="zh-CN" sz="1400" strike="noStrike" noProof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4.沟通表达能力强：与开发人员、产品经理、项目经理，沟通和谐，准确表达沟通目的，以测试的角度为开发提供代码上的逻辑思路等</a:t>
            </a:r>
            <a:endParaRPr lang="en-US" altLang="zh-CN" sz="1400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fontAlgn="base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</a:pPr>
            <a:endParaRPr lang="en-US" altLang="zh-CN" sz="1200" strike="noStrike" noProof="1" dirty="0" smtClean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9" name="Group 21"/>
          <p:cNvGrpSpPr/>
          <p:nvPr/>
        </p:nvGrpSpPr>
        <p:grpSpPr>
          <a:xfrm>
            <a:off x="351790" y="980440"/>
            <a:ext cx="1841500" cy="1800860"/>
            <a:chOff x="0" y="0"/>
            <a:chExt cx="1352" cy="1373"/>
          </a:xfrm>
          <a:solidFill>
            <a:srgbClr val="FFCC4C"/>
          </a:solidFill>
        </p:grpSpPr>
        <p:sp>
          <p:nvSpPr>
            <p:cNvPr id="10" name="五角星 18"/>
            <p:cNvSpPr/>
            <p:nvPr/>
          </p:nvSpPr>
          <p:spPr>
            <a:xfrm rot="2134839">
              <a:off x="0" y="0"/>
              <a:ext cx="1352" cy="1373"/>
            </a:xfrm>
            <a:custGeom>
              <a:avLst/>
              <a:gdLst>
                <a:gd name="txL" fmla="*/ 0 w 2146515"/>
                <a:gd name="txT" fmla="*/ 0 h 2179015"/>
                <a:gd name="txR" fmla="*/ 2146515 w 2146515"/>
                <a:gd name="txB" fmla="*/ 2179015 h 2179015"/>
              </a:gdLst>
              <a:ahLst/>
              <a:cxnLst>
                <a:cxn ang="0">
                  <a:pos x="0" y="0"/>
                </a:cxn>
              </a:cxnLst>
              <a:rect l="txL" t="txT" r="txR" b="txB"/>
              <a:pathLst>
                <a:path w="2146515" h="2179015">
                  <a:moveTo>
                    <a:pt x="471122" y="237422"/>
                  </a:moveTo>
                  <a:lnTo>
                    <a:pt x="747200" y="241233"/>
                  </a:lnTo>
                  <a:lnTo>
                    <a:pt x="1073258" y="0"/>
                  </a:lnTo>
                  <a:lnTo>
                    <a:pt x="1393697" y="237076"/>
                  </a:lnTo>
                  <a:lnTo>
                    <a:pt x="1750864" y="225501"/>
                  </a:lnTo>
                  <a:lnTo>
                    <a:pt x="1842069" y="552087"/>
                  </a:lnTo>
                  <a:lnTo>
                    <a:pt x="2146515" y="756238"/>
                  </a:lnTo>
                  <a:lnTo>
                    <a:pt x="2015413" y="1118523"/>
                  </a:lnTo>
                  <a:lnTo>
                    <a:pt x="2117270" y="1425471"/>
                  </a:lnTo>
                  <a:lnTo>
                    <a:pt x="1851783" y="1606493"/>
                  </a:lnTo>
                  <a:lnTo>
                    <a:pt x="1736567" y="1979858"/>
                  </a:lnTo>
                  <a:lnTo>
                    <a:pt x="1341430" y="1970902"/>
                  </a:lnTo>
                  <a:lnTo>
                    <a:pt x="1063978" y="2179015"/>
                  </a:lnTo>
                  <a:lnTo>
                    <a:pt x="790207" y="1971239"/>
                  </a:lnTo>
                  <a:lnTo>
                    <a:pt x="409948" y="1979858"/>
                  </a:lnTo>
                  <a:lnTo>
                    <a:pt x="298033" y="1617190"/>
                  </a:lnTo>
                  <a:lnTo>
                    <a:pt x="46603" y="1444761"/>
                  </a:lnTo>
                  <a:lnTo>
                    <a:pt x="150057" y="1170905"/>
                  </a:lnTo>
                  <a:lnTo>
                    <a:pt x="0" y="756238"/>
                  </a:lnTo>
                  <a:lnTo>
                    <a:pt x="386524" y="497047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p>
              <a:pPr fontAlgn="base"/>
              <a:endParaRPr lang="zh-CN" altLang="en-US" strike="noStrike" noProof="1"/>
            </a:p>
          </p:txBody>
        </p:sp>
        <p:sp>
          <p:nvSpPr>
            <p:cNvPr id="11" name="TextBox 26"/>
            <p:cNvSpPr/>
            <p:nvPr/>
          </p:nvSpPr>
          <p:spPr>
            <a:xfrm>
              <a:off x="330" y="514"/>
              <a:ext cx="894" cy="319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p>
              <a:pPr lvl="0" eaLnBrk="1" fontAlgn="base" hangingPunct="1"/>
              <a:r>
                <a:rPr lang="zh-CN" altLang="en-US" sz="2000" b="1" strike="noStrike" noProof="1" dirty="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+mn-ea"/>
                </a:rPr>
                <a:t>优势</a:t>
              </a:r>
              <a:endParaRPr lang="zh-CN" altLang="en-US" sz="2000" b="1" strike="noStrike" noProof="1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6994208" y="1836420"/>
            <a:ext cx="3933825" cy="3713163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p>
            <a:pPr fontAlgn="base">
              <a:buClr>
                <a:srgbClr val="C00000"/>
              </a:buClr>
              <a:buFont typeface="Wingdings" panose="05000000000000000000" pitchFamily="2" charset="2"/>
            </a:pPr>
            <a:endParaRPr lang="zh-CN" altLang="en-US" sz="1400" strike="noStrike" noProof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buClr>
                <a:srgbClr val="C00000"/>
              </a:buClr>
              <a:buFont typeface="Wingdings" panose="05000000000000000000" pitchFamily="2" charset="2"/>
            </a:pPr>
            <a:endParaRPr lang="zh-CN" altLang="en-US" sz="1400" strike="noStrike" noProof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l" fontAlgn="base">
              <a:buClr>
                <a:srgbClr val="002060"/>
              </a:buClr>
              <a:buFont typeface="Wingdings" panose="05000000000000000000" charset="0"/>
              <a:buChar char="l"/>
            </a:pPr>
            <a:r>
              <a:rPr lang="en-US" altLang="zh-CN" sz="1400" b="1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1.</a:t>
            </a: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工作的高级技能</a:t>
            </a: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缺乏</a:t>
            </a:r>
            <a:endParaRPr lang="zh-CN" altLang="en-US" sz="1200" strike="noStrike" noProof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0" algn="l" fontAlgn="base">
              <a:buClr>
                <a:srgbClr val="002060"/>
              </a:buClr>
              <a:buFont typeface="Wingdings" panose="05000000000000000000" charset="0"/>
              <a:buNone/>
            </a:pPr>
            <a:r>
              <a:rPr lang="en-US" altLang="zh-CN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</a:t>
            </a: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</a:t>
            </a:r>
            <a:r>
              <a:rPr lang="zh-CN" altLang="en-US" sz="1200" b="1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提升：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于非工作时间，多学习代码，学习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单元测试、</a:t>
            </a:r>
            <a:r>
              <a:rPr lang="en-US" altLang="zh-CN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docker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等高级技能</a:t>
            </a:r>
            <a:endParaRPr lang="zh-CN" altLang="en-US" sz="14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indent="0" algn="l" fontAlgn="base">
              <a:buClr>
                <a:srgbClr val="002060"/>
              </a:buClr>
              <a:buFont typeface="Wingdings" panose="05000000000000000000" charset="0"/>
              <a:buNone/>
            </a:pPr>
            <a:endParaRPr lang="en-US" altLang="zh-CN" sz="1400" strike="noStrike" noProof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Clr>
                <a:srgbClr val="002060"/>
              </a:buClr>
              <a:buFont typeface="Wingdings" panose="05000000000000000000" charset="0"/>
              <a:buChar char="l"/>
            </a:pPr>
            <a:r>
              <a:rPr lang="en-US" altLang="zh-CN" sz="14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2.</a:t>
            </a:r>
            <a:r>
              <a:rPr lang="zh-CN" altLang="en-US" sz="14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文档总结能力不足</a:t>
            </a:r>
            <a:endParaRPr lang="en-US" altLang="zh-CN" sz="1400" strike="noStrike" noProof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buClr>
                <a:srgbClr val="C00000"/>
              </a:buClr>
              <a:buFont typeface="Wingdings" panose="05000000000000000000" pitchFamily="2" charset="2"/>
            </a:pP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</a:t>
            </a:r>
            <a:r>
              <a:rPr lang="zh-CN" altLang="en-US" sz="1200" b="1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提升：</a:t>
            </a: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养成善于总结的习惯，经常把接触到的业</a:t>
            </a:r>
            <a:r>
              <a:rPr lang="en-US" altLang="zh-CN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</a:t>
            </a: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学习、工具使用等输出成文档，多学习积累</a:t>
            </a:r>
            <a:endParaRPr lang="zh-CN" sz="1400" strike="noStrike" noProof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base">
              <a:buClr>
                <a:srgbClr val="C00000"/>
              </a:buClr>
              <a:buFont typeface="Wingdings" panose="05000000000000000000" pitchFamily="2" charset="2"/>
            </a:pPr>
            <a:endParaRPr lang="zh-CN" sz="1400" strike="noStrike" noProof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base">
              <a:buClr>
                <a:srgbClr val="002060"/>
              </a:buClr>
              <a:buFont typeface="Wingdings" panose="05000000000000000000" charset="0"/>
              <a:buChar char="l"/>
            </a:pPr>
            <a:r>
              <a:rPr lang="en-US" altLang="zh-CN" sz="14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3.</a:t>
            </a:r>
            <a:r>
              <a:rPr lang="zh-CN" altLang="en-US" sz="14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风险分析能力不够强</a:t>
            </a:r>
            <a:endParaRPr lang="en-US" altLang="zh-CN" sz="1400" strike="noStrike" noProof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fontAlgn="base">
              <a:buClr>
                <a:srgbClr val="C00000"/>
              </a:buClr>
              <a:buFont typeface="Wingdings" panose="05000000000000000000" pitchFamily="2" charset="2"/>
            </a:pPr>
            <a:r>
              <a:rPr lang="zh-CN" altLang="en-US" sz="1200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</a:t>
            </a:r>
            <a:r>
              <a:rPr lang="zh-CN" altLang="en-US" sz="1200" b="1" strike="noStrike" noProof="1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提升：</a:t>
            </a:r>
            <a:r>
              <a:rPr lang="zh-CN" altLang="en-US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对一些外部接口调用等问题风险分析经验缺</a:t>
            </a:r>
            <a:r>
              <a:rPr lang="en-US" altLang="zh-CN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</a:t>
            </a:r>
            <a:r>
              <a:rPr lang="zh-CN" altLang="en-US" sz="12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乏，未能十分及时给产品和开发提供建议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fontAlgn="base">
              <a:buClr>
                <a:srgbClr val="C00000"/>
              </a:buClr>
              <a:buFont typeface="Wingdings" panose="05000000000000000000" pitchFamily="2" charset="2"/>
            </a:pPr>
            <a:endParaRPr kumimoji="0" lang="zh-CN" altLang="en-US" sz="1200" b="0" i="0" u="none" strike="noStrike" cap="none" spc="0" normalizeH="0" baseline="0" noProof="1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6279198" y="886460"/>
            <a:ext cx="1776412" cy="1751013"/>
            <a:chOff x="0" y="0"/>
            <a:chExt cx="1352" cy="1373"/>
          </a:xfrm>
        </p:grpSpPr>
        <p:sp>
          <p:nvSpPr>
            <p:cNvPr id="17415" name="五角星 18"/>
            <p:cNvSpPr/>
            <p:nvPr/>
          </p:nvSpPr>
          <p:spPr>
            <a:xfrm rot="2134839">
              <a:off x="0" y="0"/>
              <a:ext cx="1352" cy="1373"/>
            </a:xfrm>
            <a:custGeom>
              <a:avLst/>
              <a:gdLst/>
              <a:ahLst/>
              <a:cxnLst>
                <a:cxn ang="0">
                  <a:pos x="0" y="0"/>
                </a:cxn>
              </a:cxnLst>
              <a:pathLst>
                <a:path w="2146515" h="2179015">
                  <a:moveTo>
                    <a:pt x="471122" y="237422"/>
                  </a:moveTo>
                  <a:lnTo>
                    <a:pt x="747200" y="241233"/>
                  </a:lnTo>
                  <a:lnTo>
                    <a:pt x="1073258" y="0"/>
                  </a:lnTo>
                  <a:lnTo>
                    <a:pt x="1393697" y="237076"/>
                  </a:lnTo>
                  <a:lnTo>
                    <a:pt x="1750864" y="225501"/>
                  </a:lnTo>
                  <a:lnTo>
                    <a:pt x="1842069" y="552087"/>
                  </a:lnTo>
                  <a:lnTo>
                    <a:pt x="2146515" y="756238"/>
                  </a:lnTo>
                  <a:lnTo>
                    <a:pt x="2015413" y="1118523"/>
                  </a:lnTo>
                  <a:lnTo>
                    <a:pt x="2117270" y="1425471"/>
                  </a:lnTo>
                  <a:lnTo>
                    <a:pt x="1851783" y="1606493"/>
                  </a:lnTo>
                  <a:lnTo>
                    <a:pt x="1736567" y="1979858"/>
                  </a:lnTo>
                  <a:lnTo>
                    <a:pt x="1341430" y="1970902"/>
                  </a:lnTo>
                  <a:lnTo>
                    <a:pt x="1063978" y="2179015"/>
                  </a:lnTo>
                  <a:lnTo>
                    <a:pt x="790207" y="1971239"/>
                  </a:lnTo>
                  <a:lnTo>
                    <a:pt x="409948" y="1979858"/>
                  </a:lnTo>
                  <a:lnTo>
                    <a:pt x="298033" y="1617190"/>
                  </a:lnTo>
                  <a:lnTo>
                    <a:pt x="46603" y="1444761"/>
                  </a:lnTo>
                  <a:lnTo>
                    <a:pt x="150057" y="1170905"/>
                  </a:lnTo>
                  <a:lnTo>
                    <a:pt x="0" y="756238"/>
                  </a:lnTo>
                  <a:lnTo>
                    <a:pt x="386524" y="497047"/>
                  </a:lnTo>
                  <a:close/>
                </a:path>
              </a:pathLst>
            </a:custGeom>
            <a:solidFill>
              <a:srgbClr val="1683C6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16" name="TextBox 26"/>
            <p:cNvSpPr/>
            <p:nvPr/>
          </p:nvSpPr>
          <p:spPr>
            <a:xfrm>
              <a:off x="330" y="514"/>
              <a:ext cx="8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Arial" panose="020B0604020202020204" pitchFamily="34" charset="0"/>
                  <a:ea typeface="微软雅黑" panose="020B0503020204020204" pitchFamily="34" charset="-122"/>
                  <a:sym typeface="宋体" panose="02010600030101010101" pitchFamily="2" charset="-122"/>
                </a:rPr>
                <a:t>不足</a:t>
              </a:r>
              <a:endPara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795395" y="2048883"/>
            <a:ext cx="473710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sz="8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微信公众号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918" y="3686175"/>
            <a:ext cx="948055" cy="949960"/>
          </a:xfrm>
          <a:prstGeom prst="rect">
            <a:avLst/>
          </a:prstGeom>
        </p:spPr>
      </p:pic>
      <p:pic>
        <p:nvPicPr>
          <p:cNvPr id="12" name="图片 11" descr="易宝LOGO反白-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595" y="4998138"/>
            <a:ext cx="2162810" cy="436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a72cb7c9-35cf-4297-8790-3a8eeabff853}"/>
</p:tagLst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1168</Words>
  <Application>WPS 演示</Application>
  <PresentationFormat>宽屏</PresentationFormat>
  <Paragraphs>203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Microsoft YaHei UI</vt:lpstr>
      <vt:lpstr>微软雅黑</vt:lpstr>
      <vt:lpstr>Helvetica Neue</vt:lpstr>
      <vt:lpstr>Microsoft YaHei Bold</vt:lpstr>
      <vt:lpstr>Microsoft YaHei Regular</vt:lpstr>
      <vt:lpstr>Calibri</vt:lpstr>
      <vt:lpstr>Arial</vt:lpstr>
      <vt:lpstr>Wingdings</vt:lpstr>
      <vt:lpstr>Arial Unicode MS</vt:lpstr>
      <vt:lpstr>Segoe UI</vt:lpstr>
      <vt:lpstr>WelcomeDoc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风向决定发型</cp:lastModifiedBy>
  <cp:revision>19</cp:revision>
  <dcterms:created xsi:type="dcterms:W3CDTF">2020-12-22T07:56:00Z</dcterms:created>
  <dcterms:modified xsi:type="dcterms:W3CDTF">2021-05-27T06:30:35Z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2052-11.1.0.10495</vt:lpwstr>
  </property>
  <property fmtid="{D5CDD505-2E9C-101B-9397-08002B2CF9AE}" pid="4" name="ICV">
    <vt:lpwstr>FA1227903F6A44F38C56FB8FA4CE50D1</vt:lpwstr>
  </property>
</Properties>
</file>